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theme/themeOverride5.xml" ContentType="application/vnd.openxmlformats-officedocument.themeOverrid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charts/chart10.xml" ContentType="application/vnd.openxmlformats-officedocument.drawingml.chart+xml"/>
  <Override PartName="/ppt/theme/themeOverride6.xml" ContentType="application/vnd.openxmlformats-officedocument.themeOverride+xml"/>
  <Override PartName="/ppt/charts/chart11.xml" ContentType="application/vnd.openxmlformats-officedocument.drawingml.chart+xml"/>
  <Override PartName="/ppt/charts/chart12.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charts/chart13.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charts/chart14.xml" ContentType="application/vnd.openxmlformats-officedocument.drawingml.chart+xml"/>
  <Override PartName="/ppt/charts/style9.xml" ContentType="application/vnd.ms-office.chartstyle+xml"/>
  <Override PartName="/ppt/charts/colors9.xml" ContentType="application/vnd.ms-office.chartcolorstyle+xml"/>
  <Override PartName="/ppt/charts/chart15.xml" ContentType="application/vnd.openxmlformats-officedocument.drawingml.chart+xml"/>
  <Override PartName="/ppt/charts/chart16.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7.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2.xml" ContentType="application/vnd.openxmlformats-officedocument.drawingml.chartshapes+xml"/>
  <Override PartName="/ppt/charts/chart18.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9.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20.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21.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22.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23.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4.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25.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6.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7.xml" ContentType="application/vnd.openxmlformats-officedocument.drawingml.chart+xml"/>
  <Override PartName="/ppt/charts/style21.xml" ContentType="application/vnd.ms-office.chartstyle+xml"/>
  <Override PartName="/ppt/charts/colors21.xml" ContentType="application/vnd.ms-office.chartcolorstyle+xml"/>
  <Override PartName="/ppt/theme/themeOverride9.xml" ContentType="application/vnd.openxmlformats-officedocument.themeOverride+xml"/>
  <Override PartName="/ppt/notesSlides/notesSlide5.xml" ContentType="application/vnd.openxmlformats-officedocument.presentationml.notesSlide+xml"/>
  <Override PartName="/ppt/charts/chart28.xml" ContentType="application/vnd.openxmlformats-officedocument.drawingml.chart+xml"/>
  <Override PartName="/ppt/charts/chart29.xml" ContentType="application/vnd.openxmlformats-officedocument.drawingml.chart+xml"/>
  <Override PartName="/ppt/charts/style22.xml" ContentType="application/vnd.ms-office.chartstyle+xml"/>
  <Override PartName="/ppt/charts/colors22.xml" ContentType="application/vnd.ms-office.chartcolorstyle+xml"/>
  <Override PartName="/ppt/theme/themeOverride10.xml" ContentType="application/vnd.openxmlformats-officedocument.themeOverride+xml"/>
  <Override PartName="/ppt/charts/chart30.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31.xml" ContentType="application/vnd.openxmlformats-officedocument.drawingml.chart+xml"/>
  <Override PartName="/ppt/charts/style24.xml" ContentType="application/vnd.ms-office.chartstyle+xml"/>
  <Override PartName="/ppt/charts/colors24.xml" ContentType="application/vnd.ms-office.chartcolorstyle+xml"/>
  <Override PartName="/ppt/theme/themeOverride11.xml" ContentType="application/vnd.openxmlformats-officedocument.themeOverride+xml"/>
  <Override PartName="/ppt/charts/chart32.xml" ContentType="application/vnd.openxmlformats-officedocument.drawingml.chart+xml"/>
  <Override PartName="/ppt/charts/chart33.xml" ContentType="application/vnd.openxmlformats-officedocument.drawingml.chart+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72" r:id="rId5"/>
    <p:sldMasterId id="2147483676" r:id="rId6"/>
  </p:sldMasterIdLst>
  <p:notesMasterIdLst>
    <p:notesMasterId r:id="rId42"/>
  </p:notesMasterIdLst>
  <p:sldIdLst>
    <p:sldId id="1694" r:id="rId7"/>
    <p:sldId id="1699" r:id="rId8"/>
    <p:sldId id="1712" r:id="rId9"/>
    <p:sldId id="1501" r:id="rId10"/>
    <p:sldId id="1627" r:id="rId11"/>
    <p:sldId id="1667" r:id="rId12"/>
    <p:sldId id="1739" r:id="rId13"/>
    <p:sldId id="1722" r:id="rId14"/>
    <p:sldId id="1723" r:id="rId15"/>
    <p:sldId id="1728" r:id="rId16"/>
    <p:sldId id="1730" r:id="rId17"/>
    <p:sldId id="1709" r:id="rId18"/>
    <p:sldId id="1710" r:id="rId19"/>
    <p:sldId id="1729" r:id="rId20"/>
    <p:sldId id="1740" r:id="rId21"/>
    <p:sldId id="1713" r:id="rId22"/>
    <p:sldId id="1706" r:id="rId23"/>
    <p:sldId id="1742" r:id="rId24"/>
    <p:sldId id="1700" r:id="rId25"/>
    <p:sldId id="1685" r:id="rId26"/>
    <p:sldId id="1695" r:id="rId27"/>
    <p:sldId id="1731" r:id="rId28"/>
    <p:sldId id="1743" r:id="rId29"/>
    <p:sldId id="1718" r:id="rId30"/>
    <p:sldId id="1719" r:id="rId31"/>
    <p:sldId id="1738" r:id="rId32"/>
    <p:sldId id="1744" r:id="rId33"/>
    <p:sldId id="1733" r:id="rId34"/>
    <p:sldId id="315" r:id="rId35"/>
    <p:sldId id="316" r:id="rId36"/>
    <p:sldId id="1734" r:id="rId37"/>
    <p:sldId id="1735" r:id="rId38"/>
    <p:sldId id="1736" r:id="rId39"/>
    <p:sldId id="1737" r:id="rId40"/>
    <p:sldId id="323" r:id="rId41"/>
  </p:sldIdLst>
  <p:sldSz cx="12192000" cy="6858000"/>
  <p:notesSz cx="7010400" cy="92964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02" userDrawn="1">
          <p15:clr>
            <a:srgbClr val="A4A3A4"/>
          </p15:clr>
        </p15:guide>
        <p15:guide id="2" pos="7312" userDrawn="1">
          <p15:clr>
            <a:srgbClr val="A4A3A4"/>
          </p15:clr>
        </p15:guide>
        <p15:guide id="3" pos="368" userDrawn="1">
          <p15:clr>
            <a:srgbClr val="A4A3A4"/>
          </p15:clr>
        </p15:guide>
        <p15:guide id="4" pos="3420" userDrawn="1">
          <p15:clr>
            <a:srgbClr val="A4A3A4"/>
          </p15:clr>
        </p15:guide>
        <p15:guide id="5" pos="3840" userDrawn="1">
          <p15:clr>
            <a:srgbClr val="A4A3A4"/>
          </p15:clr>
        </p15:guide>
        <p15:guide id="6" pos="425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Marcela Monroy  Altahona" initials="LMMA" lastIdx="1" clrIdx="0"/>
  <p:cmAuthor id="2" name="Sammy Libos Zuñiga" initials="SLZ" lastIdx="3" clrIdx="1"/>
  <p:cmAuthor id="3" name="Submacro" initials="S" lastIdx="1" clrIdx="2">
    <p:extLst>
      <p:ext uri="{19B8F6BF-5375-455C-9EA6-DF929625EA0E}">
        <p15:presenceInfo xmlns:p15="http://schemas.microsoft.com/office/powerpoint/2012/main" userId="S::submacro@minhacienda.gov.co::08801d48-a1d5-4e4e-910e-fa29493f72d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A9D18E"/>
    <a:srgbClr val="ED7D31"/>
    <a:srgbClr val="4F81BD"/>
    <a:srgbClr val="548235"/>
    <a:srgbClr val="5B9BD5"/>
    <a:srgbClr val="1F4E79"/>
    <a:srgbClr val="BF9000"/>
    <a:srgbClr val="F4B084"/>
    <a:srgbClr val="A9D08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D579FB-65D9-4828-81C6-40F4928DC820}" v="1384" dt="2020-07-01T02:37:17.111"/>
    <p1510:client id="{82696FD9-73ED-838C-2134-D0CC54381F5E}" v="4" dt="2020-06-30T19:05:32.683"/>
    <p1510:client id="{ED8D5AC9-7100-4FC0-A61E-AE291F43E784}" v="1143" vWet="1144" dt="2020-07-01T02:05:39.942"/>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Estilo medio 1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84"/>
      </p:cViewPr>
      <p:guideLst>
        <p:guide orient="horz" pos="2402"/>
        <p:guide pos="7312"/>
        <p:guide pos="368"/>
        <p:guide pos="3420"/>
        <p:guide pos="3840"/>
        <p:guide pos="425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commentAuthors" Target="commentAuthors.xml"/><Relationship Id="rId48"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themeOverride" Target="../theme/themeOverride6.xm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s>
</file>

<file path=ppt/charts/_rels/chart14.xml.rels><?xml version="1.0" encoding="UTF-8" standalone="yes"?>
<Relationships xmlns="http://schemas.openxmlformats.org/package/2006/relationships"><Relationship Id="rId2" Type="http://schemas.microsoft.com/office/2011/relationships/chartColorStyle" Target="colors9.xml"/><Relationship Id="rId1" Type="http://schemas.microsoft.com/office/2011/relationships/chartStyle" Target="style9.xml"/></Relationships>
</file>

<file path=ppt/charts/_rels/chart16.xml.rels><?xml version="1.0" encoding="UTF-8" standalone="yes"?>
<Relationships xmlns="http://schemas.openxmlformats.org/package/2006/relationships"><Relationship Id="rId2" Type="http://schemas.microsoft.com/office/2011/relationships/chartColorStyle" Target="colors10.xml"/><Relationship Id="rId1" Type="http://schemas.microsoft.com/office/2011/relationships/chartStyle" Target="style10.xml"/></Relationships>
</file>

<file path=ppt/charts/_rels/chart17.xml.rels><?xml version="1.0" encoding="UTF-8" standalone="yes"?>
<Relationships xmlns="http://schemas.openxmlformats.org/package/2006/relationships"><Relationship Id="rId3" Type="http://schemas.openxmlformats.org/officeDocument/2006/relationships/chartUserShapes" Target="../drawings/drawing2.xml"/><Relationship Id="rId2" Type="http://schemas.microsoft.com/office/2011/relationships/chartColorStyle" Target="colors11.xml"/><Relationship Id="rId1" Type="http://schemas.microsoft.com/office/2011/relationships/chartStyle" Target="style11.xml"/></Relationships>
</file>

<file path=ppt/charts/_rels/chart18.xml.rels><?xml version="1.0" encoding="UTF-8" standalone="yes"?>
<Relationships xmlns="http://schemas.openxmlformats.org/package/2006/relationships"><Relationship Id="rId2" Type="http://schemas.microsoft.com/office/2011/relationships/chartColorStyle" Target="colors12.xml"/><Relationship Id="rId1" Type="http://schemas.microsoft.com/office/2011/relationships/chartStyle" Target="style12.xml"/></Relationships>
</file>

<file path=ppt/charts/_rels/chart19.xml.rels><?xml version="1.0" encoding="UTF-8" standalone="yes"?>
<Relationships xmlns="http://schemas.openxmlformats.org/package/2006/relationships"><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s>
</file>

<file path=ppt/charts/_rels/chart20.xml.rels><?xml version="1.0" encoding="UTF-8" standalone="yes"?>
<Relationships xmlns="http://schemas.openxmlformats.org/package/2006/relationships"><Relationship Id="rId2" Type="http://schemas.microsoft.com/office/2011/relationships/chartColorStyle" Target="colors14.xml"/><Relationship Id="rId1" Type="http://schemas.microsoft.com/office/2011/relationships/chartStyle" Target="style14.xml"/></Relationships>
</file>

<file path=ppt/charts/_rels/chart21.xml.rels><?xml version="1.0" encoding="UTF-8" standalone="yes"?>
<Relationships xmlns="http://schemas.openxmlformats.org/package/2006/relationships"><Relationship Id="rId2" Type="http://schemas.microsoft.com/office/2011/relationships/chartColorStyle" Target="colors15.xml"/><Relationship Id="rId1" Type="http://schemas.microsoft.com/office/2011/relationships/chartStyle" Target="style15.xml"/></Relationships>
</file>

<file path=ppt/charts/_rels/chart22.xml.rels><?xml version="1.0" encoding="UTF-8" standalone="yes"?>
<Relationships xmlns="http://schemas.openxmlformats.org/package/2006/relationships"><Relationship Id="rId2" Type="http://schemas.microsoft.com/office/2011/relationships/chartColorStyle" Target="colors16.xml"/><Relationship Id="rId1" Type="http://schemas.microsoft.com/office/2011/relationships/chartStyle" Target="style16.xml"/></Relationships>
</file>

<file path=ppt/charts/_rels/chart23.xml.rels><?xml version="1.0" encoding="UTF-8" standalone="yes"?>
<Relationships xmlns="http://schemas.openxmlformats.org/package/2006/relationships"><Relationship Id="rId2" Type="http://schemas.microsoft.com/office/2011/relationships/chartColorStyle" Target="colors17.xml"/><Relationship Id="rId1" Type="http://schemas.microsoft.com/office/2011/relationships/chartStyle" Target="style17.xml"/></Relationships>
</file>

<file path=ppt/charts/_rels/chart24.xml.rels><?xml version="1.0" encoding="UTF-8" standalone="yes"?>
<Relationships xmlns="http://schemas.openxmlformats.org/package/2006/relationships"><Relationship Id="rId2" Type="http://schemas.microsoft.com/office/2011/relationships/chartColorStyle" Target="colors18.xml"/><Relationship Id="rId1" Type="http://schemas.microsoft.com/office/2011/relationships/chartStyle" Target="style18.xml"/></Relationships>
</file>

<file path=ppt/charts/_rels/chart25.xml.rels><?xml version="1.0" encoding="UTF-8" standalone="yes"?>
<Relationships xmlns="http://schemas.openxmlformats.org/package/2006/relationships"><Relationship Id="rId2" Type="http://schemas.microsoft.com/office/2011/relationships/chartColorStyle" Target="colors19.xml"/><Relationship Id="rId1" Type="http://schemas.microsoft.com/office/2011/relationships/chartStyle" Target="style19.xml"/></Relationships>
</file>

<file path=ppt/charts/_rels/chart26.xml.rels><?xml version="1.0" encoding="UTF-8" standalone="yes"?>
<Relationships xmlns="http://schemas.openxmlformats.org/package/2006/relationships"><Relationship Id="rId2" Type="http://schemas.microsoft.com/office/2011/relationships/chartColorStyle" Target="colors20.xml"/><Relationship Id="rId1" Type="http://schemas.microsoft.com/office/2011/relationships/chartStyle" Target="style20.xml"/></Relationships>
</file>

<file path=ppt/charts/_rels/chart27.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21.xml"/><Relationship Id="rId1" Type="http://schemas.microsoft.com/office/2011/relationships/chartStyle" Target="style21.xml"/></Relationships>
</file>

<file path=ppt/charts/_rels/chart29.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22.xml"/><Relationship Id="rId1" Type="http://schemas.microsoft.com/office/2011/relationships/chartStyle" Target="style2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s>
</file>

<file path=ppt/charts/_rels/chart30.xml.rels><?xml version="1.0" encoding="UTF-8" standalone="yes"?>
<Relationships xmlns="http://schemas.openxmlformats.org/package/2006/relationships"><Relationship Id="rId2" Type="http://schemas.microsoft.com/office/2011/relationships/chartColorStyle" Target="colors23.xml"/><Relationship Id="rId1" Type="http://schemas.microsoft.com/office/2011/relationships/chartStyle" Target="style23.xml"/></Relationships>
</file>

<file path=ppt/charts/_rels/chart3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24.xml"/><Relationship Id="rId1" Type="http://schemas.microsoft.com/office/2011/relationships/chartStyle" Target="style24.xml"/></Relationships>
</file>

<file path=ppt/charts/_rels/chart3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file:///C:\Users\cfoso\Downloads\consolidado%20real.xlsx" TargetMode="Externa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1" Type="http://schemas.openxmlformats.org/officeDocument/2006/relationships/themeOverride" Target="../theme/themeOverride5.xml"/></Relationships>
</file>

<file path=ppt/charts/_rels/chart9.xml.rels><?xml version="1.0" encoding="UTF-8" standalone="yes"?>
<Relationships xmlns="http://schemas.openxmlformats.org/package/2006/relationships"><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287775870054325E-2"/>
          <c:y val="0"/>
          <c:w val="0.95779375861232408"/>
          <c:h val="0.79680150306424269"/>
        </c:manualLayout>
      </c:layout>
      <c:barChart>
        <c:barDir val="col"/>
        <c:grouping val="clustered"/>
        <c:varyColors val="0"/>
        <c:ser>
          <c:idx val="1"/>
          <c:order val="0"/>
          <c:tx>
            <c:strRef>
              <c:f>Gráfico_7_!$B$3</c:f>
              <c:strCache>
                <c:ptCount val="1"/>
                <c:pt idx="0">
                  <c:v>2018</c:v>
                </c:pt>
              </c:strCache>
            </c:strRef>
          </c:tx>
          <c:spPr>
            <a:solidFill>
              <a:srgbClr val="49BCC2"/>
            </a:solidFill>
            <a:ln>
              <a:noFill/>
            </a:ln>
            <a:effectLst/>
          </c:spPr>
          <c:invertIfNegative val="0"/>
          <c:dLbls>
            <c:dLbl>
              <c:idx val="0"/>
              <c:layout>
                <c:manualLayout>
                  <c:x val="-6.5252854812398141E-3"/>
                  <c:y val="1.06809063800333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431-40A9-9B65-0EC845F844D7}"/>
                </c:ext>
              </c:extLst>
            </c:dLbl>
            <c:dLbl>
              <c:idx val="1"/>
              <c:layout>
                <c:manualLayout>
                  <c:x val="-4.3501903208265757E-3"/>
                  <c:y val="1.4241208506711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431-40A9-9B65-0EC845F844D7}"/>
                </c:ext>
              </c:extLst>
            </c:dLbl>
            <c:dLbl>
              <c:idx val="2"/>
              <c:layout>
                <c:manualLayout>
                  <c:x val="-6.5252854812398045E-3"/>
                  <c:y val="7.120604253355584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431-40A9-9B65-0EC845F844D7}"/>
                </c:ext>
              </c:extLst>
            </c:dLbl>
            <c:dLbl>
              <c:idx val="3"/>
              <c:layout>
                <c:manualLayout>
                  <c:x val="-4.3501903208266156E-3"/>
                  <c:y val="1.06809063800333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431-40A9-9B65-0EC845F844D7}"/>
                </c:ext>
              </c:extLst>
            </c:dLbl>
            <c:dLbl>
              <c:idx val="4"/>
              <c:layout>
                <c:manualLayout>
                  <c:x val="-5.1779935275080907E-3"/>
                  <c:y val="-1.06809063800334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431-40A9-9B65-0EC845F844D7}"/>
                </c:ext>
              </c:extLst>
            </c:dLbl>
            <c:dLbl>
              <c:idx val="5"/>
              <c:layout>
                <c:manualLayout>
                  <c:x val="-7.7220077220077222E-3"/>
                  <c:y val="1.03963548906254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431-40A9-9B65-0EC845F844D7}"/>
                </c:ext>
              </c:extLst>
            </c:dLbl>
            <c:spPr>
              <a:noFill/>
              <a:ln>
                <a:noFill/>
              </a:ln>
              <a:effectLst/>
            </c:spPr>
            <c:txPr>
              <a:bodyPr rot="0" spcFirstLastPara="1" vertOverflow="ellipsis" vert="horz" wrap="square" anchor="ctr" anchorCtr="1"/>
              <a:lstStyle/>
              <a:p>
                <a:pPr>
                  <a:defRPr sz="1000" b="1" i="0" u="none" strike="noStrike" kern="1200" baseline="0">
                    <a:solidFill>
                      <a:srgbClr val="47BCC3"/>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Gráfico_7_!$A$4:$A$9</c:f>
              <c:strCache>
                <c:ptCount val="6"/>
                <c:pt idx="0">
                  <c:v>Chile</c:v>
                </c:pt>
                <c:pt idx="1">
                  <c:v>Perú</c:v>
                </c:pt>
                <c:pt idx="2">
                  <c:v>Colombia</c:v>
                </c:pt>
                <c:pt idx="3">
                  <c:v>México</c:v>
                </c:pt>
                <c:pt idx="4">
                  <c:v>Brasil</c:v>
                </c:pt>
                <c:pt idx="5">
                  <c:v>Argentina</c:v>
                </c:pt>
              </c:strCache>
            </c:strRef>
          </c:cat>
          <c:val>
            <c:numRef>
              <c:f>Gráfico_7_!$B$4:$B$9</c:f>
              <c:numCache>
                <c:formatCode>0.0</c:formatCode>
                <c:ptCount val="6"/>
                <c:pt idx="0">
                  <c:v>3.9</c:v>
                </c:pt>
                <c:pt idx="1">
                  <c:v>3.9910000000000001</c:v>
                </c:pt>
                <c:pt idx="2">
                  <c:v>2.5</c:v>
                </c:pt>
                <c:pt idx="3">
                  <c:v>2.2000000000000002</c:v>
                </c:pt>
                <c:pt idx="4">
                  <c:v>1.3</c:v>
                </c:pt>
                <c:pt idx="5">
                  <c:v>-2.5150000000000001</c:v>
                </c:pt>
              </c:numCache>
            </c:numRef>
          </c:val>
          <c:extLst>
            <c:ext xmlns:c16="http://schemas.microsoft.com/office/drawing/2014/chart" uri="{C3380CC4-5D6E-409C-BE32-E72D297353CC}">
              <c16:uniqueId val="{00000006-C431-40A9-9B65-0EC845F844D7}"/>
            </c:ext>
          </c:extLst>
        </c:ser>
        <c:ser>
          <c:idx val="2"/>
          <c:order val="1"/>
          <c:tx>
            <c:strRef>
              <c:f>Gráfico_7_!$C$3</c:f>
              <c:strCache>
                <c:ptCount val="1"/>
                <c:pt idx="0">
                  <c:v>2019</c:v>
                </c:pt>
              </c:strCache>
            </c:strRef>
          </c:tx>
          <c:spPr>
            <a:solidFill>
              <a:srgbClr val="3B488A"/>
            </a:solidFill>
            <a:ln>
              <a:noFill/>
            </a:ln>
            <a:effectLst/>
          </c:spPr>
          <c:invertIfNegative val="0"/>
          <c:dLbls>
            <c:dLbl>
              <c:idx val="3"/>
              <c:layout>
                <c:manualLayout>
                  <c:x val="4.3501903208265358E-3"/>
                  <c:y val="1.06809063800333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431-40A9-9B65-0EC845F844D7}"/>
                </c:ext>
              </c:extLst>
            </c:dLbl>
            <c:dLbl>
              <c:idx val="5"/>
              <c:layout>
                <c:manualLayout>
                  <c:x val="-2.1750951604132679E-3"/>
                  <c:y val="1.06809063800333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431-40A9-9B65-0EC845F844D7}"/>
                </c:ext>
              </c:extLst>
            </c:dLbl>
            <c:spPr>
              <a:noFill/>
              <a:ln>
                <a:noFill/>
              </a:ln>
              <a:effectLst/>
            </c:spPr>
            <c:txPr>
              <a:bodyPr rot="0" spcFirstLastPara="1" vertOverflow="ellipsis" vert="horz" wrap="square" anchor="ctr" anchorCtr="1"/>
              <a:lstStyle/>
              <a:p>
                <a:pPr>
                  <a:defRPr sz="1000" b="1" i="0" u="none" strike="noStrike" kern="1200" baseline="0">
                    <a:solidFill>
                      <a:srgbClr val="3B488A"/>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Gráfico_7_!$A$4:$A$9</c:f>
              <c:strCache>
                <c:ptCount val="6"/>
                <c:pt idx="0">
                  <c:v>Chile</c:v>
                </c:pt>
                <c:pt idx="1">
                  <c:v>Perú</c:v>
                </c:pt>
                <c:pt idx="2">
                  <c:v>Colombia</c:v>
                </c:pt>
                <c:pt idx="3">
                  <c:v>México</c:v>
                </c:pt>
                <c:pt idx="4">
                  <c:v>Brasil</c:v>
                </c:pt>
                <c:pt idx="5">
                  <c:v>Argentina</c:v>
                </c:pt>
              </c:strCache>
            </c:strRef>
          </c:cat>
          <c:val>
            <c:numRef>
              <c:f>Gráfico_7_!$C$4:$C$9</c:f>
              <c:numCache>
                <c:formatCode>0.0</c:formatCode>
                <c:ptCount val="6"/>
                <c:pt idx="0">
                  <c:v>1.1000000000000001</c:v>
                </c:pt>
                <c:pt idx="1">
                  <c:v>2.2000000000000002</c:v>
                </c:pt>
                <c:pt idx="2">
                  <c:v>3.3</c:v>
                </c:pt>
                <c:pt idx="3">
                  <c:v>-0.3</c:v>
                </c:pt>
                <c:pt idx="4">
                  <c:v>1.1000000000000001</c:v>
                </c:pt>
                <c:pt idx="5">
                  <c:v>-2.2000000000000002</c:v>
                </c:pt>
              </c:numCache>
            </c:numRef>
          </c:val>
          <c:extLst>
            <c:ext xmlns:c16="http://schemas.microsoft.com/office/drawing/2014/chart" uri="{C3380CC4-5D6E-409C-BE32-E72D297353CC}">
              <c16:uniqueId val="{00000009-C431-40A9-9B65-0EC845F844D7}"/>
            </c:ext>
          </c:extLst>
        </c:ser>
        <c:dLbls>
          <c:showLegendKey val="0"/>
          <c:showVal val="0"/>
          <c:showCatName val="0"/>
          <c:showSerName val="0"/>
          <c:showPercent val="0"/>
          <c:showBubbleSize val="0"/>
        </c:dLbls>
        <c:gapWidth val="219"/>
        <c:axId val="129427296"/>
        <c:axId val="1995957888"/>
      </c:barChart>
      <c:lineChart>
        <c:grouping val="standard"/>
        <c:varyColors val="0"/>
        <c:ser>
          <c:idx val="0"/>
          <c:order val="2"/>
          <c:tx>
            <c:strRef>
              <c:f>Gráfico_7_!$D$3</c:f>
              <c:strCache>
                <c:ptCount val="1"/>
                <c:pt idx="0">
                  <c:v>LATAM 2018</c:v>
                </c:pt>
              </c:strCache>
            </c:strRef>
          </c:tx>
          <c:spPr>
            <a:ln w="28575" cap="rnd">
              <a:solidFill>
                <a:srgbClr val="10563F"/>
              </a:solidFill>
              <a:prstDash val="sysDot"/>
              <a:round/>
            </a:ln>
            <a:effectLst/>
          </c:spPr>
          <c:marker>
            <c:symbol val="none"/>
          </c:marker>
          <c:cat>
            <c:strRef>
              <c:f>Gráfico_7_!$A$4:$A$9</c:f>
              <c:strCache>
                <c:ptCount val="6"/>
                <c:pt idx="0">
                  <c:v>Chile</c:v>
                </c:pt>
                <c:pt idx="1">
                  <c:v>Perú</c:v>
                </c:pt>
                <c:pt idx="2">
                  <c:v>Colombia</c:v>
                </c:pt>
                <c:pt idx="3">
                  <c:v>México</c:v>
                </c:pt>
                <c:pt idx="4">
                  <c:v>Brasil</c:v>
                </c:pt>
                <c:pt idx="5">
                  <c:v>Argentina</c:v>
                </c:pt>
              </c:strCache>
            </c:strRef>
          </c:cat>
          <c:val>
            <c:numRef>
              <c:f>Gráfico_7_!$D$4:$D$9</c:f>
              <c:numCache>
                <c:formatCode>0.0</c:formatCode>
                <c:ptCount val="6"/>
                <c:pt idx="0">
                  <c:v>1.1000000000000001</c:v>
                </c:pt>
                <c:pt idx="1">
                  <c:v>1.1000000000000001</c:v>
                </c:pt>
                <c:pt idx="2">
                  <c:v>1.1000000000000001</c:v>
                </c:pt>
                <c:pt idx="3">
                  <c:v>1.1000000000000001</c:v>
                </c:pt>
                <c:pt idx="4">
                  <c:v>1.1000000000000001</c:v>
                </c:pt>
                <c:pt idx="5">
                  <c:v>1.1000000000000001</c:v>
                </c:pt>
              </c:numCache>
            </c:numRef>
          </c:val>
          <c:smooth val="0"/>
          <c:extLst>
            <c:ext xmlns:c16="http://schemas.microsoft.com/office/drawing/2014/chart" uri="{C3380CC4-5D6E-409C-BE32-E72D297353CC}">
              <c16:uniqueId val="{0000000A-C431-40A9-9B65-0EC845F844D7}"/>
            </c:ext>
          </c:extLst>
        </c:ser>
        <c:ser>
          <c:idx val="3"/>
          <c:order val="3"/>
          <c:tx>
            <c:strRef>
              <c:f>Gráfico_7_!$E$3</c:f>
              <c:strCache>
                <c:ptCount val="1"/>
                <c:pt idx="0">
                  <c:v>LATAM 2019</c:v>
                </c:pt>
              </c:strCache>
            </c:strRef>
          </c:tx>
          <c:spPr>
            <a:ln w="28575" cap="rnd">
              <a:solidFill>
                <a:srgbClr val="0F40C7"/>
              </a:solidFill>
              <a:prstDash val="dash"/>
              <a:round/>
            </a:ln>
            <a:effectLst/>
          </c:spPr>
          <c:marker>
            <c:symbol val="none"/>
          </c:marker>
          <c:cat>
            <c:strRef>
              <c:f>Gráfico_7_!$A$4:$A$9</c:f>
              <c:strCache>
                <c:ptCount val="6"/>
                <c:pt idx="0">
                  <c:v>Chile</c:v>
                </c:pt>
                <c:pt idx="1">
                  <c:v>Perú</c:v>
                </c:pt>
                <c:pt idx="2">
                  <c:v>Colombia</c:v>
                </c:pt>
                <c:pt idx="3">
                  <c:v>México</c:v>
                </c:pt>
                <c:pt idx="4">
                  <c:v>Brasil</c:v>
                </c:pt>
                <c:pt idx="5">
                  <c:v>Argentina</c:v>
                </c:pt>
              </c:strCache>
            </c:strRef>
          </c:cat>
          <c:val>
            <c:numRef>
              <c:f>Gráfico_7_!$E$4:$E$9</c:f>
              <c:numCache>
                <c:formatCode>0.0</c:formatCode>
                <c:ptCount val="6"/>
                <c:pt idx="0">
                  <c:v>0.1</c:v>
                </c:pt>
                <c:pt idx="1">
                  <c:v>0.1</c:v>
                </c:pt>
                <c:pt idx="2">
                  <c:v>0.1</c:v>
                </c:pt>
                <c:pt idx="3">
                  <c:v>0.1</c:v>
                </c:pt>
                <c:pt idx="4">
                  <c:v>0.1</c:v>
                </c:pt>
                <c:pt idx="5">
                  <c:v>0.1</c:v>
                </c:pt>
              </c:numCache>
            </c:numRef>
          </c:val>
          <c:smooth val="0"/>
          <c:extLst>
            <c:ext xmlns:c16="http://schemas.microsoft.com/office/drawing/2014/chart" uri="{C3380CC4-5D6E-409C-BE32-E72D297353CC}">
              <c16:uniqueId val="{0000000B-C431-40A9-9B65-0EC845F844D7}"/>
            </c:ext>
          </c:extLst>
        </c:ser>
        <c:dLbls>
          <c:showLegendKey val="0"/>
          <c:showVal val="0"/>
          <c:showCatName val="0"/>
          <c:showSerName val="0"/>
          <c:showPercent val="0"/>
          <c:showBubbleSize val="0"/>
        </c:dLbls>
        <c:marker val="1"/>
        <c:smooth val="0"/>
        <c:axId val="129427296"/>
        <c:axId val="1995957888"/>
      </c:lineChart>
      <c:catAx>
        <c:axId val="12942729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1995957888"/>
        <c:crosses val="autoZero"/>
        <c:auto val="1"/>
        <c:lblAlgn val="ctr"/>
        <c:lblOffset val="100"/>
        <c:noMultiLvlLbl val="0"/>
      </c:catAx>
      <c:valAx>
        <c:axId val="1995957888"/>
        <c:scaling>
          <c:orientation val="minMax"/>
        </c:scaling>
        <c:delete val="1"/>
        <c:axPos val="l"/>
        <c:numFmt formatCode="0.0" sourceLinked="1"/>
        <c:majorTickMark val="none"/>
        <c:minorTickMark val="none"/>
        <c:tickLblPos val="nextTo"/>
        <c:crossAx val="129427296"/>
        <c:crosses val="autoZero"/>
        <c:crossBetween val="between"/>
      </c:valAx>
      <c:spPr>
        <a:noFill/>
        <a:ln>
          <a:noFill/>
        </a:ln>
        <a:effectLst/>
      </c:spPr>
    </c:plotArea>
    <c:legend>
      <c:legendPos val="b"/>
      <c:layout>
        <c:manualLayout>
          <c:xMode val="edge"/>
          <c:yMode val="edge"/>
          <c:x val="0.12648579111928718"/>
          <c:y val="0.91143706409076475"/>
          <c:w val="0.79409790281069237"/>
          <c:h val="6.0080518895812951E-2"/>
        </c:manualLayout>
      </c:layout>
      <c:overlay val="0"/>
      <c:spPr>
        <a:noFill/>
        <a:ln>
          <a:noFill/>
          <a:prstDash val="dash"/>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legend>
    <c:plotVisOnly val="1"/>
    <c:dispBlanksAs val="gap"/>
    <c:showDLblsOverMax val="0"/>
  </c:chart>
  <c:spPr>
    <a:noFill/>
    <a:ln w="9525" cap="flat" cmpd="sng" algn="ctr">
      <a:noFill/>
      <a:round/>
    </a:ln>
    <a:effectLst/>
  </c:spPr>
  <c:txPr>
    <a:bodyPr/>
    <a:lstStyle/>
    <a:p>
      <a:pPr>
        <a:defRPr>
          <a:solidFill>
            <a:schemeClr val="tx1"/>
          </a:solidFill>
          <a:latin typeface="Arial" panose="020B0604020202020204" pitchFamily="34" charset="0"/>
          <a:cs typeface="Arial" panose="020B0604020202020204" pitchFamily="34" charset="0"/>
        </a:defRPr>
      </a:pPr>
      <a:endParaRPr lang="es-CO"/>
    </a:p>
  </c:txPr>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6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s-CO" sz="1600" b="1" i="0" baseline="0" dirty="0">
                <a:effectLst/>
              </a:rPr>
              <a:t>Cambio (</a:t>
            </a:r>
            <a:r>
              <a:rPr lang="es-CO" sz="1600" b="1" i="0" baseline="0" dirty="0" err="1">
                <a:effectLst/>
              </a:rPr>
              <a:t>p.b</a:t>
            </a:r>
            <a:r>
              <a:rPr lang="es-CO" sz="1600" b="1" i="0" baseline="0">
                <a:effectLst/>
              </a:rPr>
              <a:t>) de la tasa a 10 años en moneda local  Base 0 =  Marzo 20 2020</a:t>
            </a:r>
            <a:endParaRPr lang="es-CO" sz="1600">
              <a:effectLst/>
            </a:endParaRPr>
          </a:p>
        </c:rich>
      </c:tx>
      <c:overlay val="0"/>
      <c:spPr>
        <a:noFill/>
        <a:ln>
          <a:noFill/>
        </a:ln>
        <a:effectLst/>
      </c:spPr>
    </c:title>
    <c:autoTitleDeleted val="0"/>
    <c:plotArea>
      <c:layout/>
      <c:lineChart>
        <c:grouping val="standard"/>
        <c:varyColors val="0"/>
        <c:ser>
          <c:idx val="0"/>
          <c:order val="0"/>
          <c:tx>
            <c:strRef>
              <c:f>BONOS!$P$64</c:f>
              <c:strCache>
                <c:ptCount val="1"/>
                <c:pt idx="0">
                  <c:v>Colombia</c:v>
                </c:pt>
              </c:strCache>
            </c:strRef>
          </c:tx>
          <c:spPr>
            <a:ln w="28575" cap="rnd">
              <a:solidFill>
                <a:srgbClr val="C00000"/>
              </a:solidFill>
              <a:round/>
            </a:ln>
            <a:effectLst/>
          </c:spPr>
          <c:marker>
            <c:symbol val="none"/>
          </c:marker>
          <c:cat>
            <c:numRef>
              <c:f>BONOS!$O$65:$O$137</c:f>
              <c:numCache>
                <c:formatCode>m/d/yyyy</c:formatCode>
                <c:ptCount val="73"/>
                <c:pt idx="0">
                  <c:v>43910</c:v>
                </c:pt>
                <c:pt idx="1">
                  <c:v>43913</c:v>
                </c:pt>
                <c:pt idx="2">
                  <c:v>43914</c:v>
                </c:pt>
                <c:pt idx="3">
                  <c:v>43915</c:v>
                </c:pt>
                <c:pt idx="4">
                  <c:v>43916</c:v>
                </c:pt>
                <c:pt idx="5">
                  <c:v>43917</c:v>
                </c:pt>
                <c:pt idx="6">
                  <c:v>43920</c:v>
                </c:pt>
                <c:pt idx="7">
                  <c:v>43921</c:v>
                </c:pt>
                <c:pt idx="8">
                  <c:v>43922</c:v>
                </c:pt>
                <c:pt idx="9">
                  <c:v>43923</c:v>
                </c:pt>
                <c:pt idx="10">
                  <c:v>43924</c:v>
                </c:pt>
                <c:pt idx="11">
                  <c:v>43927</c:v>
                </c:pt>
                <c:pt idx="12">
                  <c:v>43928</c:v>
                </c:pt>
                <c:pt idx="13">
                  <c:v>43929</c:v>
                </c:pt>
                <c:pt idx="14">
                  <c:v>43930</c:v>
                </c:pt>
                <c:pt idx="15">
                  <c:v>43931</c:v>
                </c:pt>
                <c:pt idx="16">
                  <c:v>43934</c:v>
                </c:pt>
                <c:pt idx="17">
                  <c:v>43935</c:v>
                </c:pt>
                <c:pt idx="18">
                  <c:v>43936</c:v>
                </c:pt>
                <c:pt idx="19">
                  <c:v>43937</c:v>
                </c:pt>
                <c:pt idx="20">
                  <c:v>43938</c:v>
                </c:pt>
                <c:pt idx="21">
                  <c:v>43941</c:v>
                </c:pt>
                <c:pt idx="22">
                  <c:v>43942</c:v>
                </c:pt>
                <c:pt idx="23">
                  <c:v>43943</c:v>
                </c:pt>
                <c:pt idx="24">
                  <c:v>43944</c:v>
                </c:pt>
                <c:pt idx="25">
                  <c:v>43945</c:v>
                </c:pt>
                <c:pt idx="26">
                  <c:v>43948</c:v>
                </c:pt>
                <c:pt idx="27">
                  <c:v>43949</c:v>
                </c:pt>
                <c:pt idx="28">
                  <c:v>43950</c:v>
                </c:pt>
                <c:pt idx="29">
                  <c:v>43951</c:v>
                </c:pt>
                <c:pt idx="30">
                  <c:v>43952</c:v>
                </c:pt>
                <c:pt idx="31">
                  <c:v>43955</c:v>
                </c:pt>
                <c:pt idx="32">
                  <c:v>43956</c:v>
                </c:pt>
                <c:pt idx="33">
                  <c:v>43957</c:v>
                </c:pt>
                <c:pt idx="34">
                  <c:v>43958</c:v>
                </c:pt>
                <c:pt idx="35">
                  <c:v>43959</c:v>
                </c:pt>
                <c:pt idx="36">
                  <c:v>43962</c:v>
                </c:pt>
                <c:pt idx="37">
                  <c:v>43963</c:v>
                </c:pt>
                <c:pt idx="38">
                  <c:v>43964</c:v>
                </c:pt>
                <c:pt idx="39">
                  <c:v>43965</c:v>
                </c:pt>
                <c:pt idx="40">
                  <c:v>43966</c:v>
                </c:pt>
                <c:pt idx="41">
                  <c:v>43969</c:v>
                </c:pt>
                <c:pt idx="42">
                  <c:v>43970</c:v>
                </c:pt>
                <c:pt idx="43">
                  <c:v>43971</c:v>
                </c:pt>
                <c:pt idx="44">
                  <c:v>43972</c:v>
                </c:pt>
                <c:pt idx="45">
                  <c:v>43973</c:v>
                </c:pt>
                <c:pt idx="46">
                  <c:v>43976</c:v>
                </c:pt>
                <c:pt idx="47">
                  <c:v>43977</c:v>
                </c:pt>
                <c:pt idx="48">
                  <c:v>43978</c:v>
                </c:pt>
                <c:pt idx="49">
                  <c:v>43979</c:v>
                </c:pt>
                <c:pt idx="50">
                  <c:v>43980</c:v>
                </c:pt>
                <c:pt idx="51">
                  <c:v>43983</c:v>
                </c:pt>
                <c:pt idx="52">
                  <c:v>43984</c:v>
                </c:pt>
                <c:pt idx="53">
                  <c:v>43985</c:v>
                </c:pt>
                <c:pt idx="54">
                  <c:v>43986</c:v>
                </c:pt>
                <c:pt idx="55">
                  <c:v>43987</c:v>
                </c:pt>
                <c:pt idx="56">
                  <c:v>43990</c:v>
                </c:pt>
                <c:pt idx="57">
                  <c:v>43991</c:v>
                </c:pt>
                <c:pt idx="58">
                  <c:v>43992</c:v>
                </c:pt>
                <c:pt idx="59">
                  <c:v>43993</c:v>
                </c:pt>
                <c:pt idx="60">
                  <c:v>43994</c:v>
                </c:pt>
                <c:pt idx="61">
                  <c:v>43997</c:v>
                </c:pt>
                <c:pt idx="62">
                  <c:v>43998</c:v>
                </c:pt>
                <c:pt idx="63">
                  <c:v>43999</c:v>
                </c:pt>
                <c:pt idx="64">
                  <c:v>44000</c:v>
                </c:pt>
                <c:pt idx="65">
                  <c:v>44001</c:v>
                </c:pt>
                <c:pt idx="66">
                  <c:v>44004</c:v>
                </c:pt>
                <c:pt idx="67">
                  <c:v>44005</c:v>
                </c:pt>
                <c:pt idx="68">
                  <c:v>44006</c:v>
                </c:pt>
                <c:pt idx="69">
                  <c:v>44007</c:v>
                </c:pt>
                <c:pt idx="70">
                  <c:v>44008</c:v>
                </c:pt>
                <c:pt idx="71">
                  <c:v>44011</c:v>
                </c:pt>
                <c:pt idx="72">
                  <c:v>44012</c:v>
                </c:pt>
              </c:numCache>
            </c:numRef>
          </c:cat>
          <c:val>
            <c:numRef>
              <c:f>BONOS!$P$65:$P$137</c:f>
              <c:numCache>
                <c:formatCode>General</c:formatCode>
                <c:ptCount val="73"/>
                <c:pt idx="0">
                  <c:v>0</c:v>
                </c:pt>
                <c:pt idx="1">
                  <c:v>0</c:v>
                </c:pt>
                <c:pt idx="2">
                  <c:v>9.3999999999999773</c:v>
                </c:pt>
                <c:pt idx="3">
                  <c:v>-55.400000000000091</c:v>
                </c:pt>
                <c:pt idx="4">
                  <c:v>-55.400000000000091</c:v>
                </c:pt>
                <c:pt idx="5">
                  <c:v>-55.400000000000091</c:v>
                </c:pt>
                <c:pt idx="6">
                  <c:v>-55.400000000000091</c:v>
                </c:pt>
                <c:pt idx="7">
                  <c:v>-115.30000000000007</c:v>
                </c:pt>
                <c:pt idx="8">
                  <c:v>-126</c:v>
                </c:pt>
                <c:pt idx="9">
                  <c:v>-122.10000000000002</c:v>
                </c:pt>
                <c:pt idx="10">
                  <c:v>-122.10000000000002</c:v>
                </c:pt>
                <c:pt idx="11">
                  <c:v>-19.600000000000023</c:v>
                </c:pt>
                <c:pt idx="12">
                  <c:v>-47</c:v>
                </c:pt>
                <c:pt idx="13">
                  <c:v>-46.600000000000023</c:v>
                </c:pt>
                <c:pt idx="14">
                  <c:v>-46.600000000000023</c:v>
                </c:pt>
                <c:pt idx="15">
                  <c:v>-46.600000000000023</c:v>
                </c:pt>
                <c:pt idx="16">
                  <c:v>-57.300000000000068</c:v>
                </c:pt>
                <c:pt idx="17">
                  <c:v>-95.399999999999977</c:v>
                </c:pt>
                <c:pt idx="18">
                  <c:v>-128.20000000000005</c:v>
                </c:pt>
                <c:pt idx="19">
                  <c:v>-126.5</c:v>
                </c:pt>
                <c:pt idx="20">
                  <c:v>-147.10000000000002</c:v>
                </c:pt>
                <c:pt idx="21">
                  <c:v>-137.90000000000009</c:v>
                </c:pt>
                <c:pt idx="22">
                  <c:v>-120.5</c:v>
                </c:pt>
                <c:pt idx="23">
                  <c:v>-122.5</c:v>
                </c:pt>
                <c:pt idx="24">
                  <c:v>-127.89999999999998</c:v>
                </c:pt>
                <c:pt idx="25">
                  <c:v>-120.80000000000007</c:v>
                </c:pt>
                <c:pt idx="26">
                  <c:v>-122.29999999999995</c:v>
                </c:pt>
                <c:pt idx="27">
                  <c:v>-133.40000000000009</c:v>
                </c:pt>
                <c:pt idx="28">
                  <c:v>-111.60000000000002</c:v>
                </c:pt>
                <c:pt idx="29">
                  <c:v>-111.60000000000002</c:v>
                </c:pt>
                <c:pt idx="30">
                  <c:v>-111.60000000000002</c:v>
                </c:pt>
                <c:pt idx="31">
                  <c:v>-111.60000000000002</c:v>
                </c:pt>
                <c:pt idx="32">
                  <c:v>-111.60000000000002</c:v>
                </c:pt>
                <c:pt idx="33">
                  <c:v>-153.20000000000005</c:v>
                </c:pt>
                <c:pt idx="34">
                  <c:v>-153.20000000000005</c:v>
                </c:pt>
                <c:pt idx="35">
                  <c:v>-153.20000000000005</c:v>
                </c:pt>
                <c:pt idx="36">
                  <c:v>-153.20000000000005</c:v>
                </c:pt>
                <c:pt idx="37">
                  <c:v>-153.20000000000005</c:v>
                </c:pt>
                <c:pt idx="38">
                  <c:v>-206.5</c:v>
                </c:pt>
                <c:pt idx="39">
                  <c:v>-206.5</c:v>
                </c:pt>
                <c:pt idx="40">
                  <c:v>-216.30000000000007</c:v>
                </c:pt>
                <c:pt idx="41">
                  <c:v>-216.30000000000007</c:v>
                </c:pt>
                <c:pt idx="42">
                  <c:v>-216.30000000000007</c:v>
                </c:pt>
                <c:pt idx="43">
                  <c:v>-217.90000000000009</c:v>
                </c:pt>
                <c:pt idx="44">
                  <c:v>-225.30000000000007</c:v>
                </c:pt>
                <c:pt idx="45">
                  <c:v>-223.5</c:v>
                </c:pt>
                <c:pt idx="46">
                  <c:v>-223.5</c:v>
                </c:pt>
                <c:pt idx="47">
                  <c:v>-223.5</c:v>
                </c:pt>
                <c:pt idx="48">
                  <c:v>-257.89999999999998</c:v>
                </c:pt>
                <c:pt idx="49">
                  <c:v>-255.5</c:v>
                </c:pt>
                <c:pt idx="50">
                  <c:v>-228.70000000000005</c:v>
                </c:pt>
                <c:pt idx="51">
                  <c:v>-230.29999999999995</c:v>
                </c:pt>
                <c:pt idx="52">
                  <c:v>-231.60000000000002</c:v>
                </c:pt>
                <c:pt idx="53">
                  <c:v>-229.20000000000005</c:v>
                </c:pt>
                <c:pt idx="54">
                  <c:v>-215.80000000000007</c:v>
                </c:pt>
                <c:pt idx="55">
                  <c:v>-223.80000000000007</c:v>
                </c:pt>
                <c:pt idx="56">
                  <c:v>-226.29999999999995</c:v>
                </c:pt>
                <c:pt idx="57">
                  <c:v>-224.5</c:v>
                </c:pt>
                <c:pt idx="58">
                  <c:v>-211.60000000000002</c:v>
                </c:pt>
                <c:pt idx="59">
                  <c:v>-180.10000000000002</c:v>
                </c:pt>
                <c:pt idx="60">
                  <c:v>-193.89999999999998</c:v>
                </c:pt>
                <c:pt idx="61">
                  <c:v>-193.89999999999998</c:v>
                </c:pt>
                <c:pt idx="62">
                  <c:v>-173.39999999999998</c:v>
                </c:pt>
                <c:pt idx="63">
                  <c:v>-181.89999999999998</c:v>
                </c:pt>
                <c:pt idx="64">
                  <c:v>-196.80000000000007</c:v>
                </c:pt>
                <c:pt idx="65">
                  <c:v>-203.20000000000005</c:v>
                </c:pt>
                <c:pt idx="66">
                  <c:v>-203.20000000000005</c:v>
                </c:pt>
                <c:pt idx="67">
                  <c:v>-203.20000000000005</c:v>
                </c:pt>
                <c:pt idx="68">
                  <c:v>-188</c:v>
                </c:pt>
                <c:pt idx="69">
                  <c:v>-185.10000000000002</c:v>
                </c:pt>
                <c:pt idx="70">
                  <c:v>-181.79999999999995</c:v>
                </c:pt>
                <c:pt idx="71">
                  <c:v>-181.79999999999995</c:v>
                </c:pt>
                <c:pt idx="72">
                  <c:v>-186.60000000000002</c:v>
                </c:pt>
              </c:numCache>
            </c:numRef>
          </c:val>
          <c:smooth val="0"/>
          <c:extLst>
            <c:ext xmlns:c16="http://schemas.microsoft.com/office/drawing/2014/chart" uri="{C3380CC4-5D6E-409C-BE32-E72D297353CC}">
              <c16:uniqueId val="{00000000-9732-430F-A873-F32A7EE545DB}"/>
            </c:ext>
          </c:extLst>
        </c:ser>
        <c:ser>
          <c:idx val="1"/>
          <c:order val="1"/>
          <c:tx>
            <c:strRef>
              <c:f>BONOS!$Q$64</c:f>
              <c:strCache>
                <c:ptCount val="1"/>
                <c:pt idx="0">
                  <c:v>Mexico</c:v>
                </c:pt>
              </c:strCache>
            </c:strRef>
          </c:tx>
          <c:spPr>
            <a:ln w="28575" cap="rnd">
              <a:solidFill>
                <a:srgbClr val="00B050"/>
              </a:solidFill>
              <a:round/>
            </a:ln>
            <a:effectLst/>
          </c:spPr>
          <c:marker>
            <c:symbol val="none"/>
          </c:marker>
          <c:cat>
            <c:numRef>
              <c:f>BONOS!$O$65:$O$137</c:f>
              <c:numCache>
                <c:formatCode>m/d/yyyy</c:formatCode>
                <c:ptCount val="73"/>
                <c:pt idx="0">
                  <c:v>43910</c:v>
                </c:pt>
                <c:pt idx="1">
                  <c:v>43913</c:v>
                </c:pt>
                <c:pt idx="2">
                  <c:v>43914</c:v>
                </c:pt>
                <c:pt idx="3">
                  <c:v>43915</c:v>
                </c:pt>
                <c:pt idx="4">
                  <c:v>43916</c:v>
                </c:pt>
                <c:pt idx="5">
                  <c:v>43917</c:v>
                </c:pt>
                <c:pt idx="6">
                  <c:v>43920</c:v>
                </c:pt>
                <c:pt idx="7">
                  <c:v>43921</c:v>
                </c:pt>
                <c:pt idx="8">
                  <c:v>43922</c:v>
                </c:pt>
                <c:pt idx="9">
                  <c:v>43923</c:v>
                </c:pt>
                <c:pt idx="10">
                  <c:v>43924</c:v>
                </c:pt>
                <c:pt idx="11">
                  <c:v>43927</c:v>
                </c:pt>
                <c:pt idx="12">
                  <c:v>43928</c:v>
                </c:pt>
                <c:pt idx="13">
                  <c:v>43929</c:v>
                </c:pt>
                <c:pt idx="14">
                  <c:v>43930</c:v>
                </c:pt>
                <c:pt idx="15">
                  <c:v>43931</c:v>
                </c:pt>
                <c:pt idx="16">
                  <c:v>43934</c:v>
                </c:pt>
                <c:pt idx="17">
                  <c:v>43935</c:v>
                </c:pt>
                <c:pt idx="18">
                  <c:v>43936</c:v>
                </c:pt>
                <c:pt idx="19">
                  <c:v>43937</c:v>
                </c:pt>
                <c:pt idx="20">
                  <c:v>43938</c:v>
                </c:pt>
                <c:pt idx="21">
                  <c:v>43941</c:v>
                </c:pt>
                <c:pt idx="22">
                  <c:v>43942</c:v>
                </c:pt>
                <c:pt idx="23">
                  <c:v>43943</c:v>
                </c:pt>
                <c:pt idx="24">
                  <c:v>43944</c:v>
                </c:pt>
                <c:pt idx="25">
                  <c:v>43945</c:v>
                </c:pt>
                <c:pt idx="26">
                  <c:v>43948</c:v>
                </c:pt>
                <c:pt idx="27">
                  <c:v>43949</c:v>
                </c:pt>
                <c:pt idx="28">
                  <c:v>43950</c:v>
                </c:pt>
                <c:pt idx="29">
                  <c:v>43951</c:v>
                </c:pt>
                <c:pt idx="30">
                  <c:v>43952</c:v>
                </c:pt>
                <c:pt idx="31">
                  <c:v>43955</c:v>
                </c:pt>
                <c:pt idx="32">
                  <c:v>43956</c:v>
                </c:pt>
                <c:pt idx="33">
                  <c:v>43957</c:v>
                </c:pt>
                <c:pt idx="34">
                  <c:v>43958</c:v>
                </c:pt>
                <c:pt idx="35">
                  <c:v>43959</c:v>
                </c:pt>
                <c:pt idx="36">
                  <c:v>43962</c:v>
                </c:pt>
                <c:pt idx="37">
                  <c:v>43963</c:v>
                </c:pt>
                <c:pt idx="38">
                  <c:v>43964</c:v>
                </c:pt>
                <c:pt idx="39">
                  <c:v>43965</c:v>
                </c:pt>
                <c:pt idx="40">
                  <c:v>43966</c:v>
                </c:pt>
                <c:pt idx="41">
                  <c:v>43969</c:v>
                </c:pt>
                <c:pt idx="42">
                  <c:v>43970</c:v>
                </c:pt>
                <c:pt idx="43">
                  <c:v>43971</c:v>
                </c:pt>
                <c:pt idx="44">
                  <c:v>43972</c:v>
                </c:pt>
                <c:pt idx="45">
                  <c:v>43973</c:v>
                </c:pt>
                <c:pt idx="46">
                  <c:v>43976</c:v>
                </c:pt>
                <c:pt idx="47">
                  <c:v>43977</c:v>
                </c:pt>
                <c:pt idx="48">
                  <c:v>43978</c:v>
                </c:pt>
                <c:pt idx="49">
                  <c:v>43979</c:v>
                </c:pt>
                <c:pt idx="50">
                  <c:v>43980</c:v>
                </c:pt>
                <c:pt idx="51">
                  <c:v>43983</c:v>
                </c:pt>
                <c:pt idx="52">
                  <c:v>43984</c:v>
                </c:pt>
                <c:pt idx="53">
                  <c:v>43985</c:v>
                </c:pt>
                <c:pt idx="54">
                  <c:v>43986</c:v>
                </c:pt>
                <c:pt idx="55">
                  <c:v>43987</c:v>
                </c:pt>
                <c:pt idx="56">
                  <c:v>43990</c:v>
                </c:pt>
                <c:pt idx="57">
                  <c:v>43991</c:v>
                </c:pt>
                <c:pt idx="58">
                  <c:v>43992</c:v>
                </c:pt>
                <c:pt idx="59">
                  <c:v>43993</c:v>
                </c:pt>
                <c:pt idx="60">
                  <c:v>43994</c:v>
                </c:pt>
                <c:pt idx="61">
                  <c:v>43997</c:v>
                </c:pt>
                <c:pt idx="62">
                  <c:v>43998</c:v>
                </c:pt>
                <c:pt idx="63">
                  <c:v>43999</c:v>
                </c:pt>
                <c:pt idx="64">
                  <c:v>44000</c:v>
                </c:pt>
                <c:pt idx="65">
                  <c:v>44001</c:v>
                </c:pt>
                <c:pt idx="66">
                  <c:v>44004</c:v>
                </c:pt>
                <c:pt idx="67">
                  <c:v>44005</c:v>
                </c:pt>
                <c:pt idx="68">
                  <c:v>44006</c:v>
                </c:pt>
                <c:pt idx="69">
                  <c:v>44007</c:v>
                </c:pt>
                <c:pt idx="70">
                  <c:v>44008</c:v>
                </c:pt>
                <c:pt idx="71">
                  <c:v>44011</c:v>
                </c:pt>
                <c:pt idx="72">
                  <c:v>44012</c:v>
                </c:pt>
              </c:numCache>
            </c:numRef>
          </c:cat>
          <c:val>
            <c:numRef>
              <c:f>BONOS!$Q$65:$Q$137</c:f>
              <c:numCache>
                <c:formatCode>General</c:formatCode>
                <c:ptCount val="73"/>
                <c:pt idx="0">
                  <c:v>0</c:v>
                </c:pt>
                <c:pt idx="1">
                  <c:v>38.5</c:v>
                </c:pt>
                <c:pt idx="2">
                  <c:v>55.199999999999932</c:v>
                </c:pt>
                <c:pt idx="3">
                  <c:v>43.099999999999909</c:v>
                </c:pt>
                <c:pt idx="4">
                  <c:v>-8.9000000000000909</c:v>
                </c:pt>
                <c:pt idx="5">
                  <c:v>-26.800000000000068</c:v>
                </c:pt>
                <c:pt idx="6">
                  <c:v>-12.200000000000045</c:v>
                </c:pt>
                <c:pt idx="7">
                  <c:v>-33.600000000000023</c:v>
                </c:pt>
                <c:pt idx="8">
                  <c:v>-31.000000000000114</c:v>
                </c:pt>
                <c:pt idx="9">
                  <c:v>-22.200000000000045</c:v>
                </c:pt>
                <c:pt idx="10">
                  <c:v>-12.5</c:v>
                </c:pt>
                <c:pt idx="11">
                  <c:v>-6.1000000000001364</c:v>
                </c:pt>
                <c:pt idx="12">
                  <c:v>-13.800000000000068</c:v>
                </c:pt>
                <c:pt idx="13">
                  <c:v>-24.100000000000023</c:v>
                </c:pt>
                <c:pt idx="14">
                  <c:v>-24.100000000000023</c:v>
                </c:pt>
                <c:pt idx="15">
                  <c:v>-24.100000000000023</c:v>
                </c:pt>
                <c:pt idx="16">
                  <c:v>-32.400000000000091</c:v>
                </c:pt>
                <c:pt idx="17">
                  <c:v>-49.900000000000091</c:v>
                </c:pt>
                <c:pt idx="18">
                  <c:v>-49.200000000000159</c:v>
                </c:pt>
                <c:pt idx="19">
                  <c:v>-53.400000000000091</c:v>
                </c:pt>
                <c:pt idx="20">
                  <c:v>-51.500000000000114</c:v>
                </c:pt>
                <c:pt idx="21">
                  <c:v>-38.100000000000023</c:v>
                </c:pt>
                <c:pt idx="22">
                  <c:v>-42.500000000000114</c:v>
                </c:pt>
                <c:pt idx="23">
                  <c:v>-55.800000000000068</c:v>
                </c:pt>
                <c:pt idx="24">
                  <c:v>-66.700000000000045</c:v>
                </c:pt>
                <c:pt idx="25">
                  <c:v>-48.000000000000114</c:v>
                </c:pt>
                <c:pt idx="26">
                  <c:v>-50</c:v>
                </c:pt>
                <c:pt idx="27">
                  <c:v>-53.5</c:v>
                </c:pt>
                <c:pt idx="28">
                  <c:v>-70.600000000000023</c:v>
                </c:pt>
                <c:pt idx="29">
                  <c:v>-79.500000000000114</c:v>
                </c:pt>
                <c:pt idx="30">
                  <c:v>-79.500000000000114</c:v>
                </c:pt>
                <c:pt idx="31">
                  <c:v>-88.100000000000023</c:v>
                </c:pt>
                <c:pt idx="32">
                  <c:v>-99</c:v>
                </c:pt>
                <c:pt idx="33">
                  <c:v>-111.30000000000007</c:v>
                </c:pt>
                <c:pt idx="34">
                  <c:v>-132.70000000000016</c:v>
                </c:pt>
                <c:pt idx="35">
                  <c:v>-150</c:v>
                </c:pt>
                <c:pt idx="36">
                  <c:v>-138.50000000000011</c:v>
                </c:pt>
                <c:pt idx="37">
                  <c:v>-142.90000000000009</c:v>
                </c:pt>
                <c:pt idx="38">
                  <c:v>-129.30000000000007</c:v>
                </c:pt>
                <c:pt idx="39">
                  <c:v>-126.70000000000005</c:v>
                </c:pt>
                <c:pt idx="40">
                  <c:v>-126.00000000000011</c:v>
                </c:pt>
                <c:pt idx="41">
                  <c:v>-129</c:v>
                </c:pt>
                <c:pt idx="42">
                  <c:v>-130.90000000000009</c:v>
                </c:pt>
                <c:pt idx="43">
                  <c:v>-130.30000000000007</c:v>
                </c:pt>
                <c:pt idx="44">
                  <c:v>-127.50000000000011</c:v>
                </c:pt>
                <c:pt idx="45">
                  <c:v>-117.10000000000002</c:v>
                </c:pt>
                <c:pt idx="46">
                  <c:v>-120.80000000000007</c:v>
                </c:pt>
                <c:pt idx="47">
                  <c:v>-130.00000000000011</c:v>
                </c:pt>
                <c:pt idx="48">
                  <c:v>-122.50000000000011</c:v>
                </c:pt>
                <c:pt idx="49">
                  <c:v>-123.40000000000009</c:v>
                </c:pt>
                <c:pt idx="50">
                  <c:v>-126.60000000000002</c:v>
                </c:pt>
                <c:pt idx="51">
                  <c:v>-125.90000000000009</c:v>
                </c:pt>
                <c:pt idx="52">
                  <c:v>-125.10000000000002</c:v>
                </c:pt>
                <c:pt idx="53">
                  <c:v>-126.30000000000007</c:v>
                </c:pt>
                <c:pt idx="54">
                  <c:v>-126.80000000000007</c:v>
                </c:pt>
                <c:pt idx="55">
                  <c:v>-114.80000000000007</c:v>
                </c:pt>
                <c:pt idx="56">
                  <c:v>-112.20000000000005</c:v>
                </c:pt>
                <c:pt idx="57">
                  <c:v>-118.50000000000011</c:v>
                </c:pt>
                <c:pt idx="58">
                  <c:v>-127.40000000000009</c:v>
                </c:pt>
                <c:pt idx="59">
                  <c:v>-135.00000000000011</c:v>
                </c:pt>
                <c:pt idx="60">
                  <c:v>-138.30000000000007</c:v>
                </c:pt>
                <c:pt idx="61">
                  <c:v>-141.40000000000009</c:v>
                </c:pt>
                <c:pt idx="62">
                  <c:v>-135.90000000000009</c:v>
                </c:pt>
                <c:pt idx="63">
                  <c:v>-137.80000000000007</c:v>
                </c:pt>
                <c:pt idx="64">
                  <c:v>-140.90000000000009</c:v>
                </c:pt>
                <c:pt idx="65">
                  <c:v>-147.70000000000005</c:v>
                </c:pt>
                <c:pt idx="66">
                  <c:v>-145</c:v>
                </c:pt>
                <c:pt idx="67">
                  <c:v>-145.20000000000016</c:v>
                </c:pt>
                <c:pt idx="68">
                  <c:v>-140.10000000000014</c:v>
                </c:pt>
                <c:pt idx="69">
                  <c:v>-144.20000000000005</c:v>
                </c:pt>
                <c:pt idx="70">
                  <c:v>-149.10000000000002</c:v>
                </c:pt>
                <c:pt idx="71">
                  <c:v>-151.10000000000002</c:v>
                </c:pt>
                <c:pt idx="72">
                  <c:v>-154.50000000000011</c:v>
                </c:pt>
              </c:numCache>
            </c:numRef>
          </c:val>
          <c:smooth val="0"/>
          <c:extLst>
            <c:ext xmlns:c16="http://schemas.microsoft.com/office/drawing/2014/chart" uri="{C3380CC4-5D6E-409C-BE32-E72D297353CC}">
              <c16:uniqueId val="{00000001-9732-430F-A873-F32A7EE545DB}"/>
            </c:ext>
          </c:extLst>
        </c:ser>
        <c:ser>
          <c:idx val="2"/>
          <c:order val="2"/>
          <c:tx>
            <c:strRef>
              <c:f>BONOS!$R$64</c:f>
              <c:strCache>
                <c:ptCount val="1"/>
                <c:pt idx="0">
                  <c:v>Brazil</c:v>
                </c:pt>
              </c:strCache>
            </c:strRef>
          </c:tx>
          <c:spPr>
            <a:ln w="28575" cap="rnd">
              <a:solidFill>
                <a:schemeClr val="accent1">
                  <a:lumMod val="50000"/>
                </a:schemeClr>
              </a:solidFill>
              <a:round/>
            </a:ln>
            <a:effectLst/>
          </c:spPr>
          <c:marker>
            <c:symbol val="none"/>
          </c:marker>
          <c:cat>
            <c:numRef>
              <c:f>BONOS!$O$65:$O$137</c:f>
              <c:numCache>
                <c:formatCode>m/d/yyyy</c:formatCode>
                <c:ptCount val="73"/>
                <c:pt idx="0">
                  <c:v>43910</c:v>
                </c:pt>
                <c:pt idx="1">
                  <c:v>43913</c:v>
                </c:pt>
                <c:pt idx="2">
                  <c:v>43914</c:v>
                </c:pt>
                <c:pt idx="3">
                  <c:v>43915</c:v>
                </c:pt>
                <c:pt idx="4">
                  <c:v>43916</c:v>
                </c:pt>
                <c:pt idx="5">
                  <c:v>43917</c:v>
                </c:pt>
                <c:pt idx="6">
                  <c:v>43920</c:v>
                </c:pt>
                <c:pt idx="7">
                  <c:v>43921</c:v>
                </c:pt>
                <c:pt idx="8">
                  <c:v>43922</c:v>
                </c:pt>
                <c:pt idx="9">
                  <c:v>43923</c:v>
                </c:pt>
                <c:pt idx="10">
                  <c:v>43924</c:v>
                </c:pt>
                <c:pt idx="11">
                  <c:v>43927</c:v>
                </c:pt>
                <c:pt idx="12">
                  <c:v>43928</c:v>
                </c:pt>
                <c:pt idx="13">
                  <c:v>43929</c:v>
                </c:pt>
                <c:pt idx="14">
                  <c:v>43930</c:v>
                </c:pt>
                <c:pt idx="15">
                  <c:v>43931</c:v>
                </c:pt>
                <c:pt idx="16">
                  <c:v>43934</c:v>
                </c:pt>
                <c:pt idx="17">
                  <c:v>43935</c:v>
                </c:pt>
                <c:pt idx="18">
                  <c:v>43936</c:v>
                </c:pt>
                <c:pt idx="19">
                  <c:v>43937</c:v>
                </c:pt>
                <c:pt idx="20">
                  <c:v>43938</c:v>
                </c:pt>
                <c:pt idx="21">
                  <c:v>43941</c:v>
                </c:pt>
                <c:pt idx="22">
                  <c:v>43942</c:v>
                </c:pt>
                <c:pt idx="23">
                  <c:v>43943</c:v>
                </c:pt>
                <c:pt idx="24">
                  <c:v>43944</c:v>
                </c:pt>
                <c:pt idx="25">
                  <c:v>43945</c:v>
                </c:pt>
                <c:pt idx="26">
                  <c:v>43948</c:v>
                </c:pt>
                <c:pt idx="27">
                  <c:v>43949</c:v>
                </c:pt>
                <c:pt idx="28">
                  <c:v>43950</c:v>
                </c:pt>
                <c:pt idx="29">
                  <c:v>43951</c:v>
                </c:pt>
                <c:pt idx="30">
                  <c:v>43952</c:v>
                </c:pt>
                <c:pt idx="31">
                  <c:v>43955</c:v>
                </c:pt>
                <c:pt idx="32">
                  <c:v>43956</c:v>
                </c:pt>
                <c:pt idx="33">
                  <c:v>43957</c:v>
                </c:pt>
                <c:pt idx="34">
                  <c:v>43958</c:v>
                </c:pt>
                <c:pt idx="35">
                  <c:v>43959</c:v>
                </c:pt>
                <c:pt idx="36">
                  <c:v>43962</c:v>
                </c:pt>
                <c:pt idx="37">
                  <c:v>43963</c:v>
                </c:pt>
                <c:pt idx="38">
                  <c:v>43964</c:v>
                </c:pt>
                <c:pt idx="39">
                  <c:v>43965</c:v>
                </c:pt>
                <c:pt idx="40">
                  <c:v>43966</c:v>
                </c:pt>
                <c:pt idx="41">
                  <c:v>43969</c:v>
                </c:pt>
                <c:pt idx="42">
                  <c:v>43970</c:v>
                </c:pt>
                <c:pt idx="43">
                  <c:v>43971</c:v>
                </c:pt>
                <c:pt idx="44">
                  <c:v>43972</c:v>
                </c:pt>
                <c:pt idx="45">
                  <c:v>43973</c:v>
                </c:pt>
                <c:pt idx="46">
                  <c:v>43976</c:v>
                </c:pt>
                <c:pt idx="47">
                  <c:v>43977</c:v>
                </c:pt>
                <c:pt idx="48">
                  <c:v>43978</c:v>
                </c:pt>
                <c:pt idx="49">
                  <c:v>43979</c:v>
                </c:pt>
                <c:pt idx="50">
                  <c:v>43980</c:v>
                </c:pt>
                <c:pt idx="51">
                  <c:v>43983</c:v>
                </c:pt>
                <c:pt idx="52">
                  <c:v>43984</c:v>
                </c:pt>
                <c:pt idx="53">
                  <c:v>43985</c:v>
                </c:pt>
                <c:pt idx="54">
                  <c:v>43986</c:v>
                </c:pt>
                <c:pt idx="55">
                  <c:v>43987</c:v>
                </c:pt>
                <c:pt idx="56">
                  <c:v>43990</c:v>
                </c:pt>
                <c:pt idx="57">
                  <c:v>43991</c:v>
                </c:pt>
                <c:pt idx="58">
                  <c:v>43992</c:v>
                </c:pt>
                <c:pt idx="59">
                  <c:v>43993</c:v>
                </c:pt>
                <c:pt idx="60">
                  <c:v>43994</c:v>
                </c:pt>
                <c:pt idx="61">
                  <c:v>43997</c:v>
                </c:pt>
                <c:pt idx="62">
                  <c:v>43998</c:v>
                </c:pt>
                <c:pt idx="63">
                  <c:v>43999</c:v>
                </c:pt>
                <c:pt idx="64">
                  <c:v>44000</c:v>
                </c:pt>
                <c:pt idx="65">
                  <c:v>44001</c:v>
                </c:pt>
                <c:pt idx="66">
                  <c:v>44004</c:v>
                </c:pt>
                <c:pt idx="67">
                  <c:v>44005</c:v>
                </c:pt>
                <c:pt idx="68">
                  <c:v>44006</c:v>
                </c:pt>
                <c:pt idx="69">
                  <c:v>44007</c:v>
                </c:pt>
                <c:pt idx="70">
                  <c:v>44008</c:v>
                </c:pt>
                <c:pt idx="71">
                  <c:v>44011</c:v>
                </c:pt>
                <c:pt idx="72">
                  <c:v>44012</c:v>
                </c:pt>
              </c:numCache>
            </c:numRef>
          </c:cat>
          <c:val>
            <c:numRef>
              <c:f>BONOS!$R$65:$R$137</c:f>
              <c:numCache>
                <c:formatCode>General</c:formatCode>
                <c:ptCount val="73"/>
                <c:pt idx="0">
                  <c:v>0</c:v>
                </c:pt>
                <c:pt idx="1">
                  <c:v>24.799999999999955</c:v>
                </c:pt>
                <c:pt idx="2">
                  <c:v>-0.89999999999997726</c:v>
                </c:pt>
                <c:pt idx="3">
                  <c:v>-68.200000000000045</c:v>
                </c:pt>
                <c:pt idx="4">
                  <c:v>-141.20000000000005</c:v>
                </c:pt>
                <c:pt idx="5">
                  <c:v>-151.20000000000005</c:v>
                </c:pt>
                <c:pt idx="6">
                  <c:v>-140.79999999999995</c:v>
                </c:pt>
                <c:pt idx="7">
                  <c:v>-154.29999999999995</c:v>
                </c:pt>
                <c:pt idx="8">
                  <c:v>-141.20000000000005</c:v>
                </c:pt>
                <c:pt idx="9">
                  <c:v>-132.39999999999998</c:v>
                </c:pt>
                <c:pt idx="10">
                  <c:v>-105.00000000000011</c:v>
                </c:pt>
                <c:pt idx="11">
                  <c:v>-125.60000000000002</c:v>
                </c:pt>
                <c:pt idx="12">
                  <c:v>-128.5</c:v>
                </c:pt>
                <c:pt idx="13">
                  <c:v>-138.00000000000011</c:v>
                </c:pt>
                <c:pt idx="14">
                  <c:v>-142.89999999999998</c:v>
                </c:pt>
                <c:pt idx="15">
                  <c:v>-142.89999999999998</c:v>
                </c:pt>
                <c:pt idx="16">
                  <c:v>-152.30000000000007</c:v>
                </c:pt>
                <c:pt idx="17">
                  <c:v>-168.10000000000002</c:v>
                </c:pt>
                <c:pt idx="18">
                  <c:v>-187.19999999999993</c:v>
                </c:pt>
                <c:pt idx="19">
                  <c:v>-206.89999999999998</c:v>
                </c:pt>
                <c:pt idx="20">
                  <c:v>-219.80000000000007</c:v>
                </c:pt>
                <c:pt idx="21">
                  <c:v>-224.90000000000009</c:v>
                </c:pt>
                <c:pt idx="22">
                  <c:v>-224.90000000000009</c:v>
                </c:pt>
                <c:pt idx="23">
                  <c:v>-223.80000000000007</c:v>
                </c:pt>
                <c:pt idx="24">
                  <c:v>-182.5</c:v>
                </c:pt>
                <c:pt idx="25">
                  <c:v>-60.700000000000159</c:v>
                </c:pt>
                <c:pt idx="26">
                  <c:v>-71.399999999999977</c:v>
                </c:pt>
                <c:pt idx="27">
                  <c:v>-121.10000000000002</c:v>
                </c:pt>
                <c:pt idx="28">
                  <c:v>-145.00000000000011</c:v>
                </c:pt>
                <c:pt idx="29">
                  <c:v>-149.40000000000009</c:v>
                </c:pt>
                <c:pt idx="30">
                  <c:v>-149.40000000000009</c:v>
                </c:pt>
                <c:pt idx="31">
                  <c:v>-136.89999999999998</c:v>
                </c:pt>
                <c:pt idx="32">
                  <c:v>-129.79999999999995</c:v>
                </c:pt>
                <c:pt idx="33">
                  <c:v>-148.5</c:v>
                </c:pt>
                <c:pt idx="34">
                  <c:v>-124.80000000000007</c:v>
                </c:pt>
                <c:pt idx="35">
                  <c:v>-141.39999999999998</c:v>
                </c:pt>
                <c:pt idx="36">
                  <c:v>-130.70000000000005</c:v>
                </c:pt>
                <c:pt idx="37">
                  <c:v>-99.500000000000114</c:v>
                </c:pt>
                <c:pt idx="38">
                  <c:v>-87.700000000000045</c:v>
                </c:pt>
                <c:pt idx="39">
                  <c:v>-105.5</c:v>
                </c:pt>
                <c:pt idx="40">
                  <c:v>-108.60000000000002</c:v>
                </c:pt>
                <c:pt idx="41">
                  <c:v>-130.19999999999993</c:v>
                </c:pt>
                <c:pt idx="42">
                  <c:v>-140</c:v>
                </c:pt>
                <c:pt idx="43">
                  <c:v>-148.80000000000007</c:v>
                </c:pt>
                <c:pt idx="44">
                  <c:v>-176.29999999999995</c:v>
                </c:pt>
                <c:pt idx="45">
                  <c:v>-190.39999999999998</c:v>
                </c:pt>
                <c:pt idx="46">
                  <c:v>-225.70000000000005</c:v>
                </c:pt>
                <c:pt idx="47">
                  <c:v>-219.10000000000002</c:v>
                </c:pt>
                <c:pt idx="48">
                  <c:v>-222.89999999999998</c:v>
                </c:pt>
                <c:pt idx="49">
                  <c:v>-219.60000000000002</c:v>
                </c:pt>
                <c:pt idx="50">
                  <c:v>-225.89999999999998</c:v>
                </c:pt>
                <c:pt idx="51">
                  <c:v>-226.10000000000002</c:v>
                </c:pt>
                <c:pt idx="52">
                  <c:v>-234.60000000000002</c:v>
                </c:pt>
                <c:pt idx="53">
                  <c:v>-218.80000000000007</c:v>
                </c:pt>
                <c:pt idx="54">
                  <c:v>-218.80000000000007</c:v>
                </c:pt>
                <c:pt idx="55">
                  <c:v>-218.80000000000007</c:v>
                </c:pt>
                <c:pt idx="56">
                  <c:v>-218.80000000000007</c:v>
                </c:pt>
                <c:pt idx="57">
                  <c:v>-239</c:v>
                </c:pt>
                <c:pt idx="58">
                  <c:v>-249.69999999999993</c:v>
                </c:pt>
                <c:pt idx="59">
                  <c:v>-249.69999999999993</c:v>
                </c:pt>
                <c:pt idx="60">
                  <c:v>-253.10000000000002</c:v>
                </c:pt>
                <c:pt idx="61">
                  <c:v>-253.10000000000002</c:v>
                </c:pt>
                <c:pt idx="62">
                  <c:v>-234.29999999999995</c:v>
                </c:pt>
                <c:pt idx="63">
                  <c:v>-249.20000000000005</c:v>
                </c:pt>
                <c:pt idx="64">
                  <c:v>-222.39999999999998</c:v>
                </c:pt>
                <c:pt idx="65">
                  <c:v>-222.39999999999998</c:v>
                </c:pt>
                <c:pt idx="66">
                  <c:v>-222.39999999999998</c:v>
                </c:pt>
                <c:pt idx="67">
                  <c:v>-222.39999999999998</c:v>
                </c:pt>
                <c:pt idx="68">
                  <c:v>-211.60000000000002</c:v>
                </c:pt>
                <c:pt idx="69">
                  <c:v>-211.60000000000002</c:v>
                </c:pt>
                <c:pt idx="70">
                  <c:v>-211.60000000000002</c:v>
                </c:pt>
                <c:pt idx="71">
                  <c:v>-211.60000000000002</c:v>
                </c:pt>
                <c:pt idx="72">
                  <c:v>-244.90000000000009</c:v>
                </c:pt>
              </c:numCache>
            </c:numRef>
          </c:val>
          <c:smooth val="0"/>
          <c:extLst>
            <c:ext xmlns:c16="http://schemas.microsoft.com/office/drawing/2014/chart" uri="{C3380CC4-5D6E-409C-BE32-E72D297353CC}">
              <c16:uniqueId val="{00000002-9732-430F-A873-F32A7EE545DB}"/>
            </c:ext>
          </c:extLst>
        </c:ser>
        <c:ser>
          <c:idx val="3"/>
          <c:order val="3"/>
          <c:tx>
            <c:strRef>
              <c:f>BONOS!$S$64</c:f>
              <c:strCache>
                <c:ptCount val="1"/>
                <c:pt idx="0">
                  <c:v>Chile</c:v>
                </c:pt>
              </c:strCache>
            </c:strRef>
          </c:tx>
          <c:spPr>
            <a:ln w="28575" cap="rnd">
              <a:solidFill>
                <a:schemeClr val="bg1">
                  <a:lumMod val="50000"/>
                </a:schemeClr>
              </a:solidFill>
              <a:round/>
            </a:ln>
            <a:effectLst/>
          </c:spPr>
          <c:marker>
            <c:symbol val="none"/>
          </c:marker>
          <c:cat>
            <c:numRef>
              <c:f>BONOS!$O$65:$O$137</c:f>
              <c:numCache>
                <c:formatCode>m/d/yyyy</c:formatCode>
                <c:ptCount val="73"/>
                <c:pt idx="0">
                  <c:v>43910</c:v>
                </c:pt>
                <c:pt idx="1">
                  <c:v>43913</c:v>
                </c:pt>
                <c:pt idx="2">
                  <c:v>43914</c:v>
                </c:pt>
                <c:pt idx="3">
                  <c:v>43915</c:v>
                </c:pt>
                <c:pt idx="4">
                  <c:v>43916</c:v>
                </c:pt>
                <c:pt idx="5">
                  <c:v>43917</c:v>
                </c:pt>
                <c:pt idx="6">
                  <c:v>43920</c:v>
                </c:pt>
                <c:pt idx="7">
                  <c:v>43921</c:v>
                </c:pt>
                <c:pt idx="8">
                  <c:v>43922</c:v>
                </c:pt>
                <c:pt idx="9">
                  <c:v>43923</c:v>
                </c:pt>
                <c:pt idx="10">
                  <c:v>43924</c:v>
                </c:pt>
                <c:pt idx="11">
                  <c:v>43927</c:v>
                </c:pt>
                <c:pt idx="12">
                  <c:v>43928</c:v>
                </c:pt>
                <c:pt idx="13">
                  <c:v>43929</c:v>
                </c:pt>
                <c:pt idx="14">
                  <c:v>43930</c:v>
                </c:pt>
                <c:pt idx="15">
                  <c:v>43931</c:v>
                </c:pt>
                <c:pt idx="16">
                  <c:v>43934</c:v>
                </c:pt>
                <c:pt idx="17">
                  <c:v>43935</c:v>
                </c:pt>
                <c:pt idx="18">
                  <c:v>43936</c:v>
                </c:pt>
                <c:pt idx="19">
                  <c:v>43937</c:v>
                </c:pt>
                <c:pt idx="20">
                  <c:v>43938</c:v>
                </c:pt>
                <c:pt idx="21">
                  <c:v>43941</c:v>
                </c:pt>
                <c:pt idx="22">
                  <c:v>43942</c:v>
                </c:pt>
                <c:pt idx="23">
                  <c:v>43943</c:v>
                </c:pt>
                <c:pt idx="24">
                  <c:v>43944</c:v>
                </c:pt>
                <c:pt idx="25">
                  <c:v>43945</c:v>
                </c:pt>
                <c:pt idx="26">
                  <c:v>43948</c:v>
                </c:pt>
                <c:pt idx="27">
                  <c:v>43949</c:v>
                </c:pt>
                <c:pt idx="28">
                  <c:v>43950</c:v>
                </c:pt>
                <c:pt idx="29">
                  <c:v>43951</c:v>
                </c:pt>
                <c:pt idx="30">
                  <c:v>43952</c:v>
                </c:pt>
                <c:pt idx="31">
                  <c:v>43955</c:v>
                </c:pt>
                <c:pt idx="32">
                  <c:v>43956</c:v>
                </c:pt>
                <c:pt idx="33">
                  <c:v>43957</c:v>
                </c:pt>
                <c:pt idx="34">
                  <c:v>43958</c:v>
                </c:pt>
                <c:pt idx="35">
                  <c:v>43959</c:v>
                </c:pt>
                <c:pt idx="36">
                  <c:v>43962</c:v>
                </c:pt>
                <c:pt idx="37">
                  <c:v>43963</c:v>
                </c:pt>
                <c:pt idx="38">
                  <c:v>43964</c:v>
                </c:pt>
                <c:pt idx="39">
                  <c:v>43965</c:v>
                </c:pt>
                <c:pt idx="40">
                  <c:v>43966</c:v>
                </c:pt>
                <c:pt idx="41">
                  <c:v>43969</c:v>
                </c:pt>
                <c:pt idx="42">
                  <c:v>43970</c:v>
                </c:pt>
                <c:pt idx="43">
                  <c:v>43971</c:v>
                </c:pt>
                <c:pt idx="44">
                  <c:v>43972</c:v>
                </c:pt>
                <c:pt idx="45">
                  <c:v>43973</c:v>
                </c:pt>
                <c:pt idx="46">
                  <c:v>43976</c:v>
                </c:pt>
                <c:pt idx="47">
                  <c:v>43977</c:v>
                </c:pt>
                <c:pt idx="48">
                  <c:v>43978</c:v>
                </c:pt>
                <c:pt idx="49">
                  <c:v>43979</c:v>
                </c:pt>
                <c:pt idx="50">
                  <c:v>43980</c:v>
                </c:pt>
                <c:pt idx="51">
                  <c:v>43983</c:v>
                </c:pt>
                <c:pt idx="52">
                  <c:v>43984</c:v>
                </c:pt>
                <c:pt idx="53">
                  <c:v>43985</c:v>
                </c:pt>
                <c:pt idx="54">
                  <c:v>43986</c:v>
                </c:pt>
                <c:pt idx="55">
                  <c:v>43987</c:v>
                </c:pt>
                <c:pt idx="56">
                  <c:v>43990</c:v>
                </c:pt>
                <c:pt idx="57">
                  <c:v>43991</c:v>
                </c:pt>
                <c:pt idx="58">
                  <c:v>43992</c:v>
                </c:pt>
                <c:pt idx="59">
                  <c:v>43993</c:v>
                </c:pt>
                <c:pt idx="60">
                  <c:v>43994</c:v>
                </c:pt>
                <c:pt idx="61">
                  <c:v>43997</c:v>
                </c:pt>
                <c:pt idx="62">
                  <c:v>43998</c:v>
                </c:pt>
                <c:pt idx="63">
                  <c:v>43999</c:v>
                </c:pt>
                <c:pt idx="64">
                  <c:v>44000</c:v>
                </c:pt>
                <c:pt idx="65">
                  <c:v>44001</c:v>
                </c:pt>
                <c:pt idx="66">
                  <c:v>44004</c:v>
                </c:pt>
                <c:pt idx="67">
                  <c:v>44005</c:v>
                </c:pt>
                <c:pt idx="68">
                  <c:v>44006</c:v>
                </c:pt>
                <c:pt idx="69">
                  <c:v>44007</c:v>
                </c:pt>
                <c:pt idx="70">
                  <c:v>44008</c:v>
                </c:pt>
                <c:pt idx="71">
                  <c:v>44011</c:v>
                </c:pt>
                <c:pt idx="72">
                  <c:v>44012</c:v>
                </c:pt>
              </c:numCache>
            </c:numRef>
          </c:cat>
          <c:val>
            <c:numRef>
              <c:f>BONOS!$S$65:$S$137</c:f>
              <c:numCache>
                <c:formatCode>General</c:formatCode>
                <c:ptCount val="73"/>
                <c:pt idx="0">
                  <c:v>0</c:v>
                </c:pt>
                <c:pt idx="1">
                  <c:v>0</c:v>
                </c:pt>
                <c:pt idx="2">
                  <c:v>10.399999999999977</c:v>
                </c:pt>
                <c:pt idx="3">
                  <c:v>6.7999999999999545</c:v>
                </c:pt>
                <c:pt idx="4">
                  <c:v>-12.400000000000034</c:v>
                </c:pt>
                <c:pt idx="5">
                  <c:v>-15.400000000000034</c:v>
                </c:pt>
                <c:pt idx="6">
                  <c:v>-11.900000000000034</c:v>
                </c:pt>
                <c:pt idx="7">
                  <c:v>-15.300000000000068</c:v>
                </c:pt>
                <c:pt idx="8">
                  <c:v>-15.600000000000023</c:v>
                </c:pt>
                <c:pt idx="9">
                  <c:v>-46.400000000000034</c:v>
                </c:pt>
                <c:pt idx="10">
                  <c:v>-38.800000000000068</c:v>
                </c:pt>
                <c:pt idx="11">
                  <c:v>-38.300000000000011</c:v>
                </c:pt>
                <c:pt idx="12">
                  <c:v>-33.800000000000011</c:v>
                </c:pt>
                <c:pt idx="13">
                  <c:v>-37.5</c:v>
                </c:pt>
                <c:pt idx="14">
                  <c:v>-57.000000000000057</c:v>
                </c:pt>
                <c:pt idx="15">
                  <c:v>-57.000000000000057</c:v>
                </c:pt>
                <c:pt idx="16">
                  <c:v>-57.500000000000057</c:v>
                </c:pt>
                <c:pt idx="17">
                  <c:v>-56.900000000000034</c:v>
                </c:pt>
                <c:pt idx="18">
                  <c:v>-57.199999999999989</c:v>
                </c:pt>
                <c:pt idx="19">
                  <c:v>-63.700000000000045</c:v>
                </c:pt>
                <c:pt idx="20">
                  <c:v>-63.300000000000011</c:v>
                </c:pt>
                <c:pt idx="21">
                  <c:v>-63.300000000000011</c:v>
                </c:pt>
                <c:pt idx="22">
                  <c:v>-75.600000000000023</c:v>
                </c:pt>
                <c:pt idx="23">
                  <c:v>-84.400000000000034</c:v>
                </c:pt>
                <c:pt idx="24">
                  <c:v>-93.800000000000011</c:v>
                </c:pt>
                <c:pt idx="25">
                  <c:v>-108</c:v>
                </c:pt>
                <c:pt idx="26">
                  <c:v>-108.60000000000002</c:v>
                </c:pt>
                <c:pt idx="27">
                  <c:v>-105.00000000000006</c:v>
                </c:pt>
                <c:pt idx="28">
                  <c:v>-106.50000000000006</c:v>
                </c:pt>
                <c:pt idx="29">
                  <c:v>-107.69999999999999</c:v>
                </c:pt>
                <c:pt idx="30">
                  <c:v>-107.69999999999999</c:v>
                </c:pt>
                <c:pt idx="31">
                  <c:v>-109.60000000000002</c:v>
                </c:pt>
                <c:pt idx="32">
                  <c:v>-112.40000000000003</c:v>
                </c:pt>
                <c:pt idx="33">
                  <c:v>-112.20000000000005</c:v>
                </c:pt>
                <c:pt idx="34">
                  <c:v>-109.90000000000003</c:v>
                </c:pt>
                <c:pt idx="35">
                  <c:v>-114</c:v>
                </c:pt>
                <c:pt idx="36">
                  <c:v>-114.70000000000005</c:v>
                </c:pt>
                <c:pt idx="37">
                  <c:v>-115.10000000000002</c:v>
                </c:pt>
                <c:pt idx="38">
                  <c:v>-115.10000000000002</c:v>
                </c:pt>
                <c:pt idx="39">
                  <c:v>-123.60000000000002</c:v>
                </c:pt>
                <c:pt idx="40">
                  <c:v>-127.90000000000003</c:v>
                </c:pt>
                <c:pt idx="41">
                  <c:v>-142.10000000000002</c:v>
                </c:pt>
                <c:pt idx="42">
                  <c:v>-139.40000000000003</c:v>
                </c:pt>
                <c:pt idx="43">
                  <c:v>-160.70000000000005</c:v>
                </c:pt>
                <c:pt idx="44">
                  <c:v>-163.30000000000001</c:v>
                </c:pt>
                <c:pt idx="45">
                  <c:v>-174.30000000000004</c:v>
                </c:pt>
                <c:pt idx="46">
                  <c:v>-174.80000000000004</c:v>
                </c:pt>
                <c:pt idx="47">
                  <c:v>-152.10000000000005</c:v>
                </c:pt>
                <c:pt idx="48">
                  <c:v>-147.00000000000003</c:v>
                </c:pt>
                <c:pt idx="49">
                  <c:v>-157.20000000000002</c:v>
                </c:pt>
                <c:pt idx="50">
                  <c:v>-157.40000000000003</c:v>
                </c:pt>
                <c:pt idx="51">
                  <c:v>-152.50000000000006</c:v>
                </c:pt>
                <c:pt idx="52">
                  <c:v>-152.20000000000005</c:v>
                </c:pt>
                <c:pt idx="53">
                  <c:v>-123.90000000000003</c:v>
                </c:pt>
                <c:pt idx="54">
                  <c:v>-111.60000000000002</c:v>
                </c:pt>
                <c:pt idx="55">
                  <c:v>-101.90000000000003</c:v>
                </c:pt>
                <c:pt idx="56">
                  <c:v>-97.100000000000023</c:v>
                </c:pt>
                <c:pt idx="57">
                  <c:v>-103.10000000000002</c:v>
                </c:pt>
                <c:pt idx="58">
                  <c:v>-117.40000000000003</c:v>
                </c:pt>
                <c:pt idx="59">
                  <c:v>-121.40000000000006</c:v>
                </c:pt>
                <c:pt idx="60">
                  <c:v>-117.70000000000005</c:v>
                </c:pt>
                <c:pt idx="61">
                  <c:v>-116.60000000000002</c:v>
                </c:pt>
                <c:pt idx="62">
                  <c:v>-115.80000000000007</c:v>
                </c:pt>
                <c:pt idx="63">
                  <c:v>-117.90000000000003</c:v>
                </c:pt>
                <c:pt idx="64">
                  <c:v>-143.30000000000004</c:v>
                </c:pt>
                <c:pt idx="65">
                  <c:v>-160.90000000000006</c:v>
                </c:pt>
                <c:pt idx="66">
                  <c:v>-146.90000000000003</c:v>
                </c:pt>
                <c:pt idx="67">
                  <c:v>-150.90000000000003</c:v>
                </c:pt>
                <c:pt idx="68">
                  <c:v>-152.10000000000005</c:v>
                </c:pt>
                <c:pt idx="69">
                  <c:v>-153.00000000000003</c:v>
                </c:pt>
                <c:pt idx="70">
                  <c:v>-135.9</c:v>
                </c:pt>
                <c:pt idx="71">
                  <c:v>-135.9</c:v>
                </c:pt>
                <c:pt idx="72">
                  <c:v>-135.30000000000004</c:v>
                </c:pt>
              </c:numCache>
            </c:numRef>
          </c:val>
          <c:smooth val="0"/>
          <c:extLst>
            <c:ext xmlns:c16="http://schemas.microsoft.com/office/drawing/2014/chart" uri="{C3380CC4-5D6E-409C-BE32-E72D297353CC}">
              <c16:uniqueId val="{00000003-9732-430F-A873-F32A7EE545DB}"/>
            </c:ext>
          </c:extLst>
        </c:ser>
        <c:ser>
          <c:idx val="4"/>
          <c:order val="4"/>
          <c:tx>
            <c:strRef>
              <c:f>BONOS!$U$64</c:f>
              <c:strCache>
                <c:ptCount val="1"/>
                <c:pt idx="0">
                  <c:v>USA</c:v>
                </c:pt>
              </c:strCache>
            </c:strRef>
          </c:tx>
          <c:spPr>
            <a:ln w="28575">
              <a:solidFill>
                <a:srgbClr val="00B0F0"/>
              </a:solidFill>
            </a:ln>
          </c:spPr>
          <c:marker>
            <c:symbol val="none"/>
          </c:marker>
          <c:cat>
            <c:numRef>
              <c:f>BONOS!$O$65:$O$137</c:f>
              <c:numCache>
                <c:formatCode>m/d/yyyy</c:formatCode>
                <c:ptCount val="73"/>
                <c:pt idx="0">
                  <c:v>43910</c:v>
                </c:pt>
                <c:pt idx="1">
                  <c:v>43913</c:v>
                </c:pt>
                <c:pt idx="2">
                  <c:v>43914</c:v>
                </c:pt>
                <c:pt idx="3">
                  <c:v>43915</c:v>
                </c:pt>
                <c:pt idx="4">
                  <c:v>43916</c:v>
                </c:pt>
                <c:pt idx="5">
                  <c:v>43917</c:v>
                </c:pt>
                <c:pt idx="6">
                  <c:v>43920</c:v>
                </c:pt>
                <c:pt idx="7">
                  <c:v>43921</c:v>
                </c:pt>
                <c:pt idx="8">
                  <c:v>43922</c:v>
                </c:pt>
                <c:pt idx="9">
                  <c:v>43923</c:v>
                </c:pt>
                <c:pt idx="10">
                  <c:v>43924</c:v>
                </c:pt>
                <c:pt idx="11">
                  <c:v>43927</c:v>
                </c:pt>
                <c:pt idx="12">
                  <c:v>43928</c:v>
                </c:pt>
                <c:pt idx="13">
                  <c:v>43929</c:v>
                </c:pt>
                <c:pt idx="14">
                  <c:v>43930</c:v>
                </c:pt>
                <c:pt idx="15">
                  <c:v>43931</c:v>
                </c:pt>
                <c:pt idx="16">
                  <c:v>43934</c:v>
                </c:pt>
                <c:pt idx="17">
                  <c:v>43935</c:v>
                </c:pt>
                <c:pt idx="18">
                  <c:v>43936</c:v>
                </c:pt>
                <c:pt idx="19">
                  <c:v>43937</c:v>
                </c:pt>
                <c:pt idx="20">
                  <c:v>43938</c:v>
                </c:pt>
                <c:pt idx="21">
                  <c:v>43941</c:v>
                </c:pt>
                <c:pt idx="22">
                  <c:v>43942</c:v>
                </c:pt>
                <c:pt idx="23">
                  <c:v>43943</c:v>
                </c:pt>
                <c:pt idx="24">
                  <c:v>43944</c:v>
                </c:pt>
                <c:pt idx="25">
                  <c:v>43945</c:v>
                </c:pt>
                <c:pt idx="26">
                  <c:v>43948</c:v>
                </c:pt>
                <c:pt idx="27">
                  <c:v>43949</c:v>
                </c:pt>
                <c:pt idx="28">
                  <c:v>43950</c:v>
                </c:pt>
                <c:pt idx="29">
                  <c:v>43951</c:v>
                </c:pt>
                <c:pt idx="30">
                  <c:v>43952</c:v>
                </c:pt>
                <c:pt idx="31">
                  <c:v>43955</c:v>
                </c:pt>
                <c:pt idx="32">
                  <c:v>43956</c:v>
                </c:pt>
                <c:pt idx="33">
                  <c:v>43957</c:v>
                </c:pt>
                <c:pt idx="34">
                  <c:v>43958</c:v>
                </c:pt>
                <c:pt idx="35">
                  <c:v>43959</c:v>
                </c:pt>
                <c:pt idx="36">
                  <c:v>43962</c:v>
                </c:pt>
                <c:pt idx="37">
                  <c:v>43963</c:v>
                </c:pt>
                <c:pt idx="38">
                  <c:v>43964</c:v>
                </c:pt>
                <c:pt idx="39">
                  <c:v>43965</c:v>
                </c:pt>
                <c:pt idx="40">
                  <c:v>43966</c:v>
                </c:pt>
                <c:pt idx="41">
                  <c:v>43969</c:v>
                </c:pt>
                <c:pt idx="42">
                  <c:v>43970</c:v>
                </c:pt>
                <c:pt idx="43">
                  <c:v>43971</c:v>
                </c:pt>
                <c:pt idx="44">
                  <c:v>43972</c:v>
                </c:pt>
                <c:pt idx="45">
                  <c:v>43973</c:v>
                </c:pt>
                <c:pt idx="46">
                  <c:v>43976</c:v>
                </c:pt>
                <c:pt idx="47">
                  <c:v>43977</c:v>
                </c:pt>
                <c:pt idx="48">
                  <c:v>43978</c:v>
                </c:pt>
                <c:pt idx="49">
                  <c:v>43979</c:v>
                </c:pt>
                <c:pt idx="50">
                  <c:v>43980</c:v>
                </c:pt>
                <c:pt idx="51">
                  <c:v>43983</c:v>
                </c:pt>
                <c:pt idx="52">
                  <c:v>43984</c:v>
                </c:pt>
                <c:pt idx="53">
                  <c:v>43985</c:v>
                </c:pt>
                <c:pt idx="54">
                  <c:v>43986</c:v>
                </c:pt>
                <c:pt idx="55">
                  <c:v>43987</c:v>
                </c:pt>
                <c:pt idx="56">
                  <c:v>43990</c:v>
                </c:pt>
                <c:pt idx="57">
                  <c:v>43991</c:v>
                </c:pt>
                <c:pt idx="58">
                  <c:v>43992</c:v>
                </c:pt>
                <c:pt idx="59">
                  <c:v>43993</c:v>
                </c:pt>
                <c:pt idx="60">
                  <c:v>43994</c:v>
                </c:pt>
                <c:pt idx="61">
                  <c:v>43997</c:v>
                </c:pt>
                <c:pt idx="62">
                  <c:v>43998</c:v>
                </c:pt>
                <c:pt idx="63">
                  <c:v>43999</c:v>
                </c:pt>
                <c:pt idx="64">
                  <c:v>44000</c:v>
                </c:pt>
                <c:pt idx="65">
                  <c:v>44001</c:v>
                </c:pt>
                <c:pt idx="66">
                  <c:v>44004</c:v>
                </c:pt>
                <c:pt idx="67">
                  <c:v>44005</c:v>
                </c:pt>
                <c:pt idx="68">
                  <c:v>44006</c:v>
                </c:pt>
                <c:pt idx="69">
                  <c:v>44007</c:v>
                </c:pt>
                <c:pt idx="70">
                  <c:v>44008</c:v>
                </c:pt>
                <c:pt idx="71">
                  <c:v>44011</c:v>
                </c:pt>
                <c:pt idx="72">
                  <c:v>44012</c:v>
                </c:pt>
              </c:numCache>
            </c:numRef>
          </c:cat>
          <c:val>
            <c:numRef>
              <c:f>BONOS!$U$65:$U$137</c:f>
              <c:numCache>
                <c:formatCode>General</c:formatCode>
                <c:ptCount val="73"/>
                <c:pt idx="0">
                  <c:v>0</c:v>
                </c:pt>
                <c:pt idx="1">
                  <c:v>-5.9100000000000108</c:v>
                </c:pt>
                <c:pt idx="2">
                  <c:v>0.11999999999999034</c:v>
                </c:pt>
                <c:pt idx="3">
                  <c:v>2.1899999999999835</c:v>
                </c:pt>
                <c:pt idx="4">
                  <c:v>-7.000000000000739E-2</c:v>
                </c:pt>
                <c:pt idx="5">
                  <c:v>-17.080000000000013</c:v>
                </c:pt>
                <c:pt idx="6">
                  <c:v>-11.900000000000006</c:v>
                </c:pt>
                <c:pt idx="7">
                  <c:v>-17.590000000000003</c:v>
                </c:pt>
                <c:pt idx="8">
                  <c:v>-26.22</c:v>
                </c:pt>
                <c:pt idx="9">
                  <c:v>-24.840000000000011</c:v>
                </c:pt>
                <c:pt idx="10">
                  <c:v>-25.060000000000009</c:v>
                </c:pt>
                <c:pt idx="11">
                  <c:v>-17.560000000000016</c:v>
                </c:pt>
                <c:pt idx="12">
                  <c:v>-13.320000000000007</c:v>
                </c:pt>
                <c:pt idx="13">
                  <c:v>-7.3200000000000074</c:v>
                </c:pt>
                <c:pt idx="14">
                  <c:v>-12.63000000000001</c:v>
                </c:pt>
                <c:pt idx="15">
                  <c:v>-12.63000000000001</c:v>
                </c:pt>
                <c:pt idx="16">
                  <c:v>-7.4100000000000108</c:v>
                </c:pt>
                <c:pt idx="17">
                  <c:v>-9.3400000000000034</c:v>
                </c:pt>
                <c:pt idx="18">
                  <c:v>-21.380000000000003</c:v>
                </c:pt>
                <c:pt idx="19">
                  <c:v>-21.870000000000005</c:v>
                </c:pt>
                <c:pt idx="20">
                  <c:v>-20.370000000000005</c:v>
                </c:pt>
                <c:pt idx="21">
                  <c:v>-24.010000000000012</c:v>
                </c:pt>
                <c:pt idx="22">
                  <c:v>-27.630000000000003</c:v>
                </c:pt>
                <c:pt idx="23">
                  <c:v>-22.640000000000008</c:v>
                </c:pt>
                <c:pt idx="24">
                  <c:v>-24.39</c:v>
                </c:pt>
                <c:pt idx="25">
                  <c:v>-24.460000000000008</c:v>
                </c:pt>
                <c:pt idx="26">
                  <c:v>-18.490000000000009</c:v>
                </c:pt>
                <c:pt idx="27">
                  <c:v>-23.250000000000007</c:v>
                </c:pt>
                <c:pt idx="28">
                  <c:v>-21.850000000000009</c:v>
                </c:pt>
                <c:pt idx="29">
                  <c:v>-20.610000000000007</c:v>
                </c:pt>
                <c:pt idx="30">
                  <c:v>-23.360000000000007</c:v>
                </c:pt>
                <c:pt idx="31">
                  <c:v>-21.18</c:v>
                </c:pt>
                <c:pt idx="32">
                  <c:v>-18.350000000000009</c:v>
                </c:pt>
                <c:pt idx="33">
                  <c:v>-14.240000000000009</c:v>
                </c:pt>
                <c:pt idx="34">
                  <c:v>-20.450000000000003</c:v>
                </c:pt>
                <c:pt idx="35">
                  <c:v>-16.230000000000004</c:v>
                </c:pt>
                <c:pt idx="36">
                  <c:v>-13.550000000000011</c:v>
                </c:pt>
                <c:pt idx="37">
                  <c:v>-18.03</c:v>
                </c:pt>
                <c:pt idx="38">
                  <c:v>-19.290000000000006</c:v>
                </c:pt>
                <c:pt idx="39">
                  <c:v>-22.360000000000007</c:v>
                </c:pt>
                <c:pt idx="40">
                  <c:v>-20.260000000000005</c:v>
                </c:pt>
                <c:pt idx="41">
                  <c:v>-11.969999999999999</c:v>
                </c:pt>
                <c:pt idx="42">
                  <c:v>-15.719999999999999</c:v>
                </c:pt>
                <c:pt idx="43">
                  <c:v>-16.53</c:v>
                </c:pt>
                <c:pt idx="44">
                  <c:v>-17.340000000000003</c:v>
                </c:pt>
                <c:pt idx="45">
                  <c:v>-18.63000000000001</c:v>
                </c:pt>
                <c:pt idx="46">
                  <c:v>-18.63000000000001</c:v>
                </c:pt>
                <c:pt idx="47">
                  <c:v>-14.89</c:v>
                </c:pt>
                <c:pt idx="48">
                  <c:v>-16.350000000000009</c:v>
                </c:pt>
                <c:pt idx="49">
                  <c:v>-15.540000000000006</c:v>
                </c:pt>
                <c:pt idx="50">
                  <c:v>-19.280000000000015</c:v>
                </c:pt>
                <c:pt idx="51">
                  <c:v>-18.63000000000001</c:v>
                </c:pt>
                <c:pt idx="52">
                  <c:v>-16.670000000000016</c:v>
                </c:pt>
                <c:pt idx="53">
                  <c:v>-9.960000000000008</c:v>
                </c:pt>
                <c:pt idx="54">
                  <c:v>-2.2000000000000028</c:v>
                </c:pt>
                <c:pt idx="55">
                  <c:v>4.9699999999999989</c:v>
                </c:pt>
                <c:pt idx="56">
                  <c:v>2.9799999999999898</c:v>
                </c:pt>
                <c:pt idx="57">
                  <c:v>-2.0100000000000051</c:v>
                </c:pt>
                <c:pt idx="58">
                  <c:v>-11.910000000000011</c:v>
                </c:pt>
                <c:pt idx="59">
                  <c:v>-17.64</c:v>
                </c:pt>
                <c:pt idx="60">
                  <c:v>-14.200000000000003</c:v>
                </c:pt>
                <c:pt idx="61">
                  <c:v>-12.39</c:v>
                </c:pt>
                <c:pt idx="62">
                  <c:v>-9.2600000000000051</c:v>
                </c:pt>
                <c:pt idx="63">
                  <c:v>-10.740000000000009</c:v>
                </c:pt>
                <c:pt idx="64">
                  <c:v>-13.700000000000003</c:v>
                </c:pt>
                <c:pt idx="65">
                  <c:v>-15.170000000000002</c:v>
                </c:pt>
                <c:pt idx="66">
                  <c:v>-13.689999999999998</c:v>
                </c:pt>
                <c:pt idx="67">
                  <c:v>-13.360000000000014</c:v>
                </c:pt>
                <c:pt idx="68">
                  <c:v>-16.64</c:v>
                </c:pt>
                <c:pt idx="69">
                  <c:v>-15.980000000000004</c:v>
                </c:pt>
                <c:pt idx="70">
                  <c:v>-20.410000000000011</c:v>
                </c:pt>
                <c:pt idx="71">
                  <c:v>-22.20000000000001</c:v>
                </c:pt>
                <c:pt idx="72">
                  <c:v>-18.930000000000007</c:v>
                </c:pt>
              </c:numCache>
            </c:numRef>
          </c:val>
          <c:smooth val="0"/>
          <c:extLst>
            <c:ext xmlns:c16="http://schemas.microsoft.com/office/drawing/2014/chart" uri="{C3380CC4-5D6E-409C-BE32-E72D297353CC}">
              <c16:uniqueId val="{00000004-9732-430F-A873-F32A7EE545DB}"/>
            </c:ext>
          </c:extLst>
        </c:ser>
        <c:dLbls>
          <c:showLegendKey val="0"/>
          <c:showVal val="0"/>
          <c:showCatName val="0"/>
          <c:showSerName val="0"/>
          <c:showPercent val="0"/>
          <c:showBubbleSize val="0"/>
        </c:dLbls>
        <c:smooth val="0"/>
        <c:axId val="524583768"/>
        <c:axId val="524582128"/>
      </c:lineChart>
      <c:dateAx>
        <c:axId val="524583768"/>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524582128"/>
        <c:crosses val="autoZero"/>
        <c:auto val="1"/>
        <c:lblOffset val="100"/>
        <c:baseTimeUnit val="days"/>
      </c:dateAx>
      <c:valAx>
        <c:axId val="52458212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524583768"/>
        <c:crosses val="autoZero"/>
        <c:crossBetween val="between"/>
      </c:valAx>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
    <c:plotVisOnly val="1"/>
    <c:dispBlanksAs val="gap"/>
    <c:showDLblsOverMax val="0"/>
    <c:extLst/>
  </c:chart>
  <c:spPr>
    <a:solidFill>
      <a:schemeClr val="bg1"/>
    </a:solid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s-CO"/>
    </a:p>
  </c:txPr>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600" b="1" i="0" u="none" strike="noStrike" kern="1200" spc="0" baseline="0">
                <a:solidFill>
                  <a:schemeClr val="tx1">
                    <a:lumMod val="95000"/>
                    <a:lumOff val="5000"/>
                  </a:schemeClr>
                </a:solidFill>
                <a:latin typeface="Arial" panose="020B0604020202020204" pitchFamily="34" charset="0"/>
                <a:ea typeface="+mn-ea"/>
                <a:cs typeface="Arial" panose="020B0604020202020204" pitchFamily="34" charset="0"/>
              </a:defRPr>
            </a:pPr>
            <a:r>
              <a:rPr lang="es-CO" sz="1600" b="1" i="0" baseline="0">
                <a:effectLst/>
              </a:rPr>
              <a:t>Rendimientos TES</a:t>
            </a:r>
            <a:endParaRPr lang="es-CO" sz="1600">
              <a:effectLst/>
            </a:endParaRPr>
          </a:p>
        </c:rich>
      </c:tx>
      <c:layout>
        <c:manualLayout>
          <c:xMode val="edge"/>
          <c:yMode val="edge"/>
          <c:x val="0.38839170962667219"/>
          <c:y val="4.8375784367092771E-2"/>
        </c:manualLayout>
      </c:layout>
      <c:overlay val="0"/>
      <c:spPr>
        <a:noFill/>
        <a:ln>
          <a:noFill/>
        </a:ln>
        <a:effectLst/>
      </c:spPr>
    </c:title>
    <c:autoTitleDeleted val="0"/>
    <c:plotArea>
      <c:layout/>
      <c:lineChart>
        <c:grouping val="standard"/>
        <c:varyColors val="0"/>
        <c:ser>
          <c:idx val="0"/>
          <c:order val="0"/>
          <c:tx>
            <c:strRef>
              <c:f>RENDIMIENTOS!$K$12</c:f>
              <c:strCache>
                <c:ptCount val="1"/>
                <c:pt idx="0">
                  <c:v>20-mar</c:v>
                </c:pt>
              </c:strCache>
            </c:strRef>
          </c:tx>
          <c:spPr>
            <a:ln w="28575" cap="rnd">
              <a:solidFill>
                <a:schemeClr val="accent1">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lumMod val="50000"/>
                      </a:schemeClr>
                    </a:solidFill>
                    <a:latin typeface="Arial" panose="020B0604020202020204" pitchFamily="34" charset="0"/>
                    <a:ea typeface="+mn-ea"/>
                    <a:cs typeface="Arial" panose="020B0604020202020204" pitchFamily="34" charset="0"/>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RENDIMIENTOS!$L$9:$O$9</c:f>
              <c:strCache>
                <c:ptCount val="4"/>
                <c:pt idx="0">
                  <c:v>1Y</c:v>
                </c:pt>
                <c:pt idx="1">
                  <c:v>5Y</c:v>
                </c:pt>
                <c:pt idx="2">
                  <c:v>10Y</c:v>
                </c:pt>
                <c:pt idx="3">
                  <c:v>15Y</c:v>
                </c:pt>
              </c:strCache>
            </c:strRef>
          </c:cat>
          <c:val>
            <c:numRef>
              <c:f>RENDIMIENTOS!$L$12:$O$12</c:f>
              <c:numCache>
                <c:formatCode>General</c:formatCode>
                <c:ptCount val="4"/>
                <c:pt idx="0">
                  <c:v>4</c:v>
                </c:pt>
                <c:pt idx="1">
                  <c:v>7.3</c:v>
                </c:pt>
                <c:pt idx="2">
                  <c:v>8.9</c:v>
                </c:pt>
                <c:pt idx="3">
                  <c:v>9</c:v>
                </c:pt>
              </c:numCache>
            </c:numRef>
          </c:val>
          <c:smooth val="0"/>
          <c:extLst>
            <c:ext xmlns:c16="http://schemas.microsoft.com/office/drawing/2014/chart" uri="{C3380CC4-5D6E-409C-BE32-E72D297353CC}">
              <c16:uniqueId val="{00000000-48AD-4003-9DAF-4FEF088F6E39}"/>
            </c:ext>
          </c:extLst>
        </c:ser>
        <c:ser>
          <c:idx val="2"/>
          <c:order val="1"/>
          <c:tx>
            <c:strRef>
              <c:f>RENDIMIENTOS!$C$27</c:f>
              <c:strCache>
                <c:ptCount val="1"/>
              </c:strCache>
            </c:strRef>
          </c:tx>
          <c:spPr>
            <a:ln w="28575" cap="rnd">
              <a:solidFill>
                <a:schemeClr val="accent3"/>
              </a:solidFill>
              <a:round/>
            </a:ln>
            <a:effectLst/>
          </c:spPr>
          <c:marker>
            <c:symbol val="none"/>
          </c:marker>
          <c:dLbls>
            <c:dLbl>
              <c:idx val="0"/>
              <c:layout>
                <c:manualLayout>
                  <c:x val="-7.3642870290714646E-2"/>
                  <c:y val="-3.67370359286633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8AD-4003-9DAF-4FEF088F6E39}"/>
                </c:ext>
              </c:extLst>
            </c:dLbl>
            <c:dLbl>
              <c:idx val="2"/>
              <c:layout>
                <c:manualLayout>
                  <c:x val="-7.5531149016117571E-3"/>
                  <c:y val="2.67178443117551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8AD-4003-9DAF-4FEF088F6E3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763AC6"/>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RENDIMIENTOS!$D$27:$G$27</c:f>
              <c:numCache>
                <c:formatCode>General</c:formatCode>
                <c:ptCount val="4"/>
              </c:numCache>
            </c:numRef>
          </c:val>
          <c:smooth val="0"/>
          <c:extLst>
            <c:ext xmlns:c16="http://schemas.microsoft.com/office/drawing/2014/chart" uri="{C3380CC4-5D6E-409C-BE32-E72D297353CC}">
              <c16:uniqueId val="{00000003-48AD-4003-9DAF-4FEF088F6E39}"/>
            </c:ext>
          </c:extLst>
        </c:ser>
        <c:ser>
          <c:idx val="3"/>
          <c:order val="2"/>
          <c:tx>
            <c:strRef>
              <c:f>RENDIMIENTOS!$K$93</c:f>
              <c:strCache>
                <c:ptCount val="1"/>
                <c:pt idx="0">
                  <c:v>26-jun</c:v>
                </c:pt>
              </c:strCache>
            </c:strRef>
          </c:tx>
          <c:spPr>
            <a:ln w="25400">
              <a:solidFill>
                <a:srgbClr val="C00000"/>
              </a:solidFill>
            </a:ln>
          </c:spPr>
          <c:marker>
            <c:symbol val="none"/>
          </c:marker>
          <c:dLbls>
            <c:dLbl>
              <c:idx val="0"/>
              <c:layout>
                <c:manualLayout>
                  <c:x val="-3.4732825679365975E-2"/>
                  <c:y val="5.176598493775908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8AD-4003-9DAF-4FEF088F6E39}"/>
                </c:ext>
              </c:extLst>
            </c:dLbl>
            <c:numFmt formatCode="#,##0.0" sourceLinked="0"/>
            <c:spPr>
              <a:noFill/>
              <a:ln>
                <a:noFill/>
              </a:ln>
              <a:effectLst/>
            </c:spPr>
            <c:txPr>
              <a:bodyPr wrap="square" lIns="38100" tIns="19050" rIns="38100" bIns="19050" anchor="ctr">
                <a:spAutoFit/>
              </a:bodyPr>
              <a:lstStyle/>
              <a:p>
                <a:pPr>
                  <a:defRPr b="1">
                    <a:solidFill>
                      <a:srgbClr val="C00000"/>
                    </a:solidFill>
                  </a:defRPr>
                </a:pPr>
                <a:endParaRPr lang="es-C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RENDIMIENTOS!$L$9:$O$9</c:f>
              <c:strCache>
                <c:ptCount val="4"/>
                <c:pt idx="0">
                  <c:v>1Y</c:v>
                </c:pt>
                <c:pt idx="1">
                  <c:v>5Y</c:v>
                </c:pt>
                <c:pt idx="2">
                  <c:v>10Y</c:v>
                </c:pt>
                <c:pt idx="3">
                  <c:v>15Y</c:v>
                </c:pt>
              </c:strCache>
            </c:strRef>
          </c:cat>
          <c:val>
            <c:numRef>
              <c:f>RENDIMIENTOS!$L$93:$O$93</c:f>
              <c:numCache>
                <c:formatCode>0.00</c:formatCode>
                <c:ptCount val="4"/>
                <c:pt idx="0" formatCode="0.000">
                  <c:v>3.082439690944895</c:v>
                </c:pt>
                <c:pt idx="1">
                  <c:v>4.7522254629695979</c:v>
                </c:pt>
                <c:pt idx="2">
                  <c:v>6.3060937577779992</c:v>
                </c:pt>
                <c:pt idx="3">
                  <c:v>7.6290574364567263</c:v>
                </c:pt>
              </c:numCache>
            </c:numRef>
          </c:val>
          <c:smooth val="0"/>
          <c:extLst>
            <c:ext xmlns:c16="http://schemas.microsoft.com/office/drawing/2014/chart" uri="{C3380CC4-5D6E-409C-BE32-E72D297353CC}">
              <c16:uniqueId val="{00000005-48AD-4003-9DAF-4FEF088F6E39}"/>
            </c:ext>
          </c:extLst>
        </c:ser>
        <c:dLbls>
          <c:showLegendKey val="0"/>
          <c:showVal val="0"/>
          <c:showCatName val="0"/>
          <c:showSerName val="0"/>
          <c:showPercent val="0"/>
          <c:showBubbleSize val="0"/>
        </c:dLbls>
        <c:smooth val="0"/>
        <c:axId val="390757216"/>
        <c:axId val="390759184"/>
      </c:lineChart>
      <c:catAx>
        <c:axId val="390757216"/>
        <c:scaling>
          <c:orientation val="minMax"/>
        </c:scaling>
        <c:delete val="0"/>
        <c:axPos val="b"/>
        <c:numFmt formatCode="General" sourceLinked="1"/>
        <c:majorTickMark val="none"/>
        <c:minorTickMark val="none"/>
        <c:tickLblPos val="nextTo"/>
        <c:spPr>
          <a:noFill/>
          <a:ln w="9525" cap="flat" cmpd="sng" algn="ctr">
            <a:solidFill>
              <a:schemeClr val="accent5">
                <a:lumMod val="50000"/>
              </a:schemeClr>
            </a:solidFill>
            <a:round/>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s-CO"/>
          </a:p>
        </c:txPr>
        <c:crossAx val="390759184"/>
        <c:crosses val="autoZero"/>
        <c:auto val="1"/>
        <c:lblAlgn val="ctr"/>
        <c:lblOffset val="100"/>
        <c:noMultiLvlLbl val="0"/>
      </c:catAx>
      <c:valAx>
        <c:axId val="390759184"/>
        <c:scaling>
          <c:orientation val="minMax"/>
          <c:min val="2"/>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s-CO"/>
          </a:p>
        </c:txPr>
        <c:crossAx val="390757216"/>
        <c:crosses val="autoZero"/>
        <c:crossBetween val="between"/>
      </c:valAx>
    </c:plotArea>
    <c:legend>
      <c:legendPos val="b"/>
      <c:legendEntry>
        <c:idx val="1"/>
        <c:delete val="1"/>
      </c:legendEntry>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s-CO"/>
        </a:p>
      </c:txPr>
    </c:legend>
    <c:plotVisOnly val="1"/>
    <c:dispBlanksAs val="gap"/>
    <c:showDLblsOverMax val="0"/>
  </c:chart>
  <c:spPr>
    <a:noFill/>
    <a:ln w="9525" cap="flat" cmpd="sng" algn="ctr">
      <a:noFill/>
      <a:round/>
    </a:ln>
    <a:effectLst/>
  </c:spPr>
  <c:txPr>
    <a:bodyPr/>
    <a:lstStyle/>
    <a:p>
      <a:pPr>
        <a:defRPr sz="1200">
          <a:solidFill>
            <a:schemeClr val="tx1">
              <a:lumMod val="95000"/>
              <a:lumOff val="5000"/>
            </a:schemeClr>
          </a:solidFill>
          <a:latin typeface="Arial" panose="020B0604020202020204" pitchFamily="34" charset="0"/>
          <a:cs typeface="Arial" panose="020B0604020202020204" pitchFamily="34" charset="0"/>
        </a:defRPr>
      </a:pPr>
      <a:endParaRPr lang="es-CO"/>
    </a:p>
  </c:txPr>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ubbleChart>
        <c:varyColors val="0"/>
        <c:ser>
          <c:idx val="0"/>
          <c:order val="0"/>
          <c:spPr>
            <a:solidFill>
              <a:schemeClr val="accent1">
                <a:alpha val="75000"/>
              </a:schemeClr>
            </a:solidFill>
            <a:ln w="25400">
              <a:noFill/>
            </a:ln>
            <a:effectLst/>
          </c:spPr>
          <c:invertIfNegative val="0"/>
          <c:dPt>
            <c:idx val="27"/>
            <c:invertIfNegative val="0"/>
            <c:bubble3D val="1"/>
            <c:spPr>
              <a:solidFill>
                <a:schemeClr val="accent4"/>
              </a:solidFill>
              <a:ln w="25400">
                <a:noFill/>
              </a:ln>
              <a:effectLst/>
            </c:spPr>
            <c:extLst>
              <c:ext xmlns:c16="http://schemas.microsoft.com/office/drawing/2014/chart" uri="{C3380CC4-5D6E-409C-BE32-E72D297353CC}">
                <c16:uniqueId val="{00000001-4DA8-4000-B2A3-4F6B9DD04D0D}"/>
              </c:ext>
            </c:extLst>
          </c:dPt>
          <c:dLbls>
            <c:dLbl>
              <c:idx val="27"/>
              <c:layout>
                <c:manualLayout>
                  <c:x val="0"/>
                  <c:y val="-0.17999886614887464"/>
                </c:manualLayout>
              </c:layout>
              <c:tx>
                <c:rich>
                  <a:bodyPr/>
                  <a:lstStyle/>
                  <a:p>
                    <a:r>
                      <a:rPr lang="en-US" dirty="0"/>
                      <a:t>Bono Global</a:t>
                    </a:r>
                    <a:r>
                      <a:rPr lang="en-US" baseline="0" dirty="0"/>
                      <a:t> 2031 </a:t>
                    </a:r>
                  </a:p>
                  <a:p>
                    <a:fld id="{9CE2A274-D262-4B2E-8012-EA53877F347E}" type="YVALUE">
                      <a:rPr lang="en-US" smtClean="0"/>
                      <a:pPr/>
                      <a:t>[VALOR DE Y]</a:t>
                    </a:fld>
                    <a:endParaRPr lang="es-CO"/>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DA8-4000-B2A3-4F6B9DD04D0D}"/>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Narrow" panose="020B0606020202030204" pitchFamily="34" charset="0"/>
                    <a:ea typeface="+mn-ea"/>
                    <a:cs typeface="+mn-cs"/>
                  </a:defRPr>
                </a:pPr>
                <a:endParaRPr lang="es-CO"/>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'[Gráfico en Microsoft PowerPoint]Curva 10 años'!$D$7:$D$34</c:f>
              <c:numCache>
                <c:formatCode>d\-mmm\-yy</c:formatCode>
                <c:ptCount val="28"/>
                <c:pt idx="0">
                  <c:v>34388</c:v>
                </c:pt>
                <c:pt idx="1">
                  <c:v>35475</c:v>
                </c:pt>
                <c:pt idx="2">
                  <c:v>35886</c:v>
                </c:pt>
                <c:pt idx="3">
                  <c:v>36273</c:v>
                </c:pt>
                <c:pt idx="4">
                  <c:v>36990</c:v>
                </c:pt>
                <c:pt idx="5">
                  <c:v>37021</c:v>
                </c:pt>
                <c:pt idx="6">
                  <c:v>37216</c:v>
                </c:pt>
                <c:pt idx="7">
                  <c:v>37246</c:v>
                </c:pt>
                <c:pt idx="8">
                  <c:v>37599</c:v>
                </c:pt>
                <c:pt idx="9">
                  <c:v>37727</c:v>
                </c:pt>
                <c:pt idx="10">
                  <c:v>38250</c:v>
                </c:pt>
                <c:pt idx="11">
                  <c:v>38552</c:v>
                </c:pt>
                <c:pt idx="12">
                  <c:v>38925</c:v>
                </c:pt>
                <c:pt idx="13">
                  <c:v>39462</c:v>
                </c:pt>
                <c:pt idx="14">
                  <c:v>39826</c:v>
                </c:pt>
                <c:pt idx="15">
                  <c:v>39924</c:v>
                </c:pt>
                <c:pt idx="16">
                  <c:v>40729</c:v>
                </c:pt>
                <c:pt idx="17">
                  <c:v>41296</c:v>
                </c:pt>
                <c:pt idx="18">
                  <c:v>41536</c:v>
                </c:pt>
                <c:pt idx="19">
                  <c:v>41933</c:v>
                </c:pt>
                <c:pt idx="20">
                  <c:v>42268</c:v>
                </c:pt>
                <c:pt idx="21">
                  <c:v>42753</c:v>
                </c:pt>
                <c:pt idx="22">
                  <c:v>42949</c:v>
                </c:pt>
                <c:pt idx="23">
                  <c:v>42949</c:v>
                </c:pt>
                <c:pt idx="24">
                  <c:v>43377</c:v>
                </c:pt>
                <c:pt idx="25">
                  <c:v>43488</c:v>
                </c:pt>
                <c:pt idx="26">
                  <c:v>43851</c:v>
                </c:pt>
                <c:pt idx="27">
                  <c:v>43983</c:v>
                </c:pt>
              </c:numCache>
            </c:numRef>
          </c:xVal>
          <c:yVal>
            <c:numRef>
              <c:f>'[Gráfico en Microsoft PowerPoint]Curva 10 años'!$G$7:$G$34</c:f>
              <c:numCache>
                <c:formatCode>0.000%</c:formatCode>
                <c:ptCount val="28"/>
                <c:pt idx="0">
                  <c:v>7.2499999999999995E-2</c:v>
                </c:pt>
                <c:pt idx="1">
                  <c:v>7.6249999999999998E-2</c:v>
                </c:pt>
                <c:pt idx="2">
                  <c:v>8.6249999999999993E-2</c:v>
                </c:pt>
                <c:pt idx="3">
                  <c:v>9.7500000000000003E-2</c:v>
                </c:pt>
                <c:pt idx="4">
                  <c:v>9.7500000000000003E-2</c:v>
                </c:pt>
                <c:pt idx="5">
                  <c:v>9.7500000000000003E-2</c:v>
                </c:pt>
                <c:pt idx="6">
                  <c:v>0.1</c:v>
                </c:pt>
                <c:pt idx="7">
                  <c:v>0.1</c:v>
                </c:pt>
                <c:pt idx="8">
                  <c:v>0.1075</c:v>
                </c:pt>
                <c:pt idx="9">
                  <c:v>0.1075</c:v>
                </c:pt>
                <c:pt idx="10">
                  <c:v>8.2500000000000004E-2</c:v>
                </c:pt>
                <c:pt idx="11">
                  <c:v>8.2500000000000004E-2</c:v>
                </c:pt>
                <c:pt idx="12">
                  <c:v>7.3749999999999996E-2</c:v>
                </c:pt>
                <c:pt idx="13">
                  <c:v>7.3749999999999996E-2</c:v>
                </c:pt>
                <c:pt idx="14">
                  <c:v>7.3749999999999996E-2</c:v>
                </c:pt>
                <c:pt idx="15">
                  <c:v>7.3749999999999996E-2</c:v>
                </c:pt>
                <c:pt idx="16">
                  <c:v>4.3749999999999997E-2</c:v>
                </c:pt>
                <c:pt idx="17">
                  <c:v>2.6249999999999999E-2</c:v>
                </c:pt>
                <c:pt idx="18">
                  <c:v>0.04</c:v>
                </c:pt>
                <c:pt idx="19">
                  <c:v>0.04</c:v>
                </c:pt>
                <c:pt idx="20">
                  <c:v>4.4999999999999998E-2</c:v>
                </c:pt>
                <c:pt idx="21">
                  <c:v>3.875E-2</c:v>
                </c:pt>
                <c:pt idx="22">
                  <c:v>3.875E-2</c:v>
                </c:pt>
                <c:pt idx="23">
                  <c:v>3.875E-2</c:v>
                </c:pt>
                <c:pt idx="24">
                  <c:v>4.4999999999999998E-2</c:v>
                </c:pt>
                <c:pt idx="25">
                  <c:v>4.4999999999999998E-2</c:v>
                </c:pt>
                <c:pt idx="26">
                  <c:v>0.03</c:v>
                </c:pt>
                <c:pt idx="27">
                  <c:v>3.125E-2</c:v>
                </c:pt>
              </c:numCache>
            </c:numRef>
          </c:yVal>
          <c:bubbleSize>
            <c:numRef>
              <c:f>'[Gráfico en Microsoft PowerPoint]Curva 10 años'!$K$7:$K$34</c:f>
              <c:numCache>
                <c:formatCode>#,##0</c:formatCode>
                <c:ptCount val="28"/>
                <c:pt idx="0">
                  <c:v>250000000</c:v>
                </c:pt>
                <c:pt idx="1">
                  <c:v>750000000</c:v>
                </c:pt>
                <c:pt idx="2">
                  <c:v>500000000</c:v>
                </c:pt>
                <c:pt idx="3">
                  <c:v>500000000</c:v>
                </c:pt>
                <c:pt idx="4">
                  <c:v>750000000</c:v>
                </c:pt>
                <c:pt idx="5">
                  <c:v>250000000</c:v>
                </c:pt>
                <c:pt idx="6">
                  <c:v>500000000</c:v>
                </c:pt>
                <c:pt idx="7">
                  <c:v>400000000</c:v>
                </c:pt>
                <c:pt idx="8">
                  <c:v>500000000</c:v>
                </c:pt>
                <c:pt idx="9">
                  <c:v>250000000</c:v>
                </c:pt>
                <c:pt idx="10">
                  <c:v>500000000</c:v>
                </c:pt>
                <c:pt idx="11">
                  <c:v>500000000</c:v>
                </c:pt>
                <c:pt idx="12">
                  <c:v>1000000000</c:v>
                </c:pt>
                <c:pt idx="13">
                  <c:v>650000000</c:v>
                </c:pt>
                <c:pt idx="14">
                  <c:v>1000000000</c:v>
                </c:pt>
                <c:pt idx="15">
                  <c:v>1000000000</c:v>
                </c:pt>
                <c:pt idx="16">
                  <c:v>2000000000</c:v>
                </c:pt>
                <c:pt idx="17">
                  <c:v>1000000000</c:v>
                </c:pt>
                <c:pt idx="18">
                  <c:v>1600000000</c:v>
                </c:pt>
                <c:pt idx="19">
                  <c:v>500000000</c:v>
                </c:pt>
                <c:pt idx="20">
                  <c:v>1500000000</c:v>
                </c:pt>
                <c:pt idx="21">
                  <c:v>1000000000</c:v>
                </c:pt>
                <c:pt idx="22">
                  <c:v>500000000</c:v>
                </c:pt>
                <c:pt idx="23">
                  <c:v>900000000</c:v>
                </c:pt>
                <c:pt idx="24">
                  <c:v>1500000000</c:v>
                </c:pt>
                <c:pt idx="25">
                  <c:v>500000000</c:v>
                </c:pt>
                <c:pt idx="26">
                  <c:v>1542968000</c:v>
                </c:pt>
                <c:pt idx="27">
                  <c:v>1000000000</c:v>
                </c:pt>
              </c:numCache>
            </c:numRef>
          </c:bubbleSize>
          <c:bubble3D val="1"/>
          <c:extLst>
            <c:ext xmlns:c16="http://schemas.microsoft.com/office/drawing/2014/chart" uri="{C3380CC4-5D6E-409C-BE32-E72D297353CC}">
              <c16:uniqueId val="{00000002-4DA8-4000-B2A3-4F6B9DD04D0D}"/>
            </c:ext>
          </c:extLst>
        </c:ser>
        <c:dLbls>
          <c:showLegendKey val="0"/>
          <c:showVal val="0"/>
          <c:showCatName val="0"/>
          <c:showSerName val="0"/>
          <c:showPercent val="0"/>
          <c:showBubbleSize val="0"/>
        </c:dLbls>
        <c:bubbleScale val="100"/>
        <c:showNegBubbles val="0"/>
        <c:axId val="1664456672"/>
        <c:axId val="1664457920"/>
      </c:bubbleChart>
      <c:valAx>
        <c:axId val="1664456672"/>
        <c:scaling>
          <c:orientation val="minMax"/>
          <c:max val="44335"/>
          <c:min val="34243"/>
        </c:scaling>
        <c:delete val="0"/>
        <c:axPos val="b"/>
        <c:numFmt formatCode="dd\-mmm\-yy"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s-CO"/>
          </a:p>
        </c:txPr>
        <c:crossAx val="1664457920"/>
        <c:crosses val="autoZero"/>
        <c:crossBetween val="midCat"/>
      </c:valAx>
      <c:valAx>
        <c:axId val="1664457920"/>
        <c:scaling>
          <c:orientation val="minMax"/>
          <c:min val="0"/>
        </c:scaling>
        <c:delete val="0"/>
        <c:axPos val="l"/>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s-CO"/>
          </a:p>
        </c:txPr>
        <c:crossAx val="1664456672"/>
        <c:crosses val="autoZero"/>
        <c:crossBetween val="midCat"/>
        <c:majorUnit val="3.0000000000000006E-2"/>
      </c:valAx>
      <c:spPr>
        <a:noFill/>
        <a:ln>
          <a:noFill/>
        </a:ln>
        <a:effectLst/>
      </c:spPr>
    </c:plotArea>
    <c:plotVisOnly val="1"/>
    <c:dispBlanksAs val="gap"/>
    <c:showDLblsOverMax val="0"/>
  </c:chart>
  <c:spPr>
    <a:noFill/>
    <a:ln>
      <a:noFill/>
    </a:ln>
    <a:effectLst/>
  </c:spPr>
  <c:txPr>
    <a:bodyPr/>
    <a:lstStyle/>
    <a:p>
      <a:pPr>
        <a:defRPr>
          <a:latin typeface="Arial Narrow" panose="020B0606020202030204" pitchFamily="34" charset="0"/>
        </a:defRPr>
      </a:pPr>
      <a:endParaRPr lang="es-CO"/>
    </a:p>
  </c:txPr>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4.3397570799145593E-2"/>
          <c:y val="8.4104293373275962E-2"/>
          <c:w val="0.92085171785959186"/>
          <c:h val="0.86329193434893237"/>
        </c:manualLayout>
      </c:layout>
      <c:bubbleChart>
        <c:varyColors val="0"/>
        <c:ser>
          <c:idx val="0"/>
          <c:order val="0"/>
          <c:spPr>
            <a:solidFill>
              <a:schemeClr val="accent1">
                <a:alpha val="75000"/>
              </a:schemeClr>
            </a:solidFill>
            <a:ln w="25400">
              <a:noFill/>
            </a:ln>
            <a:effectLst/>
          </c:spPr>
          <c:invertIfNegative val="0"/>
          <c:dPt>
            <c:idx val="17"/>
            <c:invertIfNegative val="0"/>
            <c:bubble3D val="1"/>
            <c:spPr>
              <a:solidFill>
                <a:schemeClr val="accent4"/>
              </a:solidFill>
              <a:ln w="25400">
                <a:noFill/>
              </a:ln>
              <a:effectLst/>
            </c:spPr>
            <c:extLst>
              <c:ext xmlns:c16="http://schemas.microsoft.com/office/drawing/2014/chart" uri="{C3380CC4-5D6E-409C-BE32-E72D297353CC}">
                <c16:uniqueId val="{00000001-7BCF-4906-AB09-10F48A55C134}"/>
              </c:ext>
            </c:extLst>
          </c:dPt>
          <c:dLbls>
            <c:dLbl>
              <c:idx val="17"/>
              <c:layout>
                <c:manualLayout>
                  <c:x val="-1.1754625588757857E-3"/>
                  <c:y val="0.16882827357760913"/>
                </c:manualLayout>
              </c:layout>
              <c:tx>
                <c:rich>
                  <a:bodyPr/>
                  <a:lstStyle/>
                  <a:p>
                    <a:r>
                      <a:rPr lang="en-US" b="1"/>
                      <a:t>Bono global 2051</a:t>
                    </a:r>
                  </a:p>
                  <a:p>
                    <a:fld id="{5999EA4D-7121-4324-BB55-6501B6C3A999}" type="YVALUE">
                      <a:rPr lang="en-US" b="1"/>
                      <a:pPr/>
                      <a:t>[VALOR DE Y]</a:t>
                    </a:fld>
                    <a:endParaRPr lang="es-CO"/>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BCF-4906-AB09-10F48A55C134}"/>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Narrow" panose="020B0606020202030204" pitchFamily="34" charset="0"/>
                    <a:ea typeface="+mn-ea"/>
                    <a:cs typeface="+mn-cs"/>
                  </a:defRPr>
                </a:pPr>
                <a:endParaRPr lang="es-CO"/>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'[Gráfico en Microsoft PowerPoint]Curva 30 años'!$D$7:$D$24</c:f>
              <c:numCache>
                <c:formatCode>d\-mmm\-yy</c:formatCode>
                <c:ptCount val="18"/>
                <c:pt idx="0">
                  <c:v>35475</c:v>
                </c:pt>
                <c:pt idx="1">
                  <c:v>36602</c:v>
                </c:pt>
                <c:pt idx="2">
                  <c:v>37649</c:v>
                </c:pt>
                <c:pt idx="3">
                  <c:v>37813</c:v>
                </c:pt>
                <c:pt idx="4">
                  <c:v>38979</c:v>
                </c:pt>
                <c:pt idx="5">
                  <c:v>39029</c:v>
                </c:pt>
                <c:pt idx="6">
                  <c:v>39462</c:v>
                </c:pt>
                <c:pt idx="7">
                  <c:v>40106</c:v>
                </c:pt>
                <c:pt idx="8">
                  <c:v>40918</c:v>
                </c:pt>
                <c:pt idx="9">
                  <c:v>41660</c:v>
                </c:pt>
                <c:pt idx="10">
                  <c:v>41933</c:v>
                </c:pt>
                <c:pt idx="11">
                  <c:v>42025</c:v>
                </c:pt>
                <c:pt idx="12">
                  <c:v>42086</c:v>
                </c:pt>
                <c:pt idx="13">
                  <c:v>42753</c:v>
                </c:pt>
                <c:pt idx="14">
                  <c:v>43376</c:v>
                </c:pt>
                <c:pt idx="15">
                  <c:v>43488</c:v>
                </c:pt>
                <c:pt idx="16">
                  <c:v>43851</c:v>
                </c:pt>
                <c:pt idx="17">
                  <c:v>43983</c:v>
                </c:pt>
              </c:numCache>
            </c:numRef>
          </c:xVal>
          <c:yVal>
            <c:numRef>
              <c:f>'[Gráfico en Microsoft PowerPoint]Curva 30 años'!$G$7:$G$24</c:f>
              <c:numCache>
                <c:formatCode>0.000%</c:formatCode>
                <c:ptCount val="18"/>
                <c:pt idx="0">
                  <c:v>8.3750000000000005E-2</c:v>
                </c:pt>
                <c:pt idx="1">
                  <c:v>0.11849999999999999</c:v>
                </c:pt>
                <c:pt idx="2">
                  <c:v>0.10375</c:v>
                </c:pt>
                <c:pt idx="3">
                  <c:v>0.10375</c:v>
                </c:pt>
                <c:pt idx="4">
                  <c:v>7.3749999999999996E-2</c:v>
                </c:pt>
                <c:pt idx="5">
                  <c:v>7.3749999999999996E-2</c:v>
                </c:pt>
                <c:pt idx="6">
                  <c:v>7.3749999999999996E-2</c:v>
                </c:pt>
                <c:pt idx="7">
                  <c:v>6.1249999999999999E-2</c:v>
                </c:pt>
                <c:pt idx="8">
                  <c:v>6.1249999999999999E-2</c:v>
                </c:pt>
                <c:pt idx="9">
                  <c:v>5.6250000000000001E-2</c:v>
                </c:pt>
                <c:pt idx="10">
                  <c:v>5.6250000000000001E-2</c:v>
                </c:pt>
                <c:pt idx="11">
                  <c:v>0.05</c:v>
                </c:pt>
                <c:pt idx="12">
                  <c:v>0.05</c:v>
                </c:pt>
                <c:pt idx="13">
                  <c:v>0.05</c:v>
                </c:pt>
                <c:pt idx="14">
                  <c:v>0.05</c:v>
                </c:pt>
                <c:pt idx="15">
                  <c:v>5.2000000000000005E-2</c:v>
                </c:pt>
                <c:pt idx="16">
                  <c:v>5.2000000000000005E-2</c:v>
                </c:pt>
                <c:pt idx="17">
                  <c:v>4.1250000000000002E-2</c:v>
                </c:pt>
              </c:numCache>
            </c:numRef>
          </c:yVal>
          <c:bubbleSize>
            <c:numRef>
              <c:f>'[Gráfico en Microsoft PowerPoint]Curva 30 años'!$K$7:$K$24</c:f>
              <c:numCache>
                <c:formatCode>#,##0</c:formatCode>
                <c:ptCount val="18"/>
                <c:pt idx="0">
                  <c:v>250000000</c:v>
                </c:pt>
                <c:pt idx="1">
                  <c:v>22285000</c:v>
                </c:pt>
                <c:pt idx="2">
                  <c:v>500000000</c:v>
                </c:pt>
                <c:pt idx="3">
                  <c:v>135000000</c:v>
                </c:pt>
                <c:pt idx="4">
                  <c:v>1000000000</c:v>
                </c:pt>
                <c:pt idx="5">
                  <c:v>468400000</c:v>
                </c:pt>
                <c:pt idx="6">
                  <c:v>350000000</c:v>
                </c:pt>
                <c:pt idx="7">
                  <c:v>1000000000</c:v>
                </c:pt>
                <c:pt idx="8">
                  <c:v>1500000000</c:v>
                </c:pt>
                <c:pt idx="9">
                  <c:v>2000000000</c:v>
                </c:pt>
                <c:pt idx="10">
                  <c:v>500000000</c:v>
                </c:pt>
                <c:pt idx="11">
                  <c:v>1500000000</c:v>
                </c:pt>
                <c:pt idx="12">
                  <c:v>1000000000</c:v>
                </c:pt>
                <c:pt idx="13">
                  <c:v>1500000000</c:v>
                </c:pt>
                <c:pt idx="14">
                  <c:v>500000000</c:v>
                </c:pt>
                <c:pt idx="15">
                  <c:v>1500000000</c:v>
                </c:pt>
                <c:pt idx="16">
                  <c:v>500000000</c:v>
                </c:pt>
                <c:pt idx="17">
                  <c:v>1500000000</c:v>
                </c:pt>
              </c:numCache>
            </c:numRef>
          </c:bubbleSize>
          <c:bubble3D val="1"/>
          <c:extLst>
            <c:ext xmlns:c16="http://schemas.microsoft.com/office/drawing/2014/chart" uri="{C3380CC4-5D6E-409C-BE32-E72D297353CC}">
              <c16:uniqueId val="{00000002-7BCF-4906-AB09-10F48A55C134}"/>
            </c:ext>
          </c:extLst>
        </c:ser>
        <c:dLbls>
          <c:showLegendKey val="0"/>
          <c:showVal val="0"/>
          <c:showCatName val="0"/>
          <c:showSerName val="0"/>
          <c:showPercent val="0"/>
          <c:showBubbleSize val="0"/>
        </c:dLbls>
        <c:bubbleScale val="100"/>
        <c:showNegBubbles val="0"/>
        <c:axId val="1664449600"/>
        <c:axId val="1664443360"/>
      </c:bubbleChart>
      <c:valAx>
        <c:axId val="1664449600"/>
        <c:scaling>
          <c:orientation val="minMax"/>
          <c:max val="44287"/>
          <c:min val="36526"/>
        </c:scaling>
        <c:delete val="0"/>
        <c:axPos val="b"/>
        <c:numFmt formatCode="dd\-mmm\-yy"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s-CO"/>
          </a:p>
        </c:txPr>
        <c:crossAx val="1664443360"/>
        <c:crosses val="autoZero"/>
        <c:crossBetween val="midCat"/>
      </c:valAx>
      <c:valAx>
        <c:axId val="1664443360"/>
        <c:scaling>
          <c:orientation val="minMax"/>
        </c:scaling>
        <c:delete val="0"/>
        <c:axPos val="l"/>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s-CO"/>
          </a:p>
        </c:txPr>
        <c:crossAx val="1664449600"/>
        <c:crosses val="autoZero"/>
        <c:crossBetween val="midCat"/>
        <c:majorUnit val="3.0000000000000006E-2"/>
      </c:valAx>
      <c:spPr>
        <a:noFill/>
        <a:ln>
          <a:noFill/>
        </a:ln>
        <a:effectLst/>
      </c:spPr>
    </c:plotArea>
    <c:plotVisOnly val="1"/>
    <c:dispBlanksAs val="gap"/>
    <c:showDLblsOverMax val="0"/>
  </c:chart>
  <c:spPr>
    <a:noFill/>
    <a:ln>
      <a:noFill/>
    </a:ln>
    <a:effectLst/>
  </c:spPr>
  <c:txPr>
    <a:bodyPr/>
    <a:lstStyle/>
    <a:p>
      <a:pPr>
        <a:defRPr sz="1200">
          <a:latin typeface="Arial Narrow" panose="020B0606020202030204" pitchFamily="34" charset="0"/>
        </a:defRPr>
      </a:pPr>
      <a:endParaRPr lang="es-CO"/>
    </a:p>
  </c:txPr>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95000"/>
                    <a:lumOff val="5000"/>
                  </a:schemeClr>
                </a:solidFill>
                <a:latin typeface="Arial" panose="020B0604020202020204" pitchFamily="34" charset="0"/>
                <a:ea typeface="+mn-ea"/>
                <a:cs typeface="Arial" panose="020B0604020202020204" pitchFamily="34" charset="0"/>
              </a:defRPr>
            </a:pPr>
            <a:r>
              <a:rPr lang="es-CO" sz="1600" b="1" dirty="0"/>
              <a:t>Tasas de interés pasivas</a:t>
            </a:r>
          </a:p>
          <a:p>
            <a:pPr>
              <a:defRPr sz="1600" b="1"/>
            </a:pPr>
            <a:r>
              <a:rPr lang="es-CO" sz="1600" b="0" dirty="0"/>
              <a:t>(efectiva anual)</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s-CO"/>
        </a:p>
      </c:txPr>
    </c:title>
    <c:autoTitleDeleted val="0"/>
    <c:plotArea>
      <c:layout/>
      <c:lineChart>
        <c:grouping val="standard"/>
        <c:varyColors val="0"/>
        <c:ser>
          <c:idx val="0"/>
          <c:order val="0"/>
          <c:tx>
            <c:strRef>
              <c:f>Hoja2!$C$1</c:f>
              <c:strCache>
                <c:ptCount val="1"/>
                <c:pt idx="0">
                  <c:v>TIB</c:v>
                </c:pt>
              </c:strCache>
            </c:strRef>
          </c:tx>
          <c:spPr>
            <a:ln w="28575" cap="rnd">
              <a:solidFill>
                <a:schemeClr val="accent1"/>
              </a:solidFill>
              <a:round/>
            </a:ln>
            <a:effectLst/>
          </c:spPr>
          <c:marker>
            <c:symbol val="none"/>
          </c:marker>
          <c:cat>
            <c:numRef>
              <c:f>Hoja2!$A$2:$A$26</c:f>
              <c:numCache>
                <c:formatCode>dd/mm/yyyy</c:formatCode>
                <c:ptCount val="25"/>
                <c:pt idx="0">
                  <c:v>43836</c:v>
                </c:pt>
                <c:pt idx="1">
                  <c:v>43843</c:v>
                </c:pt>
                <c:pt idx="2">
                  <c:v>43850</c:v>
                </c:pt>
                <c:pt idx="3">
                  <c:v>43857</c:v>
                </c:pt>
                <c:pt idx="4">
                  <c:v>43864</c:v>
                </c:pt>
                <c:pt idx="5">
                  <c:v>43871</c:v>
                </c:pt>
                <c:pt idx="6">
                  <c:v>43878</c:v>
                </c:pt>
                <c:pt idx="7">
                  <c:v>43885</c:v>
                </c:pt>
                <c:pt idx="8">
                  <c:v>43892</c:v>
                </c:pt>
                <c:pt idx="9">
                  <c:v>43899</c:v>
                </c:pt>
                <c:pt idx="10">
                  <c:v>43906</c:v>
                </c:pt>
                <c:pt idx="11">
                  <c:v>43913</c:v>
                </c:pt>
                <c:pt idx="12">
                  <c:v>43920</c:v>
                </c:pt>
                <c:pt idx="13">
                  <c:v>43927</c:v>
                </c:pt>
                <c:pt idx="14">
                  <c:v>43934</c:v>
                </c:pt>
                <c:pt idx="15">
                  <c:v>43941</c:v>
                </c:pt>
                <c:pt idx="16">
                  <c:v>43948</c:v>
                </c:pt>
                <c:pt idx="17">
                  <c:v>43955</c:v>
                </c:pt>
                <c:pt idx="18">
                  <c:v>43962</c:v>
                </c:pt>
                <c:pt idx="19">
                  <c:v>43969</c:v>
                </c:pt>
                <c:pt idx="20">
                  <c:v>43976</c:v>
                </c:pt>
                <c:pt idx="21">
                  <c:v>43983</c:v>
                </c:pt>
                <c:pt idx="22">
                  <c:v>43990</c:v>
                </c:pt>
                <c:pt idx="23">
                  <c:v>43997</c:v>
                </c:pt>
                <c:pt idx="24">
                  <c:v>44004</c:v>
                </c:pt>
              </c:numCache>
            </c:numRef>
          </c:cat>
          <c:val>
            <c:numRef>
              <c:f>Hoja2!$C$2:$C$26</c:f>
              <c:numCache>
                <c:formatCode>0.00%</c:formatCode>
                <c:ptCount val="25"/>
                <c:pt idx="0">
                  <c:v>4.2599999999999999E-2</c:v>
                </c:pt>
                <c:pt idx="1">
                  <c:v>4.2500000000000003E-2</c:v>
                </c:pt>
                <c:pt idx="2">
                  <c:v>4.2500000000000003E-2</c:v>
                </c:pt>
                <c:pt idx="3">
                  <c:v>4.2500000000000003E-2</c:v>
                </c:pt>
                <c:pt idx="4">
                  <c:v>4.2500000000000003E-2</c:v>
                </c:pt>
                <c:pt idx="5">
                  <c:v>4.2500000000000003E-2</c:v>
                </c:pt>
                <c:pt idx="6">
                  <c:v>4.2500000000000003E-2</c:v>
                </c:pt>
                <c:pt idx="7">
                  <c:v>4.2500000000000003E-2</c:v>
                </c:pt>
                <c:pt idx="8">
                  <c:v>4.2500000000000003E-2</c:v>
                </c:pt>
                <c:pt idx="9">
                  <c:v>4.2500000000000003E-2</c:v>
                </c:pt>
                <c:pt idx="10">
                  <c:v>4.2500000000000003E-2</c:v>
                </c:pt>
                <c:pt idx="11">
                  <c:v>4.1599999999999998E-2</c:v>
                </c:pt>
                <c:pt idx="12">
                  <c:v>3.7199999999999997E-2</c:v>
                </c:pt>
                <c:pt idx="13">
                  <c:v>3.6200000000000003E-2</c:v>
                </c:pt>
                <c:pt idx="14">
                  <c:v>3.5299999999999998E-2</c:v>
                </c:pt>
                <c:pt idx="15">
                  <c:v>3.7199999999999997E-2</c:v>
                </c:pt>
                <c:pt idx="16">
                  <c:v>3.6799999999999999E-2</c:v>
                </c:pt>
                <c:pt idx="17">
                  <c:v>3.2500000000000001E-2</c:v>
                </c:pt>
                <c:pt idx="18">
                  <c:v>3.2500000000000001E-2</c:v>
                </c:pt>
                <c:pt idx="19">
                  <c:v>3.2199999999999999E-2</c:v>
                </c:pt>
                <c:pt idx="20">
                  <c:v>3.1600000000000003E-2</c:v>
                </c:pt>
                <c:pt idx="21">
                  <c:v>2.75E-2</c:v>
                </c:pt>
                <c:pt idx="22">
                  <c:v>2.75E-2</c:v>
                </c:pt>
                <c:pt idx="23">
                  <c:v>2.7300000000000001E-2</c:v>
                </c:pt>
                <c:pt idx="24">
                  <c:v>2.76E-2</c:v>
                </c:pt>
              </c:numCache>
            </c:numRef>
          </c:val>
          <c:smooth val="0"/>
          <c:extLst>
            <c:ext xmlns:c16="http://schemas.microsoft.com/office/drawing/2014/chart" uri="{C3380CC4-5D6E-409C-BE32-E72D297353CC}">
              <c16:uniqueId val="{00000000-17A6-421D-A624-84F0358DEB80}"/>
            </c:ext>
          </c:extLst>
        </c:ser>
        <c:ser>
          <c:idx val="1"/>
          <c:order val="1"/>
          <c:tx>
            <c:strRef>
              <c:f>Hoja2!$D$1</c:f>
              <c:strCache>
                <c:ptCount val="1"/>
                <c:pt idx="0">
                  <c:v>DTF</c:v>
                </c:pt>
              </c:strCache>
            </c:strRef>
          </c:tx>
          <c:spPr>
            <a:ln w="28575" cap="rnd">
              <a:solidFill>
                <a:schemeClr val="accent2"/>
              </a:solidFill>
              <a:round/>
            </a:ln>
            <a:effectLst/>
          </c:spPr>
          <c:marker>
            <c:symbol val="none"/>
          </c:marker>
          <c:cat>
            <c:numRef>
              <c:f>Hoja2!$A$2:$A$26</c:f>
              <c:numCache>
                <c:formatCode>dd/mm/yyyy</c:formatCode>
                <c:ptCount val="25"/>
                <c:pt idx="0">
                  <c:v>43836</c:v>
                </c:pt>
                <c:pt idx="1">
                  <c:v>43843</c:v>
                </c:pt>
                <c:pt idx="2">
                  <c:v>43850</c:v>
                </c:pt>
                <c:pt idx="3">
                  <c:v>43857</c:v>
                </c:pt>
                <c:pt idx="4">
                  <c:v>43864</c:v>
                </c:pt>
                <c:pt idx="5">
                  <c:v>43871</c:v>
                </c:pt>
                <c:pt idx="6">
                  <c:v>43878</c:v>
                </c:pt>
                <c:pt idx="7">
                  <c:v>43885</c:v>
                </c:pt>
                <c:pt idx="8">
                  <c:v>43892</c:v>
                </c:pt>
                <c:pt idx="9">
                  <c:v>43899</c:v>
                </c:pt>
                <c:pt idx="10">
                  <c:v>43906</c:v>
                </c:pt>
                <c:pt idx="11">
                  <c:v>43913</c:v>
                </c:pt>
                <c:pt idx="12">
                  <c:v>43920</c:v>
                </c:pt>
                <c:pt idx="13">
                  <c:v>43927</c:v>
                </c:pt>
                <c:pt idx="14">
                  <c:v>43934</c:v>
                </c:pt>
                <c:pt idx="15">
                  <c:v>43941</c:v>
                </c:pt>
                <c:pt idx="16">
                  <c:v>43948</c:v>
                </c:pt>
                <c:pt idx="17">
                  <c:v>43955</c:v>
                </c:pt>
                <c:pt idx="18">
                  <c:v>43962</c:v>
                </c:pt>
                <c:pt idx="19">
                  <c:v>43969</c:v>
                </c:pt>
                <c:pt idx="20">
                  <c:v>43976</c:v>
                </c:pt>
                <c:pt idx="21">
                  <c:v>43983</c:v>
                </c:pt>
                <c:pt idx="22">
                  <c:v>43990</c:v>
                </c:pt>
                <c:pt idx="23">
                  <c:v>43997</c:v>
                </c:pt>
                <c:pt idx="24">
                  <c:v>44004</c:v>
                </c:pt>
              </c:numCache>
            </c:numRef>
          </c:cat>
          <c:val>
            <c:numRef>
              <c:f>Hoja2!$D$2:$D$26</c:f>
              <c:numCache>
                <c:formatCode>0.00%</c:formatCode>
                <c:ptCount val="25"/>
                <c:pt idx="0">
                  <c:v>4.4900000000000002E-2</c:v>
                </c:pt>
                <c:pt idx="1">
                  <c:v>4.4999999999999998E-2</c:v>
                </c:pt>
                <c:pt idx="2">
                  <c:v>4.4299999999999999E-2</c:v>
                </c:pt>
                <c:pt idx="3">
                  <c:v>4.6199999999999998E-2</c:v>
                </c:pt>
                <c:pt idx="4">
                  <c:v>4.58E-2</c:v>
                </c:pt>
                <c:pt idx="5">
                  <c:v>4.4299999999999999E-2</c:v>
                </c:pt>
                <c:pt idx="6">
                  <c:v>4.4900000000000002E-2</c:v>
                </c:pt>
                <c:pt idx="7">
                  <c:v>4.4499999999999998E-2</c:v>
                </c:pt>
                <c:pt idx="8">
                  <c:v>4.4299999999999999E-2</c:v>
                </c:pt>
                <c:pt idx="9">
                  <c:v>4.5600000000000002E-2</c:v>
                </c:pt>
                <c:pt idx="10">
                  <c:v>4.4600000000000001E-2</c:v>
                </c:pt>
                <c:pt idx="11">
                  <c:v>4.4999999999999998E-2</c:v>
                </c:pt>
                <c:pt idx="12">
                  <c:v>4.5900000000000003E-2</c:v>
                </c:pt>
                <c:pt idx="13">
                  <c:v>4.4200000000000003E-2</c:v>
                </c:pt>
                <c:pt idx="14">
                  <c:v>4.4299999999999999E-2</c:v>
                </c:pt>
                <c:pt idx="15">
                  <c:v>4.5199999999999997E-2</c:v>
                </c:pt>
                <c:pt idx="16">
                  <c:v>4.6600000000000003E-2</c:v>
                </c:pt>
                <c:pt idx="17">
                  <c:v>4.53E-2</c:v>
                </c:pt>
                <c:pt idx="18">
                  <c:v>4.4400000000000002E-2</c:v>
                </c:pt>
                <c:pt idx="19">
                  <c:v>4.36E-2</c:v>
                </c:pt>
                <c:pt idx="20">
                  <c:v>4.2500000000000003E-2</c:v>
                </c:pt>
                <c:pt idx="21">
                  <c:v>4.1700000000000001E-2</c:v>
                </c:pt>
                <c:pt idx="22">
                  <c:v>3.95E-2</c:v>
                </c:pt>
                <c:pt idx="23">
                  <c:v>3.8300000000000001E-2</c:v>
                </c:pt>
                <c:pt idx="24">
                  <c:v>3.7600000000000001E-2</c:v>
                </c:pt>
              </c:numCache>
            </c:numRef>
          </c:val>
          <c:smooth val="0"/>
          <c:extLst>
            <c:ext xmlns:c16="http://schemas.microsoft.com/office/drawing/2014/chart" uri="{C3380CC4-5D6E-409C-BE32-E72D297353CC}">
              <c16:uniqueId val="{00000001-17A6-421D-A624-84F0358DEB80}"/>
            </c:ext>
          </c:extLst>
        </c:ser>
        <c:ser>
          <c:idx val="2"/>
          <c:order val="2"/>
          <c:tx>
            <c:strRef>
              <c:f>Hoja2!$E$1</c:f>
              <c:strCache>
                <c:ptCount val="1"/>
                <c:pt idx="0">
                  <c:v>CDT 180</c:v>
                </c:pt>
              </c:strCache>
            </c:strRef>
          </c:tx>
          <c:spPr>
            <a:ln w="28575" cap="rnd">
              <a:solidFill>
                <a:schemeClr val="accent3"/>
              </a:solidFill>
              <a:round/>
            </a:ln>
            <a:effectLst/>
          </c:spPr>
          <c:marker>
            <c:symbol val="none"/>
          </c:marker>
          <c:cat>
            <c:numRef>
              <c:f>Hoja2!$A$2:$A$26</c:f>
              <c:numCache>
                <c:formatCode>dd/mm/yyyy</c:formatCode>
                <c:ptCount val="25"/>
                <c:pt idx="0">
                  <c:v>43836</c:v>
                </c:pt>
                <c:pt idx="1">
                  <c:v>43843</c:v>
                </c:pt>
                <c:pt idx="2">
                  <c:v>43850</c:v>
                </c:pt>
                <c:pt idx="3">
                  <c:v>43857</c:v>
                </c:pt>
                <c:pt idx="4">
                  <c:v>43864</c:v>
                </c:pt>
                <c:pt idx="5">
                  <c:v>43871</c:v>
                </c:pt>
                <c:pt idx="6">
                  <c:v>43878</c:v>
                </c:pt>
                <c:pt idx="7">
                  <c:v>43885</c:v>
                </c:pt>
                <c:pt idx="8">
                  <c:v>43892</c:v>
                </c:pt>
                <c:pt idx="9">
                  <c:v>43899</c:v>
                </c:pt>
                <c:pt idx="10">
                  <c:v>43906</c:v>
                </c:pt>
                <c:pt idx="11">
                  <c:v>43913</c:v>
                </c:pt>
                <c:pt idx="12">
                  <c:v>43920</c:v>
                </c:pt>
                <c:pt idx="13">
                  <c:v>43927</c:v>
                </c:pt>
                <c:pt idx="14">
                  <c:v>43934</c:v>
                </c:pt>
                <c:pt idx="15">
                  <c:v>43941</c:v>
                </c:pt>
                <c:pt idx="16">
                  <c:v>43948</c:v>
                </c:pt>
                <c:pt idx="17">
                  <c:v>43955</c:v>
                </c:pt>
                <c:pt idx="18">
                  <c:v>43962</c:v>
                </c:pt>
                <c:pt idx="19">
                  <c:v>43969</c:v>
                </c:pt>
                <c:pt idx="20">
                  <c:v>43976</c:v>
                </c:pt>
                <c:pt idx="21">
                  <c:v>43983</c:v>
                </c:pt>
                <c:pt idx="22">
                  <c:v>43990</c:v>
                </c:pt>
                <c:pt idx="23">
                  <c:v>43997</c:v>
                </c:pt>
                <c:pt idx="24">
                  <c:v>44004</c:v>
                </c:pt>
              </c:numCache>
            </c:numRef>
          </c:cat>
          <c:val>
            <c:numRef>
              <c:f>Hoja2!$E$2:$E$26</c:f>
              <c:numCache>
                <c:formatCode>0.00%</c:formatCode>
                <c:ptCount val="25"/>
                <c:pt idx="0">
                  <c:v>4.7300000000000002E-2</c:v>
                </c:pt>
                <c:pt idx="1">
                  <c:v>4.7500000000000001E-2</c:v>
                </c:pt>
                <c:pt idx="2">
                  <c:v>4.7600000000000003E-2</c:v>
                </c:pt>
                <c:pt idx="3">
                  <c:v>4.7500000000000001E-2</c:v>
                </c:pt>
                <c:pt idx="4">
                  <c:v>4.7899999999999998E-2</c:v>
                </c:pt>
                <c:pt idx="5">
                  <c:v>4.7E-2</c:v>
                </c:pt>
                <c:pt idx="6">
                  <c:v>4.7E-2</c:v>
                </c:pt>
                <c:pt idx="7">
                  <c:v>4.6699999999999998E-2</c:v>
                </c:pt>
                <c:pt idx="8">
                  <c:v>4.6199999999999998E-2</c:v>
                </c:pt>
                <c:pt idx="9">
                  <c:v>4.7899999999999998E-2</c:v>
                </c:pt>
                <c:pt idx="10">
                  <c:v>4.6899999999999997E-2</c:v>
                </c:pt>
                <c:pt idx="11">
                  <c:v>4.7300000000000002E-2</c:v>
                </c:pt>
                <c:pt idx="12">
                  <c:v>4.6800000000000001E-2</c:v>
                </c:pt>
                <c:pt idx="13">
                  <c:v>4.7100000000000003E-2</c:v>
                </c:pt>
                <c:pt idx="14">
                  <c:v>4.7699999999999999E-2</c:v>
                </c:pt>
                <c:pt idx="15">
                  <c:v>4.65E-2</c:v>
                </c:pt>
                <c:pt idx="16">
                  <c:v>4.7600000000000003E-2</c:v>
                </c:pt>
                <c:pt idx="17">
                  <c:v>4.6899999999999997E-2</c:v>
                </c:pt>
                <c:pt idx="18">
                  <c:v>4.6899999999999997E-2</c:v>
                </c:pt>
                <c:pt idx="19">
                  <c:v>4.8099999999999997E-2</c:v>
                </c:pt>
                <c:pt idx="20">
                  <c:v>4.5400000000000003E-2</c:v>
                </c:pt>
                <c:pt idx="21">
                  <c:v>4.5199999999999997E-2</c:v>
                </c:pt>
                <c:pt idx="22">
                  <c:v>0.04</c:v>
                </c:pt>
                <c:pt idx="23">
                  <c:v>4.19E-2</c:v>
                </c:pt>
                <c:pt idx="24">
                  <c:v>4.1500000000000002E-2</c:v>
                </c:pt>
              </c:numCache>
            </c:numRef>
          </c:val>
          <c:smooth val="0"/>
          <c:extLst>
            <c:ext xmlns:c16="http://schemas.microsoft.com/office/drawing/2014/chart" uri="{C3380CC4-5D6E-409C-BE32-E72D297353CC}">
              <c16:uniqueId val="{00000002-17A6-421D-A624-84F0358DEB80}"/>
            </c:ext>
          </c:extLst>
        </c:ser>
        <c:ser>
          <c:idx val="3"/>
          <c:order val="3"/>
          <c:tx>
            <c:strRef>
              <c:f>Hoja2!$F$1</c:f>
              <c:strCache>
                <c:ptCount val="1"/>
                <c:pt idx="0">
                  <c:v>CDT 360</c:v>
                </c:pt>
              </c:strCache>
            </c:strRef>
          </c:tx>
          <c:spPr>
            <a:ln w="28575" cap="rnd">
              <a:solidFill>
                <a:schemeClr val="accent4"/>
              </a:solidFill>
              <a:round/>
            </a:ln>
            <a:effectLst/>
          </c:spPr>
          <c:marker>
            <c:symbol val="none"/>
          </c:marker>
          <c:cat>
            <c:numRef>
              <c:f>Hoja2!$A$2:$A$26</c:f>
              <c:numCache>
                <c:formatCode>dd/mm/yyyy</c:formatCode>
                <c:ptCount val="25"/>
                <c:pt idx="0">
                  <c:v>43836</c:v>
                </c:pt>
                <c:pt idx="1">
                  <c:v>43843</c:v>
                </c:pt>
                <c:pt idx="2">
                  <c:v>43850</c:v>
                </c:pt>
                <c:pt idx="3">
                  <c:v>43857</c:v>
                </c:pt>
                <c:pt idx="4">
                  <c:v>43864</c:v>
                </c:pt>
                <c:pt idx="5">
                  <c:v>43871</c:v>
                </c:pt>
                <c:pt idx="6">
                  <c:v>43878</c:v>
                </c:pt>
                <c:pt idx="7">
                  <c:v>43885</c:v>
                </c:pt>
                <c:pt idx="8">
                  <c:v>43892</c:v>
                </c:pt>
                <c:pt idx="9">
                  <c:v>43899</c:v>
                </c:pt>
                <c:pt idx="10">
                  <c:v>43906</c:v>
                </c:pt>
                <c:pt idx="11">
                  <c:v>43913</c:v>
                </c:pt>
                <c:pt idx="12">
                  <c:v>43920</c:v>
                </c:pt>
                <c:pt idx="13">
                  <c:v>43927</c:v>
                </c:pt>
                <c:pt idx="14">
                  <c:v>43934</c:v>
                </c:pt>
                <c:pt idx="15">
                  <c:v>43941</c:v>
                </c:pt>
                <c:pt idx="16">
                  <c:v>43948</c:v>
                </c:pt>
                <c:pt idx="17">
                  <c:v>43955</c:v>
                </c:pt>
                <c:pt idx="18">
                  <c:v>43962</c:v>
                </c:pt>
                <c:pt idx="19">
                  <c:v>43969</c:v>
                </c:pt>
                <c:pt idx="20">
                  <c:v>43976</c:v>
                </c:pt>
                <c:pt idx="21">
                  <c:v>43983</c:v>
                </c:pt>
                <c:pt idx="22">
                  <c:v>43990</c:v>
                </c:pt>
                <c:pt idx="23">
                  <c:v>43997</c:v>
                </c:pt>
                <c:pt idx="24">
                  <c:v>44004</c:v>
                </c:pt>
              </c:numCache>
            </c:numRef>
          </c:cat>
          <c:val>
            <c:numRef>
              <c:f>Hoja2!$F$2:$F$26</c:f>
              <c:numCache>
                <c:formatCode>0.00%</c:formatCode>
                <c:ptCount val="25"/>
                <c:pt idx="0">
                  <c:v>5.4199999999999998E-2</c:v>
                </c:pt>
                <c:pt idx="1">
                  <c:v>5.3400000000000003E-2</c:v>
                </c:pt>
                <c:pt idx="2">
                  <c:v>5.4199999999999998E-2</c:v>
                </c:pt>
                <c:pt idx="3">
                  <c:v>5.4600000000000003E-2</c:v>
                </c:pt>
                <c:pt idx="4">
                  <c:v>5.4199999999999998E-2</c:v>
                </c:pt>
                <c:pt idx="5">
                  <c:v>5.4100000000000002E-2</c:v>
                </c:pt>
                <c:pt idx="6">
                  <c:v>5.3100000000000001E-2</c:v>
                </c:pt>
                <c:pt idx="7">
                  <c:v>5.2600000000000001E-2</c:v>
                </c:pt>
                <c:pt idx="8">
                  <c:v>5.2699999999999997E-2</c:v>
                </c:pt>
                <c:pt idx="9">
                  <c:v>5.2999999999999999E-2</c:v>
                </c:pt>
                <c:pt idx="10">
                  <c:v>5.2699999999999997E-2</c:v>
                </c:pt>
                <c:pt idx="11">
                  <c:v>5.28E-2</c:v>
                </c:pt>
                <c:pt idx="12">
                  <c:v>5.45E-2</c:v>
                </c:pt>
                <c:pt idx="13">
                  <c:v>5.3100000000000001E-2</c:v>
                </c:pt>
                <c:pt idx="14">
                  <c:v>5.2400000000000002E-2</c:v>
                </c:pt>
                <c:pt idx="15">
                  <c:v>5.3199999999999997E-2</c:v>
                </c:pt>
                <c:pt idx="16">
                  <c:v>5.3600000000000002E-2</c:v>
                </c:pt>
                <c:pt idx="17">
                  <c:v>5.4800000000000001E-2</c:v>
                </c:pt>
                <c:pt idx="18">
                  <c:v>5.3800000000000001E-2</c:v>
                </c:pt>
                <c:pt idx="19">
                  <c:v>5.16E-2</c:v>
                </c:pt>
                <c:pt idx="20">
                  <c:v>5.0900000000000001E-2</c:v>
                </c:pt>
                <c:pt idx="21">
                  <c:v>4.8399999999999999E-2</c:v>
                </c:pt>
                <c:pt idx="22">
                  <c:v>4.2799999999999998E-2</c:v>
                </c:pt>
                <c:pt idx="23">
                  <c:v>4.2000000000000003E-2</c:v>
                </c:pt>
                <c:pt idx="24">
                  <c:v>4.5100000000000001E-2</c:v>
                </c:pt>
              </c:numCache>
            </c:numRef>
          </c:val>
          <c:smooth val="0"/>
          <c:extLst>
            <c:ext xmlns:c16="http://schemas.microsoft.com/office/drawing/2014/chart" uri="{C3380CC4-5D6E-409C-BE32-E72D297353CC}">
              <c16:uniqueId val="{00000003-17A6-421D-A624-84F0358DEB80}"/>
            </c:ext>
          </c:extLst>
        </c:ser>
        <c:dLbls>
          <c:showLegendKey val="0"/>
          <c:showVal val="0"/>
          <c:showCatName val="0"/>
          <c:showSerName val="0"/>
          <c:showPercent val="0"/>
          <c:showBubbleSize val="0"/>
        </c:dLbls>
        <c:smooth val="0"/>
        <c:axId val="1580267215"/>
        <c:axId val="57537247"/>
      </c:lineChart>
      <c:dateAx>
        <c:axId val="1580267215"/>
        <c:scaling>
          <c:orientation val="minMax"/>
          <c:min val="43844"/>
        </c:scaling>
        <c:delete val="0"/>
        <c:axPos val="b"/>
        <c:numFmt formatCode="m/d/yyyy" sourceLinked="0"/>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2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s-CO"/>
          </a:p>
        </c:txPr>
        <c:crossAx val="57537247"/>
        <c:crosses val="autoZero"/>
        <c:auto val="1"/>
        <c:lblOffset val="100"/>
        <c:baseTimeUnit val="days"/>
        <c:majorUnit val="10"/>
        <c:majorTimeUnit val="days"/>
      </c:dateAx>
      <c:valAx>
        <c:axId val="57537247"/>
        <c:scaling>
          <c:orientation val="minMax"/>
          <c:max val="5.800000000000001E-2"/>
          <c:min val="2.5000000000000005E-2"/>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s-CO"/>
          </a:p>
        </c:txPr>
        <c:crossAx val="15802672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chemeClr val="tx1">
              <a:lumMod val="95000"/>
              <a:lumOff val="5000"/>
            </a:schemeClr>
          </a:solidFill>
          <a:latin typeface="Arial" panose="020B0604020202020204" pitchFamily="34" charset="0"/>
          <a:cs typeface="Arial" panose="020B0604020202020204" pitchFamily="34" charset="0"/>
        </a:defRPr>
      </a:pPr>
      <a:endParaRPr lang="es-CO"/>
    </a:p>
  </c:txPr>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742500838794985E-2"/>
          <c:y val="4.0144416218719163E-2"/>
          <c:w val="0.88504883176955185"/>
          <c:h val="0.70159194135570935"/>
        </c:manualLayout>
      </c:layout>
      <c:lineChart>
        <c:grouping val="standard"/>
        <c:varyColors val="0"/>
        <c:ser>
          <c:idx val="1"/>
          <c:order val="0"/>
          <c:tx>
            <c:v>Comercial</c:v>
          </c:tx>
          <c:spPr>
            <a:ln w="31750" cap="rnd" cmpd="sng" algn="ctr">
              <a:solidFill>
                <a:schemeClr val="tx2">
                  <a:lumMod val="75000"/>
                </a:schemeClr>
              </a:solidFill>
              <a:prstDash val="solid"/>
              <a:round/>
            </a:ln>
            <a:effectLst/>
          </c:spPr>
          <c:marker>
            <c:symbol val="none"/>
          </c:marker>
          <c:dLbls>
            <c:dLbl>
              <c:idx val="284"/>
              <c:layout>
                <c:manualLayout>
                  <c:x val="0.12851062857166604"/>
                  <c:y val="-0.15718838125516546"/>
                </c:manualLayout>
              </c:layout>
              <c:tx>
                <c:rich>
                  <a:bodyPr/>
                  <a:lstStyle/>
                  <a:p>
                    <a:r>
                      <a:rPr lang="en-US"/>
                      <a:t>8,0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4D1B-4B59-8C66-592911E0ED60}"/>
                </c:ext>
              </c:extLst>
            </c:dLbl>
            <c:spPr>
              <a:noFill/>
              <a:ln>
                <a:noFill/>
              </a:ln>
              <a:effectLst/>
            </c:spPr>
            <c:txPr>
              <a:bodyPr wrap="square" lIns="38100" tIns="19050" rIns="38100" bIns="19050" anchor="ctr">
                <a:spAutoFit/>
              </a:bodyPr>
              <a:lstStyle/>
              <a:p>
                <a:pPr>
                  <a:defRPr b="1">
                    <a:solidFill>
                      <a:srgbClr val="002060"/>
                    </a:solidFill>
                  </a:defRPr>
                </a:pPr>
                <a:endParaRPr lang="es-CO"/>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'Crec. Real'!$A$15:$A$303</c:f>
              <c:numCache>
                <c:formatCode>mmm\-yy</c:formatCode>
                <c:ptCount val="289"/>
                <c:pt idx="0">
                  <c:v>35156</c:v>
                </c:pt>
                <c:pt idx="1">
                  <c:v>35186</c:v>
                </c:pt>
                <c:pt idx="2">
                  <c:v>35217</c:v>
                </c:pt>
                <c:pt idx="3">
                  <c:v>35247</c:v>
                </c:pt>
                <c:pt idx="4">
                  <c:v>35278</c:v>
                </c:pt>
                <c:pt idx="5">
                  <c:v>35309</c:v>
                </c:pt>
                <c:pt idx="6">
                  <c:v>35339</c:v>
                </c:pt>
                <c:pt idx="7">
                  <c:v>35370</c:v>
                </c:pt>
                <c:pt idx="8">
                  <c:v>35400</c:v>
                </c:pt>
                <c:pt idx="9">
                  <c:v>35431</c:v>
                </c:pt>
                <c:pt idx="10">
                  <c:v>35462</c:v>
                </c:pt>
                <c:pt idx="11">
                  <c:v>35490</c:v>
                </c:pt>
                <c:pt idx="12">
                  <c:v>35521</c:v>
                </c:pt>
                <c:pt idx="13">
                  <c:v>35551</c:v>
                </c:pt>
                <c:pt idx="14">
                  <c:v>35582</c:v>
                </c:pt>
                <c:pt idx="15">
                  <c:v>35612</c:v>
                </c:pt>
                <c:pt idx="16">
                  <c:v>35643</c:v>
                </c:pt>
                <c:pt idx="17">
                  <c:v>35674</c:v>
                </c:pt>
                <c:pt idx="18">
                  <c:v>35704</c:v>
                </c:pt>
                <c:pt idx="19">
                  <c:v>35735</c:v>
                </c:pt>
                <c:pt idx="20">
                  <c:v>35765</c:v>
                </c:pt>
                <c:pt idx="21">
                  <c:v>35796</c:v>
                </c:pt>
                <c:pt idx="22">
                  <c:v>35827</c:v>
                </c:pt>
                <c:pt idx="23">
                  <c:v>35855</c:v>
                </c:pt>
                <c:pt idx="24">
                  <c:v>35886</c:v>
                </c:pt>
                <c:pt idx="25">
                  <c:v>35916</c:v>
                </c:pt>
                <c:pt idx="26">
                  <c:v>35947</c:v>
                </c:pt>
                <c:pt idx="27">
                  <c:v>35977</c:v>
                </c:pt>
                <c:pt idx="28">
                  <c:v>36008</c:v>
                </c:pt>
                <c:pt idx="29">
                  <c:v>36039</c:v>
                </c:pt>
                <c:pt idx="30">
                  <c:v>36069</c:v>
                </c:pt>
                <c:pt idx="31">
                  <c:v>36100</c:v>
                </c:pt>
                <c:pt idx="32">
                  <c:v>36130</c:v>
                </c:pt>
                <c:pt idx="33">
                  <c:v>36161</c:v>
                </c:pt>
                <c:pt idx="34">
                  <c:v>36192</c:v>
                </c:pt>
                <c:pt idx="35">
                  <c:v>36220</c:v>
                </c:pt>
                <c:pt idx="36">
                  <c:v>36251</c:v>
                </c:pt>
                <c:pt idx="37">
                  <c:v>36281</c:v>
                </c:pt>
                <c:pt idx="38">
                  <c:v>36312</c:v>
                </c:pt>
                <c:pt idx="39">
                  <c:v>36342</c:v>
                </c:pt>
                <c:pt idx="40">
                  <c:v>36373</c:v>
                </c:pt>
                <c:pt idx="41">
                  <c:v>36404</c:v>
                </c:pt>
                <c:pt idx="42">
                  <c:v>36434</c:v>
                </c:pt>
                <c:pt idx="43">
                  <c:v>36465</c:v>
                </c:pt>
                <c:pt idx="44">
                  <c:v>36495</c:v>
                </c:pt>
                <c:pt idx="45">
                  <c:v>36526</c:v>
                </c:pt>
                <c:pt idx="46">
                  <c:v>36557</c:v>
                </c:pt>
                <c:pt idx="47">
                  <c:v>36586</c:v>
                </c:pt>
                <c:pt idx="48">
                  <c:v>36617</c:v>
                </c:pt>
                <c:pt idx="49">
                  <c:v>36647</c:v>
                </c:pt>
                <c:pt idx="50">
                  <c:v>36678</c:v>
                </c:pt>
                <c:pt idx="51">
                  <c:v>36708</c:v>
                </c:pt>
                <c:pt idx="52">
                  <c:v>36739</c:v>
                </c:pt>
                <c:pt idx="53">
                  <c:v>36770</c:v>
                </c:pt>
                <c:pt idx="54">
                  <c:v>36800</c:v>
                </c:pt>
                <c:pt idx="55">
                  <c:v>36831</c:v>
                </c:pt>
                <c:pt idx="56">
                  <c:v>36861</c:v>
                </c:pt>
                <c:pt idx="57">
                  <c:v>36892</c:v>
                </c:pt>
                <c:pt idx="58">
                  <c:v>36923</c:v>
                </c:pt>
                <c:pt idx="59">
                  <c:v>36951</c:v>
                </c:pt>
                <c:pt idx="60">
                  <c:v>36982</c:v>
                </c:pt>
                <c:pt idx="61">
                  <c:v>37012</c:v>
                </c:pt>
                <c:pt idx="62">
                  <c:v>37043</c:v>
                </c:pt>
                <c:pt idx="63">
                  <c:v>37073</c:v>
                </c:pt>
                <c:pt idx="64">
                  <c:v>37104</c:v>
                </c:pt>
                <c:pt idx="65">
                  <c:v>37135</c:v>
                </c:pt>
                <c:pt idx="66">
                  <c:v>37165</c:v>
                </c:pt>
                <c:pt idx="67">
                  <c:v>37196</c:v>
                </c:pt>
                <c:pt idx="68">
                  <c:v>37226</c:v>
                </c:pt>
                <c:pt idx="69">
                  <c:v>37257</c:v>
                </c:pt>
                <c:pt idx="70">
                  <c:v>37288</c:v>
                </c:pt>
                <c:pt idx="71">
                  <c:v>37316</c:v>
                </c:pt>
                <c:pt idx="72">
                  <c:v>37347</c:v>
                </c:pt>
                <c:pt idx="73">
                  <c:v>37377</c:v>
                </c:pt>
                <c:pt idx="74">
                  <c:v>37408</c:v>
                </c:pt>
                <c:pt idx="75">
                  <c:v>37438</c:v>
                </c:pt>
                <c:pt idx="76">
                  <c:v>37469</c:v>
                </c:pt>
                <c:pt idx="77">
                  <c:v>37500</c:v>
                </c:pt>
                <c:pt idx="78">
                  <c:v>37530</c:v>
                </c:pt>
                <c:pt idx="79">
                  <c:v>37561</c:v>
                </c:pt>
                <c:pt idx="80">
                  <c:v>37591</c:v>
                </c:pt>
                <c:pt idx="81">
                  <c:v>37622</c:v>
                </c:pt>
                <c:pt idx="82">
                  <c:v>37653</c:v>
                </c:pt>
                <c:pt idx="83">
                  <c:v>37681</c:v>
                </c:pt>
                <c:pt idx="84">
                  <c:v>37712</c:v>
                </c:pt>
                <c:pt idx="85">
                  <c:v>37742</c:v>
                </c:pt>
                <c:pt idx="86">
                  <c:v>37773</c:v>
                </c:pt>
                <c:pt idx="87">
                  <c:v>37803</c:v>
                </c:pt>
                <c:pt idx="88">
                  <c:v>37834</c:v>
                </c:pt>
                <c:pt idx="89">
                  <c:v>37865</c:v>
                </c:pt>
                <c:pt idx="90">
                  <c:v>37895</c:v>
                </c:pt>
                <c:pt idx="91">
                  <c:v>37926</c:v>
                </c:pt>
                <c:pt idx="92">
                  <c:v>37956</c:v>
                </c:pt>
                <c:pt idx="93">
                  <c:v>37987</c:v>
                </c:pt>
                <c:pt idx="94">
                  <c:v>38018</c:v>
                </c:pt>
                <c:pt idx="95">
                  <c:v>38047</c:v>
                </c:pt>
                <c:pt idx="96">
                  <c:v>38078</c:v>
                </c:pt>
                <c:pt idx="97">
                  <c:v>38108</c:v>
                </c:pt>
                <c:pt idx="98">
                  <c:v>38139</c:v>
                </c:pt>
                <c:pt idx="99">
                  <c:v>38169</c:v>
                </c:pt>
                <c:pt idx="100">
                  <c:v>38200</c:v>
                </c:pt>
                <c:pt idx="101">
                  <c:v>38231</c:v>
                </c:pt>
                <c:pt idx="102">
                  <c:v>38261</c:v>
                </c:pt>
                <c:pt idx="103">
                  <c:v>38292</c:v>
                </c:pt>
                <c:pt idx="104">
                  <c:v>38322</c:v>
                </c:pt>
                <c:pt idx="105">
                  <c:v>38353</c:v>
                </c:pt>
                <c:pt idx="106">
                  <c:v>38384</c:v>
                </c:pt>
                <c:pt idx="107">
                  <c:v>38412</c:v>
                </c:pt>
                <c:pt idx="108">
                  <c:v>38443</c:v>
                </c:pt>
                <c:pt idx="109">
                  <c:v>38473</c:v>
                </c:pt>
                <c:pt idx="110">
                  <c:v>38504</c:v>
                </c:pt>
                <c:pt idx="111">
                  <c:v>38534</c:v>
                </c:pt>
                <c:pt idx="112">
                  <c:v>38565</c:v>
                </c:pt>
                <c:pt idx="113">
                  <c:v>38596</c:v>
                </c:pt>
                <c:pt idx="114">
                  <c:v>38626</c:v>
                </c:pt>
                <c:pt idx="115">
                  <c:v>38657</c:v>
                </c:pt>
                <c:pt idx="116">
                  <c:v>38687</c:v>
                </c:pt>
                <c:pt idx="117">
                  <c:v>38718</c:v>
                </c:pt>
                <c:pt idx="118">
                  <c:v>38749</c:v>
                </c:pt>
                <c:pt idx="119">
                  <c:v>38777</c:v>
                </c:pt>
                <c:pt idx="120">
                  <c:v>38808</c:v>
                </c:pt>
                <c:pt idx="121">
                  <c:v>38838</c:v>
                </c:pt>
                <c:pt idx="122">
                  <c:v>38869</c:v>
                </c:pt>
                <c:pt idx="123">
                  <c:v>38899</c:v>
                </c:pt>
                <c:pt idx="124">
                  <c:v>38930</c:v>
                </c:pt>
                <c:pt idx="125">
                  <c:v>38961</c:v>
                </c:pt>
                <c:pt idx="126">
                  <c:v>38991</c:v>
                </c:pt>
                <c:pt idx="127">
                  <c:v>39022</c:v>
                </c:pt>
                <c:pt idx="128">
                  <c:v>39052</c:v>
                </c:pt>
                <c:pt idx="129">
                  <c:v>39083</c:v>
                </c:pt>
                <c:pt idx="130">
                  <c:v>39114</c:v>
                </c:pt>
                <c:pt idx="131">
                  <c:v>39142</c:v>
                </c:pt>
                <c:pt idx="132">
                  <c:v>39173</c:v>
                </c:pt>
                <c:pt idx="133">
                  <c:v>39203</c:v>
                </c:pt>
                <c:pt idx="134">
                  <c:v>39234</c:v>
                </c:pt>
                <c:pt idx="135">
                  <c:v>39264</c:v>
                </c:pt>
                <c:pt idx="136">
                  <c:v>39295</c:v>
                </c:pt>
                <c:pt idx="137">
                  <c:v>39326</c:v>
                </c:pt>
                <c:pt idx="138">
                  <c:v>39356</c:v>
                </c:pt>
                <c:pt idx="139">
                  <c:v>39387</c:v>
                </c:pt>
                <c:pt idx="140">
                  <c:v>39417</c:v>
                </c:pt>
                <c:pt idx="141">
                  <c:v>39448</c:v>
                </c:pt>
                <c:pt idx="142">
                  <c:v>39479</c:v>
                </c:pt>
                <c:pt idx="143">
                  <c:v>39508</c:v>
                </c:pt>
                <c:pt idx="144">
                  <c:v>39539</c:v>
                </c:pt>
                <c:pt idx="145">
                  <c:v>39569</c:v>
                </c:pt>
                <c:pt idx="146">
                  <c:v>39600</c:v>
                </c:pt>
                <c:pt idx="147">
                  <c:v>39630</c:v>
                </c:pt>
                <c:pt idx="148">
                  <c:v>39661</c:v>
                </c:pt>
                <c:pt idx="149">
                  <c:v>39692</c:v>
                </c:pt>
                <c:pt idx="150">
                  <c:v>39722</c:v>
                </c:pt>
                <c:pt idx="151">
                  <c:v>39753</c:v>
                </c:pt>
                <c:pt idx="152">
                  <c:v>39783</c:v>
                </c:pt>
                <c:pt idx="153">
                  <c:v>39814</c:v>
                </c:pt>
                <c:pt idx="154">
                  <c:v>39845</c:v>
                </c:pt>
                <c:pt idx="155">
                  <c:v>39873</c:v>
                </c:pt>
                <c:pt idx="156">
                  <c:v>39904</c:v>
                </c:pt>
                <c:pt idx="157">
                  <c:v>39934</c:v>
                </c:pt>
                <c:pt idx="158">
                  <c:v>39965</c:v>
                </c:pt>
                <c:pt idx="159">
                  <c:v>39995</c:v>
                </c:pt>
                <c:pt idx="160">
                  <c:v>40026</c:v>
                </c:pt>
                <c:pt idx="161">
                  <c:v>40057</c:v>
                </c:pt>
                <c:pt idx="162">
                  <c:v>40087</c:v>
                </c:pt>
                <c:pt idx="163">
                  <c:v>40118</c:v>
                </c:pt>
                <c:pt idx="164">
                  <c:v>40148</c:v>
                </c:pt>
                <c:pt idx="165">
                  <c:v>40179</c:v>
                </c:pt>
                <c:pt idx="166">
                  <c:v>40210</c:v>
                </c:pt>
                <c:pt idx="167">
                  <c:v>40238</c:v>
                </c:pt>
                <c:pt idx="168">
                  <c:v>40269</c:v>
                </c:pt>
                <c:pt idx="169">
                  <c:v>40299</c:v>
                </c:pt>
                <c:pt idx="170">
                  <c:v>40330</c:v>
                </c:pt>
                <c:pt idx="171">
                  <c:v>40360</c:v>
                </c:pt>
                <c:pt idx="172">
                  <c:v>40391</c:v>
                </c:pt>
                <c:pt idx="173">
                  <c:v>40422</c:v>
                </c:pt>
                <c:pt idx="174">
                  <c:v>40452</c:v>
                </c:pt>
                <c:pt idx="175">
                  <c:v>40483</c:v>
                </c:pt>
                <c:pt idx="176">
                  <c:v>40513</c:v>
                </c:pt>
                <c:pt idx="177">
                  <c:v>40544</c:v>
                </c:pt>
                <c:pt idx="178">
                  <c:v>40575</c:v>
                </c:pt>
                <c:pt idx="179">
                  <c:v>40603</c:v>
                </c:pt>
                <c:pt idx="180">
                  <c:v>40634</c:v>
                </c:pt>
                <c:pt idx="181">
                  <c:v>40664</c:v>
                </c:pt>
                <c:pt idx="182">
                  <c:v>40695</c:v>
                </c:pt>
                <c:pt idx="183">
                  <c:v>40725</c:v>
                </c:pt>
                <c:pt idx="184">
                  <c:v>40756</c:v>
                </c:pt>
                <c:pt idx="185">
                  <c:v>40787</c:v>
                </c:pt>
                <c:pt idx="186">
                  <c:v>40817</c:v>
                </c:pt>
                <c:pt idx="187">
                  <c:v>40848</c:v>
                </c:pt>
                <c:pt idx="188">
                  <c:v>40878</c:v>
                </c:pt>
                <c:pt idx="189">
                  <c:v>40909</c:v>
                </c:pt>
                <c:pt idx="190">
                  <c:v>40940</c:v>
                </c:pt>
                <c:pt idx="191">
                  <c:v>40969</c:v>
                </c:pt>
                <c:pt idx="192">
                  <c:v>41000</c:v>
                </c:pt>
                <c:pt idx="193">
                  <c:v>41030</c:v>
                </c:pt>
                <c:pt idx="194">
                  <c:v>41061</c:v>
                </c:pt>
                <c:pt idx="195">
                  <c:v>41091</c:v>
                </c:pt>
                <c:pt idx="196">
                  <c:v>41122</c:v>
                </c:pt>
                <c:pt idx="197">
                  <c:v>41153</c:v>
                </c:pt>
                <c:pt idx="198">
                  <c:v>41183</c:v>
                </c:pt>
                <c:pt idx="199">
                  <c:v>41214</c:v>
                </c:pt>
                <c:pt idx="200">
                  <c:v>41244</c:v>
                </c:pt>
                <c:pt idx="201">
                  <c:v>41275</c:v>
                </c:pt>
                <c:pt idx="202">
                  <c:v>41306</c:v>
                </c:pt>
                <c:pt idx="203">
                  <c:v>41334</c:v>
                </c:pt>
                <c:pt idx="204">
                  <c:v>41365</c:v>
                </c:pt>
                <c:pt idx="205">
                  <c:v>41395</c:v>
                </c:pt>
                <c:pt idx="206">
                  <c:v>41426</c:v>
                </c:pt>
                <c:pt idx="207">
                  <c:v>41456</c:v>
                </c:pt>
                <c:pt idx="208">
                  <c:v>41487</c:v>
                </c:pt>
                <c:pt idx="209">
                  <c:v>41518</c:v>
                </c:pt>
                <c:pt idx="210">
                  <c:v>41548</c:v>
                </c:pt>
                <c:pt idx="211">
                  <c:v>41579</c:v>
                </c:pt>
                <c:pt idx="212">
                  <c:v>41609</c:v>
                </c:pt>
                <c:pt idx="213">
                  <c:v>41640</c:v>
                </c:pt>
                <c:pt idx="214">
                  <c:v>41671</c:v>
                </c:pt>
                <c:pt idx="215">
                  <c:v>41699</c:v>
                </c:pt>
                <c:pt idx="216">
                  <c:v>41730</c:v>
                </c:pt>
                <c:pt idx="217">
                  <c:v>41760</c:v>
                </c:pt>
                <c:pt idx="218">
                  <c:v>41791</c:v>
                </c:pt>
                <c:pt idx="219">
                  <c:v>41821</c:v>
                </c:pt>
                <c:pt idx="220">
                  <c:v>41852</c:v>
                </c:pt>
                <c:pt idx="221">
                  <c:v>41883</c:v>
                </c:pt>
                <c:pt idx="222">
                  <c:v>41913</c:v>
                </c:pt>
                <c:pt idx="223">
                  <c:v>41944</c:v>
                </c:pt>
                <c:pt idx="224">
                  <c:v>41974</c:v>
                </c:pt>
                <c:pt idx="225">
                  <c:v>42005</c:v>
                </c:pt>
                <c:pt idx="226">
                  <c:v>42036</c:v>
                </c:pt>
                <c:pt idx="227">
                  <c:v>42064</c:v>
                </c:pt>
                <c:pt idx="228">
                  <c:v>42095</c:v>
                </c:pt>
                <c:pt idx="229">
                  <c:v>42125</c:v>
                </c:pt>
                <c:pt idx="230">
                  <c:v>42156</c:v>
                </c:pt>
                <c:pt idx="231">
                  <c:v>42186</c:v>
                </c:pt>
                <c:pt idx="232">
                  <c:v>42217</c:v>
                </c:pt>
                <c:pt idx="233">
                  <c:v>42248</c:v>
                </c:pt>
                <c:pt idx="234">
                  <c:v>42278</c:v>
                </c:pt>
                <c:pt idx="235">
                  <c:v>42309</c:v>
                </c:pt>
                <c:pt idx="236">
                  <c:v>42339</c:v>
                </c:pt>
                <c:pt idx="237">
                  <c:v>42370</c:v>
                </c:pt>
                <c:pt idx="238">
                  <c:v>42401</c:v>
                </c:pt>
                <c:pt idx="239">
                  <c:v>42430</c:v>
                </c:pt>
                <c:pt idx="240">
                  <c:v>42461</c:v>
                </c:pt>
                <c:pt idx="241">
                  <c:v>42491</c:v>
                </c:pt>
                <c:pt idx="242">
                  <c:v>42522</c:v>
                </c:pt>
                <c:pt idx="243">
                  <c:v>42552</c:v>
                </c:pt>
                <c:pt idx="244">
                  <c:v>42583</c:v>
                </c:pt>
                <c:pt idx="245">
                  <c:v>42614</c:v>
                </c:pt>
                <c:pt idx="246">
                  <c:v>42644</c:v>
                </c:pt>
                <c:pt idx="247">
                  <c:v>42675</c:v>
                </c:pt>
                <c:pt idx="248">
                  <c:v>42705</c:v>
                </c:pt>
                <c:pt idx="249">
                  <c:v>42736</c:v>
                </c:pt>
                <c:pt idx="250">
                  <c:v>42767</c:v>
                </c:pt>
                <c:pt idx="251">
                  <c:v>42795</c:v>
                </c:pt>
                <c:pt idx="252">
                  <c:v>42826</c:v>
                </c:pt>
                <c:pt idx="253">
                  <c:v>42856</c:v>
                </c:pt>
                <c:pt idx="254">
                  <c:v>42887</c:v>
                </c:pt>
                <c:pt idx="255">
                  <c:v>42917</c:v>
                </c:pt>
                <c:pt idx="256">
                  <c:v>42948</c:v>
                </c:pt>
                <c:pt idx="257">
                  <c:v>42979</c:v>
                </c:pt>
                <c:pt idx="258">
                  <c:v>43009</c:v>
                </c:pt>
                <c:pt idx="259">
                  <c:v>43040</c:v>
                </c:pt>
                <c:pt idx="260">
                  <c:v>43070</c:v>
                </c:pt>
                <c:pt idx="261">
                  <c:v>43101</c:v>
                </c:pt>
                <c:pt idx="262">
                  <c:v>43132</c:v>
                </c:pt>
                <c:pt idx="263">
                  <c:v>43160</c:v>
                </c:pt>
                <c:pt idx="264">
                  <c:v>43191</c:v>
                </c:pt>
                <c:pt idx="265">
                  <c:v>43221</c:v>
                </c:pt>
                <c:pt idx="266">
                  <c:v>43252</c:v>
                </c:pt>
                <c:pt idx="267">
                  <c:v>43282</c:v>
                </c:pt>
                <c:pt idx="268">
                  <c:v>43313</c:v>
                </c:pt>
                <c:pt idx="269">
                  <c:v>43344</c:v>
                </c:pt>
                <c:pt idx="270">
                  <c:v>43374</c:v>
                </c:pt>
                <c:pt idx="271">
                  <c:v>43405</c:v>
                </c:pt>
                <c:pt idx="272">
                  <c:v>43435</c:v>
                </c:pt>
                <c:pt idx="273">
                  <c:v>43466</c:v>
                </c:pt>
                <c:pt idx="274">
                  <c:v>43497</c:v>
                </c:pt>
                <c:pt idx="275">
                  <c:v>43525</c:v>
                </c:pt>
                <c:pt idx="276">
                  <c:v>43556</c:v>
                </c:pt>
                <c:pt idx="277">
                  <c:v>43586</c:v>
                </c:pt>
                <c:pt idx="278">
                  <c:v>43617</c:v>
                </c:pt>
                <c:pt idx="279">
                  <c:v>43647</c:v>
                </c:pt>
                <c:pt idx="280">
                  <c:v>43678</c:v>
                </c:pt>
                <c:pt idx="281">
                  <c:v>43709</c:v>
                </c:pt>
                <c:pt idx="282">
                  <c:v>43739</c:v>
                </c:pt>
                <c:pt idx="283">
                  <c:v>43770</c:v>
                </c:pt>
                <c:pt idx="284">
                  <c:v>43800</c:v>
                </c:pt>
                <c:pt idx="285">
                  <c:v>43831</c:v>
                </c:pt>
                <c:pt idx="286">
                  <c:v>43862</c:v>
                </c:pt>
                <c:pt idx="287">
                  <c:v>43891</c:v>
                </c:pt>
                <c:pt idx="288">
                  <c:v>43922</c:v>
                </c:pt>
              </c:numCache>
            </c:numRef>
          </c:cat>
          <c:val>
            <c:numRef>
              <c:f>'Crec. Real'!$D$15:$D$303</c:f>
              <c:numCache>
                <c:formatCode>#,##0.00</c:formatCode>
                <c:ptCount val="289"/>
                <c:pt idx="0">
                  <c:v>16.734948033668218</c:v>
                </c:pt>
                <c:pt idx="1">
                  <c:v>15.615162395533865</c:v>
                </c:pt>
                <c:pt idx="2">
                  <c:v>13.501607766991564</c:v>
                </c:pt>
                <c:pt idx="3">
                  <c:v>9.9868382065958947</c:v>
                </c:pt>
                <c:pt idx="4">
                  <c:v>6.842580136838472</c:v>
                </c:pt>
                <c:pt idx="5">
                  <c:v>4.2847929452184852</c:v>
                </c:pt>
                <c:pt idx="6">
                  <c:v>1.9545822404298585</c:v>
                </c:pt>
                <c:pt idx="7">
                  <c:v>2.3540035130622083</c:v>
                </c:pt>
                <c:pt idx="8">
                  <c:v>7.0517496024254722</c:v>
                </c:pt>
                <c:pt idx="9">
                  <c:v>6.8851720322976817</c:v>
                </c:pt>
                <c:pt idx="10">
                  <c:v>7.6725776136677082</c:v>
                </c:pt>
                <c:pt idx="11">
                  <c:v>6.4845428705645025</c:v>
                </c:pt>
                <c:pt idx="12">
                  <c:v>6.0990822803681954</c:v>
                </c:pt>
                <c:pt idx="13">
                  <c:v>5.92754556148547</c:v>
                </c:pt>
                <c:pt idx="14">
                  <c:v>7.1993024041876463</c:v>
                </c:pt>
                <c:pt idx="15">
                  <c:v>8.2059323992727418</c:v>
                </c:pt>
                <c:pt idx="16">
                  <c:v>8.8202058749163861</c:v>
                </c:pt>
                <c:pt idx="17">
                  <c:v>11.312338540875722</c:v>
                </c:pt>
                <c:pt idx="18">
                  <c:v>14.026598524500988</c:v>
                </c:pt>
                <c:pt idx="19">
                  <c:v>12.879572054025545</c:v>
                </c:pt>
                <c:pt idx="20">
                  <c:v>7.7518283963758483</c:v>
                </c:pt>
                <c:pt idx="21">
                  <c:v>7.2913993938281907</c:v>
                </c:pt>
                <c:pt idx="22">
                  <c:v>6.5266958259830199</c:v>
                </c:pt>
                <c:pt idx="23">
                  <c:v>5.6421978617781532</c:v>
                </c:pt>
                <c:pt idx="24">
                  <c:v>5.1006949968315229</c:v>
                </c:pt>
                <c:pt idx="25">
                  <c:v>4.8895264396262572</c:v>
                </c:pt>
                <c:pt idx="26">
                  <c:v>1.5521193029936597</c:v>
                </c:pt>
                <c:pt idx="27">
                  <c:v>0.80768452400874491</c:v>
                </c:pt>
                <c:pt idx="28">
                  <c:v>0.4454652895458322</c:v>
                </c:pt>
                <c:pt idx="29">
                  <c:v>-0.14294008771447153</c:v>
                </c:pt>
                <c:pt idx="30">
                  <c:v>-2.4763053435254978</c:v>
                </c:pt>
                <c:pt idx="31">
                  <c:v>-5.1188167833274072</c:v>
                </c:pt>
                <c:pt idx="32">
                  <c:v>-8.8174615004375063</c:v>
                </c:pt>
                <c:pt idx="33">
                  <c:v>-9.6116562026616457</c:v>
                </c:pt>
                <c:pt idx="34">
                  <c:v>-9.8854885661486378</c:v>
                </c:pt>
                <c:pt idx="35">
                  <c:v>-10.609860630193324</c:v>
                </c:pt>
                <c:pt idx="36">
                  <c:v>-10.184694477858825</c:v>
                </c:pt>
                <c:pt idx="37">
                  <c:v>-10.501442864176058</c:v>
                </c:pt>
                <c:pt idx="38">
                  <c:v>-8.5288037839898916</c:v>
                </c:pt>
                <c:pt idx="39">
                  <c:v>-8.6709103401104386</c:v>
                </c:pt>
                <c:pt idx="40">
                  <c:v>-10.232924579613091</c:v>
                </c:pt>
                <c:pt idx="41">
                  <c:v>-9.9165126305308391</c:v>
                </c:pt>
                <c:pt idx="42">
                  <c:v>-11.033824274533321</c:v>
                </c:pt>
                <c:pt idx="43">
                  <c:v>-9.4481543036392335</c:v>
                </c:pt>
                <c:pt idx="44">
                  <c:v>-8.4360549026650578</c:v>
                </c:pt>
                <c:pt idx="45">
                  <c:v>-10.122291954197404</c:v>
                </c:pt>
                <c:pt idx="46">
                  <c:v>-11.295411539170964</c:v>
                </c:pt>
                <c:pt idx="47">
                  <c:v>-11.178405366633637</c:v>
                </c:pt>
                <c:pt idx="48">
                  <c:v>-11.37239412594937</c:v>
                </c:pt>
                <c:pt idx="49">
                  <c:v>-10.96811346472073</c:v>
                </c:pt>
                <c:pt idx="50">
                  <c:v>-11.083371046840973</c:v>
                </c:pt>
                <c:pt idx="51">
                  <c:v>-10.607977512918797</c:v>
                </c:pt>
                <c:pt idx="52">
                  <c:v>-8.9992010148473689</c:v>
                </c:pt>
                <c:pt idx="53">
                  <c:v>-10.631858407450256</c:v>
                </c:pt>
                <c:pt idx="54">
                  <c:v>-10.795036939861735</c:v>
                </c:pt>
                <c:pt idx="55">
                  <c:v>-11.494943495994514</c:v>
                </c:pt>
                <c:pt idx="56">
                  <c:v>-9.2993817799068133</c:v>
                </c:pt>
                <c:pt idx="57">
                  <c:v>-7.6582079904343958</c:v>
                </c:pt>
                <c:pt idx="58">
                  <c:v>-5.5404082087049167</c:v>
                </c:pt>
                <c:pt idx="59">
                  <c:v>-4.4301031776933453</c:v>
                </c:pt>
                <c:pt idx="60">
                  <c:v>-5.1158130689357817</c:v>
                </c:pt>
                <c:pt idx="61">
                  <c:v>-5.8379846970457727</c:v>
                </c:pt>
                <c:pt idx="62">
                  <c:v>-4.9542973317398653</c:v>
                </c:pt>
                <c:pt idx="63">
                  <c:v>-5.8147521151336701</c:v>
                </c:pt>
                <c:pt idx="64">
                  <c:v>-6.293313296147474</c:v>
                </c:pt>
                <c:pt idx="65">
                  <c:v>-7.2018904993025545</c:v>
                </c:pt>
                <c:pt idx="66">
                  <c:v>-5.459032238836425</c:v>
                </c:pt>
                <c:pt idx="67">
                  <c:v>-5.0155119599154858</c:v>
                </c:pt>
                <c:pt idx="68">
                  <c:v>-7.0728886470275203</c:v>
                </c:pt>
                <c:pt idx="69">
                  <c:v>-5.3126655627582453</c:v>
                </c:pt>
                <c:pt idx="70">
                  <c:v>-4.1445026483984737</c:v>
                </c:pt>
                <c:pt idx="71">
                  <c:v>-3.6847248074915462</c:v>
                </c:pt>
                <c:pt idx="72">
                  <c:v>-2.8861255291693144</c:v>
                </c:pt>
                <c:pt idx="73">
                  <c:v>-3.489705646299246</c:v>
                </c:pt>
                <c:pt idx="74">
                  <c:v>-3.8094042625040014</c:v>
                </c:pt>
                <c:pt idx="75">
                  <c:v>-1.0080747193689787</c:v>
                </c:pt>
                <c:pt idx="76">
                  <c:v>-0.59633726669937603</c:v>
                </c:pt>
                <c:pt idx="77">
                  <c:v>1.6865054571524096</c:v>
                </c:pt>
                <c:pt idx="78">
                  <c:v>1.4776286706639885</c:v>
                </c:pt>
                <c:pt idx="79">
                  <c:v>2.387532455685748</c:v>
                </c:pt>
                <c:pt idx="80">
                  <c:v>4.3367065548330475</c:v>
                </c:pt>
                <c:pt idx="81">
                  <c:v>3.5624358062119832</c:v>
                </c:pt>
                <c:pt idx="82">
                  <c:v>3.9637987555597887</c:v>
                </c:pt>
                <c:pt idx="83">
                  <c:v>4.4792839606600854</c:v>
                </c:pt>
                <c:pt idx="84">
                  <c:v>5.6582794139939718</c:v>
                </c:pt>
                <c:pt idx="85">
                  <c:v>6.9753811025480728</c:v>
                </c:pt>
                <c:pt idx="86">
                  <c:v>5.1658106559850481</c:v>
                </c:pt>
                <c:pt idx="87">
                  <c:v>2.9786454213342584</c:v>
                </c:pt>
                <c:pt idx="88">
                  <c:v>3.1230210082304533</c:v>
                </c:pt>
                <c:pt idx="89">
                  <c:v>1.7267640751157387</c:v>
                </c:pt>
                <c:pt idx="90">
                  <c:v>3.7197649802734656</c:v>
                </c:pt>
                <c:pt idx="91">
                  <c:v>2.6487676897634538</c:v>
                </c:pt>
                <c:pt idx="92">
                  <c:v>0.88126817692817383</c:v>
                </c:pt>
                <c:pt idx="93">
                  <c:v>8.3366724129018799</c:v>
                </c:pt>
                <c:pt idx="94">
                  <c:v>8.6762843154636116</c:v>
                </c:pt>
                <c:pt idx="95">
                  <c:v>6.339016002196507</c:v>
                </c:pt>
                <c:pt idx="96">
                  <c:v>7.0106817707347835</c:v>
                </c:pt>
                <c:pt idx="97">
                  <c:v>8.7020967756529686</c:v>
                </c:pt>
                <c:pt idx="98">
                  <c:v>11.663045913909432</c:v>
                </c:pt>
                <c:pt idx="99">
                  <c:v>13.625628448890881</c:v>
                </c:pt>
                <c:pt idx="100">
                  <c:v>14.578425916775718</c:v>
                </c:pt>
                <c:pt idx="101">
                  <c:v>15.751613921920526</c:v>
                </c:pt>
                <c:pt idx="102">
                  <c:v>14.92191432135086</c:v>
                </c:pt>
                <c:pt idx="103">
                  <c:v>17.04970807029893</c:v>
                </c:pt>
                <c:pt idx="104">
                  <c:v>19.846838224180829</c:v>
                </c:pt>
                <c:pt idx="105">
                  <c:v>11.754683205182959</c:v>
                </c:pt>
                <c:pt idx="106">
                  <c:v>11.159503607123099</c:v>
                </c:pt>
                <c:pt idx="107">
                  <c:v>15.203298524197661</c:v>
                </c:pt>
                <c:pt idx="108">
                  <c:v>15.024818699481957</c:v>
                </c:pt>
                <c:pt idx="109">
                  <c:v>13.708824236577977</c:v>
                </c:pt>
                <c:pt idx="110">
                  <c:v>13.263402996348205</c:v>
                </c:pt>
                <c:pt idx="111">
                  <c:v>10.93075519511193</c:v>
                </c:pt>
                <c:pt idx="112">
                  <c:v>8.8478281933277891</c:v>
                </c:pt>
                <c:pt idx="113">
                  <c:v>8.3985995919678267</c:v>
                </c:pt>
                <c:pt idx="114">
                  <c:v>8.5205587059059127</c:v>
                </c:pt>
                <c:pt idx="115">
                  <c:v>7.4304130576138494</c:v>
                </c:pt>
                <c:pt idx="116">
                  <c:v>8.0107609264010051</c:v>
                </c:pt>
                <c:pt idx="117">
                  <c:v>9.9848840525472937</c:v>
                </c:pt>
                <c:pt idx="118">
                  <c:v>11.924634598399209</c:v>
                </c:pt>
                <c:pt idx="119">
                  <c:v>9.0631336467716039</c:v>
                </c:pt>
                <c:pt idx="120">
                  <c:v>11.888906065479766</c:v>
                </c:pt>
                <c:pt idx="121">
                  <c:v>14.591458732402817</c:v>
                </c:pt>
                <c:pt idx="122">
                  <c:v>16.504493965888202</c:v>
                </c:pt>
                <c:pt idx="123">
                  <c:v>18.928923364483641</c:v>
                </c:pt>
                <c:pt idx="124">
                  <c:v>20.941456627137555</c:v>
                </c:pt>
                <c:pt idx="125">
                  <c:v>21.723409213748091</c:v>
                </c:pt>
                <c:pt idx="126">
                  <c:v>23.565232661462133</c:v>
                </c:pt>
                <c:pt idx="127">
                  <c:v>25.655113985752443</c:v>
                </c:pt>
                <c:pt idx="128">
                  <c:v>24.812071876953578</c:v>
                </c:pt>
                <c:pt idx="129">
                  <c:v>23.512122664132896</c:v>
                </c:pt>
                <c:pt idx="130">
                  <c:v>23.104889813594998</c:v>
                </c:pt>
                <c:pt idx="131">
                  <c:v>25.266320699633638</c:v>
                </c:pt>
                <c:pt idx="132">
                  <c:v>21.564848707468553</c:v>
                </c:pt>
                <c:pt idx="133">
                  <c:v>21.029355666543491</c:v>
                </c:pt>
                <c:pt idx="134">
                  <c:v>19.314422452409264</c:v>
                </c:pt>
                <c:pt idx="135">
                  <c:v>19.426688354881527</c:v>
                </c:pt>
                <c:pt idx="136">
                  <c:v>21.013414009513575</c:v>
                </c:pt>
                <c:pt idx="137">
                  <c:v>21.84580923113819</c:v>
                </c:pt>
                <c:pt idx="138">
                  <c:v>20.094565397243812</c:v>
                </c:pt>
                <c:pt idx="139">
                  <c:v>19.7477130160161</c:v>
                </c:pt>
                <c:pt idx="140">
                  <c:v>17.687814681556556</c:v>
                </c:pt>
                <c:pt idx="141">
                  <c:v>16.614611529103463</c:v>
                </c:pt>
                <c:pt idx="142">
                  <c:v>15.165276844508945</c:v>
                </c:pt>
                <c:pt idx="143">
                  <c:v>15.045952913815475</c:v>
                </c:pt>
                <c:pt idx="144">
                  <c:v>15.024126094474145</c:v>
                </c:pt>
                <c:pt idx="145">
                  <c:v>12.358119992498251</c:v>
                </c:pt>
                <c:pt idx="146">
                  <c:v>12.980694858234877</c:v>
                </c:pt>
                <c:pt idx="147">
                  <c:v>11.388648635719401</c:v>
                </c:pt>
                <c:pt idx="148">
                  <c:v>10.74114409388185</c:v>
                </c:pt>
                <c:pt idx="149">
                  <c:v>11.470325978271356</c:v>
                </c:pt>
                <c:pt idx="150">
                  <c:v>13.420828099085934</c:v>
                </c:pt>
                <c:pt idx="151">
                  <c:v>12.516743989954303</c:v>
                </c:pt>
                <c:pt idx="152">
                  <c:v>11.655074548208756</c:v>
                </c:pt>
                <c:pt idx="153">
                  <c:v>12.214267364734766</c:v>
                </c:pt>
                <c:pt idx="154">
                  <c:v>11.783294391595444</c:v>
                </c:pt>
                <c:pt idx="155">
                  <c:v>10.950806877139785</c:v>
                </c:pt>
                <c:pt idx="156">
                  <c:v>10.497293929359541</c:v>
                </c:pt>
                <c:pt idx="157">
                  <c:v>12.897702897367203</c:v>
                </c:pt>
                <c:pt idx="158">
                  <c:v>10.510496855428553</c:v>
                </c:pt>
                <c:pt idx="159">
                  <c:v>9.2419144923420617</c:v>
                </c:pt>
                <c:pt idx="160">
                  <c:v>5.3279023739589704</c:v>
                </c:pt>
                <c:pt idx="161">
                  <c:v>1.816340069375344</c:v>
                </c:pt>
                <c:pt idx="162">
                  <c:v>-0.82141468027375764</c:v>
                </c:pt>
                <c:pt idx="163">
                  <c:v>-2.5941594360618936</c:v>
                </c:pt>
                <c:pt idx="164">
                  <c:v>-1.0049130865181666</c:v>
                </c:pt>
                <c:pt idx="165">
                  <c:v>-1.6079403824378669</c:v>
                </c:pt>
                <c:pt idx="166">
                  <c:v>-1.1504369247168689</c:v>
                </c:pt>
                <c:pt idx="167">
                  <c:v>-0.83415280669760783</c:v>
                </c:pt>
                <c:pt idx="168">
                  <c:v>-0.15145341289575232</c:v>
                </c:pt>
                <c:pt idx="169">
                  <c:v>-1.4445785599425887</c:v>
                </c:pt>
                <c:pt idx="170">
                  <c:v>-0.10507209926733374</c:v>
                </c:pt>
                <c:pt idx="171">
                  <c:v>1.4568598137991273</c:v>
                </c:pt>
                <c:pt idx="172">
                  <c:v>4.819300297989737</c:v>
                </c:pt>
                <c:pt idx="173">
                  <c:v>8.0386994151697486</c:v>
                </c:pt>
                <c:pt idx="174">
                  <c:v>9.8171284934098324</c:v>
                </c:pt>
                <c:pt idx="175">
                  <c:v>13.976389790203703</c:v>
                </c:pt>
                <c:pt idx="176">
                  <c:v>15.455230830426947</c:v>
                </c:pt>
                <c:pt idx="177">
                  <c:v>15.316209411243209</c:v>
                </c:pt>
                <c:pt idx="178">
                  <c:v>17.087216924246086</c:v>
                </c:pt>
                <c:pt idx="179">
                  <c:v>18.576755662844711</c:v>
                </c:pt>
                <c:pt idx="180">
                  <c:v>19.54913538179359</c:v>
                </c:pt>
                <c:pt idx="181">
                  <c:v>20.318920982340515</c:v>
                </c:pt>
                <c:pt idx="182">
                  <c:v>19.350167064008716</c:v>
                </c:pt>
                <c:pt idx="183">
                  <c:v>19.519578245973236</c:v>
                </c:pt>
                <c:pt idx="184">
                  <c:v>19.659576342131469</c:v>
                </c:pt>
                <c:pt idx="185">
                  <c:v>18.906760653676002</c:v>
                </c:pt>
                <c:pt idx="186">
                  <c:v>17.304032839393169</c:v>
                </c:pt>
                <c:pt idx="187">
                  <c:v>16.894851189030291</c:v>
                </c:pt>
                <c:pt idx="188">
                  <c:v>14.82527640952922</c:v>
                </c:pt>
                <c:pt idx="189">
                  <c:v>14.515522420882853</c:v>
                </c:pt>
                <c:pt idx="190">
                  <c:v>13.112968948170867</c:v>
                </c:pt>
                <c:pt idx="191">
                  <c:v>12.734818133526593</c:v>
                </c:pt>
                <c:pt idx="192">
                  <c:v>12.338719665330933</c:v>
                </c:pt>
                <c:pt idx="193">
                  <c:v>11.780173546636409</c:v>
                </c:pt>
                <c:pt idx="194">
                  <c:v>11.912083479900893</c:v>
                </c:pt>
                <c:pt idx="195">
                  <c:v>11.385670970300655</c:v>
                </c:pt>
                <c:pt idx="196">
                  <c:v>10.356689669059648</c:v>
                </c:pt>
                <c:pt idx="197">
                  <c:v>8.8845892454233244</c:v>
                </c:pt>
                <c:pt idx="198">
                  <c:v>9.2277033255196983</c:v>
                </c:pt>
                <c:pt idx="199">
                  <c:v>8.580750508436342</c:v>
                </c:pt>
                <c:pt idx="200">
                  <c:v>10.384377206455664</c:v>
                </c:pt>
                <c:pt idx="201">
                  <c:v>11.3746838381239</c:v>
                </c:pt>
                <c:pt idx="202">
                  <c:v>11.731054333177028</c:v>
                </c:pt>
                <c:pt idx="203">
                  <c:v>11.433316181508534</c:v>
                </c:pt>
                <c:pt idx="204">
                  <c:v>11.59724650667815</c:v>
                </c:pt>
                <c:pt idx="205">
                  <c:v>11.977687522991442</c:v>
                </c:pt>
                <c:pt idx="206">
                  <c:v>13.177471716576751</c:v>
                </c:pt>
                <c:pt idx="207">
                  <c:v>12.609080543069705</c:v>
                </c:pt>
                <c:pt idx="208">
                  <c:v>13.161749410024392</c:v>
                </c:pt>
                <c:pt idx="209">
                  <c:v>13.454314398116729</c:v>
                </c:pt>
                <c:pt idx="210">
                  <c:v>13.123511623702511</c:v>
                </c:pt>
                <c:pt idx="211">
                  <c:v>11.736379338925772</c:v>
                </c:pt>
                <c:pt idx="212">
                  <c:v>10.173079779102023</c:v>
                </c:pt>
                <c:pt idx="213">
                  <c:v>11.040547442704153</c:v>
                </c:pt>
                <c:pt idx="214">
                  <c:v>11.512590050946914</c:v>
                </c:pt>
                <c:pt idx="215">
                  <c:v>11.392674274444792</c:v>
                </c:pt>
                <c:pt idx="216">
                  <c:v>11.50154925868323</c:v>
                </c:pt>
                <c:pt idx="217">
                  <c:v>10.815673641118394</c:v>
                </c:pt>
                <c:pt idx="218">
                  <c:v>10.267978951285507</c:v>
                </c:pt>
                <c:pt idx="219">
                  <c:v>10.060225473335782</c:v>
                </c:pt>
                <c:pt idx="220">
                  <c:v>9.4136516092365063</c:v>
                </c:pt>
                <c:pt idx="221">
                  <c:v>9.0171967163556577</c:v>
                </c:pt>
                <c:pt idx="222">
                  <c:v>9.1809843165201031</c:v>
                </c:pt>
                <c:pt idx="223">
                  <c:v>10.28264867308728</c:v>
                </c:pt>
                <c:pt idx="224">
                  <c:v>12.004433277221427</c:v>
                </c:pt>
                <c:pt idx="225">
                  <c:v>9.331940855274933</c:v>
                </c:pt>
                <c:pt idx="226">
                  <c:v>8.8532851191911455</c:v>
                </c:pt>
                <c:pt idx="227">
                  <c:v>8.8161176368448437</c:v>
                </c:pt>
                <c:pt idx="228">
                  <c:v>7.0955789174183881</c:v>
                </c:pt>
                <c:pt idx="229">
                  <c:v>8.0451602474814976</c:v>
                </c:pt>
                <c:pt idx="230">
                  <c:v>7.9921106425529631</c:v>
                </c:pt>
                <c:pt idx="231">
                  <c:v>9.8262764623153096</c:v>
                </c:pt>
                <c:pt idx="232">
                  <c:v>12.299335916214705</c:v>
                </c:pt>
                <c:pt idx="233">
                  <c:v>10.903415214301893</c:v>
                </c:pt>
                <c:pt idx="234">
                  <c:v>9.9483400946918756</c:v>
                </c:pt>
                <c:pt idx="235">
                  <c:v>8.4428513596635604</c:v>
                </c:pt>
                <c:pt idx="236">
                  <c:v>5.6965374094433585</c:v>
                </c:pt>
                <c:pt idx="237">
                  <c:v>7.9227829197218602</c:v>
                </c:pt>
                <c:pt idx="238">
                  <c:v>7.5579155352144545</c:v>
                </c:pt>
                <c:pt idx="239">
                  <c:v>5.2505541400976519</c:v>
                </c:pt>
                <c:pt idx="240">
                  <c:v>5.5010354618736823</c:v>
                </c:pt>
                <c:pt idx="241">
                  <c:v>4.5970859088703797</c:v>
                </c:pt>
                <c:pt idx="242">
                  <c:v>2.3486434085516761</c:v>
                </c:pt>
                <c:pt idx="243">
                  <c:v>1.1707670715980889</c:v>
                </c:pt>
                <c:pt idx="244">
                  <c:v>-1.3751208396961534</c:v>
                </c:pt>
                <c:pt idx="245">
                  <c:v>-0.73459186111293207</c:v>
                </c:pt>
                <c:pt idx="246">
                  <c:v>-0.46251652464648352</c:v>
                </c:pt>
                <c:pt idx="247">
                  <c:v>-0.7076091998463041</c:v>
                </c:pt>
                <c:pt idx="248">
                  <c:v>-1.3218170984543809</c:v>
                </c:pt>
                <c:pt idx="249">
                  <c:v>-3.0793875906208634</c:v>
                </c:pt>
                <c:pt idx="250">
                  <c:v>-3.2633687561947289</c:v>
                </c:pt>
                <c:pt idx="251">
                  <c:v>-1.7402665426241137</c:v>
                </c:pt>
                <c:pt idx="252">
                  <c:v>-1.0037257011230816</c:v>
                </c:pt>
                <c:pt idx="253">
                  <c:v>-1.7992152730260558</c:v>
                </c:pt>
                <c:pt idx="254">
                  <c:v>-0.12085988213551557</c:v>
                </c:pt>
                <c:pt idx="255">
                  <c:v>-0.99416560758669448</c:v>
                </c:pt>
                <c:pt idx="256">
                  <c:v>-1.5626911147050393</c:v>
                </c:pt>
                <c:pt idx="257">
                  <c:v>-1.0001166513222914</c:v>
                </c:pt>
                <c:pt idx="258">
                  <c:v>-1.0915613277184488</c:v>
                </c:pt>
                <c:pt idx="259">
                  <c:v>-1.7752902258203251</c:v>
                </c:pt>
                <c:pt idx="260">
                  <c:v>-0.73361653577903585</c:v>
                </c:pt>
                <c:pt idx="261">
                  <c:v>-0.24280483003378261</c:v>
                </c:pt>
                <c:pt idx="262">
                  <c:v>-8.5783760043967039E-2</c:v>
                </c:pt>
                <c:pt idx="263">
                  <c:v>0.40189413956068787</c:v>
                </c:pt>
                <c:pt idx="264">
                  <c:v>-0.35788042876114812</c:v>
                </c:pt>
                <c:pt idx="265">
                  <c:v>-0.43608762270179735</c:v>
                </c:pt>
                <c:pt idx="266">
                  <c:v>-1.3500382311517845</c:v>
                </c:pt>
                <c:pt idx="267">
                  <c:v>-1.3546288037247667</c:v>
                </c:pt>
                <c:pt idx="268">
                  <c:v>-1.5643839999738285</c:v>
                </c:pt>
                <c:pt idx="269">
                  <c:v>-2.1204424680961509</c:v>
                </c:pt>
                <c:pt idx="270">
                  <c:v>-1.0920501189486953</c:v>
                </c:pt>
                <c:pt idx="271">
                  <c:v>-0.24534909427668117</c:v>
                </c:pt>
                <c:pt idx="272">
                  <c:v>4.2049200003702047E-2</c:v>
                </c:pt>
                <c:pt idx="273">
                  <c:v>-0.63513201873037772</c:v>
                </c:pt>
                <c:pt idx="274">
                  <c:v>-7.2156533179124072E-2</c:v>
                </c:pt>
                <c:pt idx="275">
                  <c:v>-3.7136187626973793E-2</c:v>
                </c:pt>
                <c:pt idx="276">
                  <c:v>0.56317615052918768</c:v>
                </c:pt>
                <c:pt idx="277">
                  <c:v>0.90549446228085362</c:v>
                </c:pt>
                <c:pt idx="278">
                  <c:v>0.42121698072801195</c:v>
                </c:pt>
                <c:pt idx="279">
                  <c:v>0.55604593032363425</c:v>
                </c:pt>
                <c:pt idx="280">
                  <c:v>1.5114888544162097</c:v>
                </c:pt>
                <c:pt idx="281">
                  <c:v>2.0528318224410702</c:v>
                </c:pt>
                <c:pt idx="282">
                  <c:v>0.59040552077427311</c:v>
                </c:pt>
                <c:pt idx="283">
                  <c:v>0.92408019495631155</c:v>
                </c:pt>
                <c:pt idx="284">
                  <c:v>-1.0008388625076137</c:v>
                </c:pt>
                <c:pt idx="285">
                  <c:v>0.38336861480690043</c:v>
                </c:pt>
                <c:pt idx="286">
                  <c:v>0.67565138510654599</c:v>
                </c:pt>
                <c:pt idx="287">
                  <c:v>6.2866597472924335</c:v>
                </c:pt>
                <c:pt idx="288">
                  <c:v>8.031464827970014</c:v>
                </c:pt>
              </c:numCache>
            </c:numRef>
          </c:val>
          <c:smooth val="0"/>
          <c:extLst>
            <c:ext xmlns:c16="http://schemas.microsoft.com/office/drawing/2014/chart" uri="{C3380CC4-5D6E-409C-BE32-E72D297353CC}">
              <c16:uniqueId val="{00000001-4D1B-4B59-8C66-592911E0ED60}"/>
            </c:ext>
          </c:extLst>
        </c:ser>
        <c:ser>
          <c:idx val="2"/>
          <c:order val="1"/>
          <c:tx>
            <c:v>Consumo</c:v>
          </c:tx>
          <c:spPr>
            <a:ln w="31750" cap="rnd" cmpd="sng" algn="ctr">
              <a:solidFill>
                <a:schemeClr val="accent3"/>
              </a:solidFill>
              <a:prstDash val="solid"/>
              <a:round/>
            </a:ln>
            <a:effectLst/>
          </c:spPr>
          <c:marker>
            <c:symbol val="none"/>
          </c:marker>
          <c:dLbls>
            <c:dLbl>
              <c:idx val="284"/>
              <c:layout>
                <c:manualLayout>
                  <c:x val="0.12855045443912105"/>
                  <c:y val="-1.771597287377193E-2"/>
                </c:manualLayout>
              </c:layout>
              <c:tx>
                <c:rich>
                  <a:bodyPr/>
                  <a:lstStyle/>
                  <a:p>
                    <a:r>
                      <a:rPr lang="en-US"/>
                      <a:t>9,0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4D1B-4B59-8C66-592911E0ED60}"/>
                </c:ext>
              </c:extLst>
            </c:dLbl>
            <c:spPr>
              <a:noFill/>
              <a:ln>
                <a:noFill/>
              </a:ln>
              <a:effectLst/>
            </c:spPr>
            <c:txPr>
              <a:bodyPr wrap="square" lIns="38100" tIns="19050" rIns="38100" bIns="19050" anchor="ctr">
                <a:spAutoFit/>
              </a:bodyPr>
              <a:lstStyle/>
              <a:p>
                <a:pPr>
                  <a:defRPr b="1">
                    <a:solidFill>
                      <a:schemeClr val="accent3">
                        <a:lumMod val="75000"/>
                      </a:schemeClr>
                    </a:solidFill>
                  </a:defRPr>
                </a:pPr>
                <a:endParaRPr lang="es-CO"/>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'Crec. Real'!$A$15:$A$303</c:f>
              <c:numCache>
                <c:formatCode>mmm\-yy</c:formatCode>
                <c:ptCount val="289"/>
                <c:pt idx="0">
                  <c:v>35156</c:v>
                </c:pt>
                <c:pt idx="1">
                  <c:v>35186</c:v>
                </c:pt>
                <c:pt idx="2">
                  <c:v>35217</c:v>
                </c:pt>
                <c:pt idx="3">
                  <c:v>35247</c:v>
                </c:pt>
                <c:pt idx="4">
                  <c:v>35278</c:v>
                </c:pt>
                <c:pt idx="5">
                  <c:v>35309</c:v>
                </c:pt>
                <c:pt idx="6">
                  <c:v>35339</c:v>
                </c:pt>
                <c:pt idx="7">
                  <c:v>35370</c:v>
                </c:pt>
                <c:pt idx="8">
                  <c:v>35400</c:v>
                </c:pt>
                <c:pt idx="9">
                  <c:v>35431</c:v>
                </c:pt>
                <c:pt idx="10">
                  <c:v>35462</c:v>
                </c:pt>
                <c:pt idx="11">
                  <c:v>35490</c:v>
                </c:pt>
                <c:pt idx="12">
                  <c:v>35521</c:v>
                </c:pt>
                <c:pt idx="13">
                  <c:v>35551</c:v>
                </c:pt>
                <c:pt idx="14">
                  <c:v>35582</c:v>
                </c:pt>
                <c:pt idx="15">
                  <c:v>35612</c:v>
                </c:pt>
                <c:pt idx="16">
                  <c:v>35643</c:v>
                </c:pt>
                <c:pt idx="17">
                  <c:v>35674</c:v>
                </c:pt>
                <c:pt idx="18">
                  <c:v>35704</c:v>
                </c:pt>
                <c:pt idx="19">
                  <c:v>35735</c:v>
                </c:pt>
                <c:pt idx="20">
                  <c:v>35765</c:v>
                </c:pt>
                <c:pt idx="21">
                  <c:v>35796</c:v>
                </c:pt>
                <c:pt idx="22">
                  <c:v>35827</c:v>
                </c:pt>
                <c:pt idx="23">
                  <c:v>35855</c:v>
                </c:pt>
                <c:pt idx="24">
                  <c:v>35886</c:v>
                </c:pt>
                <c:pt idx="25">
                  <c:v>35916</c:v>
                </c:pt>
                <c:pt idx="26">
                  <c:v>35947</c:v>
                </c:pt>
                <c:pt idx="27">
                  <c:v>35977</c:v>
                </c:pt>
                <c:pt idx="28">
                  <c:v>36008</c:v>
                </c:pt>
                <c:pt idx="29">
                  <c:v>36039</c:v>
                </c:pt>
                <c:pt idx="30">
                  <c:v>36069</c:v>
                </c:pt>
                <c:pt idx="31">
                  <c:v>36100</c:v>
                </c:pt>
                <c:pt idx="32">
                  <c:v>36130</c:v>
                </c:pt>
                <c:pt idx="33">
                  <c:v>36161</c:v>
                </c:pt>
                <c:pt idx="34">
                  <c:v>36192</c:v>
                </c:pt>
                <c:pt idx="35">
                  <c:v>36220</c:v>
                </c:pt>
                <c:pt idx="36">
                  <c:v>36251</c:v>
                </c:pt>
                <c:pt idx="37">
                  <c:v>36281</c:v>
                </c:pt>
                <c:pt idx="38">
                  <c:v>36312</c:v>
                </c:pt>
                <c:pt idx="39">
                  <c:v>36342</c:v>
                </c:pt>
                <c:pt idx="40">
                  <c:v>36373</c:v>
                </c:pt>
                <c:pt idx="41">
                  <c:v>36404</c:v>
                </c:pt>
                <c:pt idx="42">
                  <c:v>36434</c:v>
                </c:pt>
                <c:pt idx="43">
                  <c:v>36465</c:v>
                </c:pt>
                <c:pt idx="44">
                  <c:v>36495</c:v>
                </c:pt>
                <c:pt idx="45">
                  <c:v>36526</c:v>
                </c:pt>
                <c:pt idx="46">
                  <c:v>36557</c:v>
                </c:pt>
                <c:pt idx="47">
                  <c:v>36586</c:v>
                </c:pt>
                <c:pt idx="48">
                  <c:v>36617</c:v>
                </c:pt>
                <c:pt idx="49">
                  <c:v>36647</c:v>
                </c:pt>
                <c:pt idx="50">
                  <c:v>36678</c:v>
                </c:pt>
                <c:pt idx="51">
                  <c:v>36708</c:v>
                </c:pt>
                <c:pt idx="52">
                  <c:v>36739</c:v>
                </c:pt>
                <c:pt idx="53">
                  <c:v>36770</c:v>
                </c:pt>
                <c:pt idx="54">
                  <c:v>36800</c:v>
                </c:pt>
                <c:pt idx="55">
                  <c:v>36831</c:v>
                </c:pt>
                <c:pt idx="56">
                  <c:v>36861</c:v>
                </c:pt>
                <c:pt idx="57">
                  <c:v>36892</c:v>
                </c:pt>
                <c:pt idx="58">
                  <c:v>36923</c:v>
                </c:pt>
                <c:pt idx="59">
                  <c:v>36951</c:v>
                </c:pt>
                <c:pt idx="60">
                  <c:v>36982</c:v>
                </c:pt>
                <c:pt idx="61">
                  <c:v>37012</c:v>
                </c:pt>
                <c:pt idx="62">
                  <c:v>37043</c:v>
                </c:pt>
                <c:pt idx="63">
                  <c:v>37073</c:v>
                </c:pt>
                <c:pt idx="64">
                  <c:v>37104</c:v>
                </c:pt>
                <c:pt idx="65">
                  <c:v>37135</c:v>
                </c:pt>
                <c:pt idx="66">
                  <c:v>37165</c:v>
                </c:pt>
                <c:pt idx="67">
                  <c:v>37196</c:v>
                </c:pt>
                <c:pt idx="68">
                  <c:v>37226</c:v>
                </c:pt>
                <c:pt idx="69">
                  <c:v>37257</c:v>
                </c:pt>
                <c:pt idx="70">
                  <c:v>37288</c:v>
                </c:pt>
                <c:pt idx="71">
                  <c:v>37316</c:v>
                </c:pt>
                <c:pt idx="72">
                  <c:v>37347</c:v>
                </c:pt>
                <c:pt idx="73">
                  <c:v>37377</c:v>
                </c:pt>
                <c:pt idx="74">
                  <c:v>37408</c:v>
                </c:pt>
                <c:pt idx="75">
                  <c:v>37438</c:v>
                </c:pt>
                <c:pt idx="76">
                  <c:v>37469</c:v>
                </c:pt>
                <c:pt idx="77">
                  <c:v>37500</c:v>
                </c:pt>
                <c:pt idx="78">
                  <c:v>37530</c:v>
                </c:pt>
                <c:pt idx="79">
                  <c:v>37561</c:v>
                </c:pt>
                <c:pt idx="80">
                  <c:v>37591</c:v>
                </c:pt>
                <c:pt idx="81">
                  <c:v>37622</c:v>
                </c:pt>
                <c:pt idx="82">
                  <c:v>37653</c:v>
                </c:pt>
                <c:pt idx="83">
                  <c:v>37681</c:v>
                </c:pt>
                <c:pt idx="84">
                  <c:v>37712</c:v>
                </c:pt>
                <c:pt idx="85">
                  <c:v>37742</c:v>
                </c:pt>
                <c:pt idx="86">
                  <c:v>37773</c:v>
                </c:pt>
                <c:pt idx="87">
                  <c:v>37803</c:v>
                </c:pt>
                <c:pt idx="88">
                  <c:v>37834</c:v>
                </c:pt>
                <c:pt idx="89">
                  <c:v>37865</c:v>
                </c:pt>
                <c:pt idx="90">
                  <c:v>37895</c:v>
                </c:pt>
                <c:pt idx="91">
                  <c:v>37926</c:v>
                </c:pt>
                <c:pt idx="92">
                  <c:v>37956</c:v>
                </c:pt>
                <c:pt idx="93">
                  <c:v>37987</c:v>
                </c:pt>
                <c:pt idx="94">
                  <c:v>38018</c:v>
                </c:pt>
                <c:pt idx="95">
                  <c:v>38047</c:v>
                </c:pt>
                <c:pt idx="96">
                  <c:v>38078</c:v>
                </c:pt>
                <c:pt idx="97">
                  <c:v>38108</c:v>
                </c:pt>
                <c:pt idx="98">
                  <c:v>38139</c:v>
                </c:pt>
                <c:pt idx="99">
                  <c:v>38169</c:v>
                </c:pt>
                <c:pt idx="100">
                  <c:v>38200</c:v>
                </c:pt>
                <c:pt idx="101">
                  <c:v>38231</c:v>
                </c:pt>
                <c:pt idx="102">
                  <c:v>38261</c:v>
                </c:pt>
                <c:pt idx="103">
                  <c:v>38292</c:v>
                </c:pt>
                <c:pt idx="104">
                  <c:v>38322</c:v>
                </c:pt>
                <c:pt idx="105">
                  <c:v>38353</c:v>
                </c:pt>
                <c:pt idx="106">
                  <c:v>38384</c:v>
                </c:pt>
                <c:pt idx="107">
                  <c:v>38412</c:v>
                </c:pt>
                <c:pt idx="108">
                  <c:v>38443</c:v>
                </c:pt>
                <c:pt idx="109">
                  <c:v>38473</c:v>
                </c:pt>
                <c:pt idx="110">
                  <c:v>38504</c:v>
                </c:pt>
                <c:pt idx="111">
                  <c:v>38534</c:v>
                </c:pt>
                <c:pt idx="112">
                  <c:v>38565</c:v>
                </c:pt>
                <c:pt idx="113">
                  <c:v>38596</c:v>
                </c:pt>
                <c:pt idx="114">
                  <c:v>38626</c:v>
                </c:pt>
                <c:pt idx="115">
                  <c:v>38657</c:v>
                </c:pt>
                <c:pt idx="116">
                  <c:v>38687</c:v>
                </c:pt>
                <c:pt idx="117">
                  <c:v>38718</c:v>
                </c:pt>
                <c:pt idx="118">
                  <c:v>38749</c:v>
                </c:pt>
                <c:pt idx="119">
                  <c:v>38777</c:v>
                </c:pt>
                <c:pt idx="120">
                  <c:v>38808</c:v>
                </c:pt>
                <c:pt idx="121">
                  <c:v>38838</c:v>
                </c:pt>
                <c:pt idx="122">
                  <c:v>38869</c:v>
                </c:pt>
                <c:pt idx="123">
                  <c:v>38899</c:v>
                </c:pt>
                <c:pt idx="124">
                  <c:v>38930</c:v>
                </c:pt>
                <c:pt idx="125">
                  <c:v>38961</c:v>
                </c:pt>
                <c:pt idx="126">
                  <c:v>38991</c:v>
                </c:pt>
                <c:pt idx="127">
                  <c:v>39022</c:v>
                </c:pt>
                <c:pt idx="128">
                  <c:v>39052</c:v>
                </c:pt>
                <c:pt idx="129">
                  <c:v>39083</c:v>
                </c:pt>
                <c:pt idx="130">
                  <c:v>39114</c:v>
                </c:pt>
                <c:pt idx="131">
                  <c:v>39142</c:v>
                </c:pt>
                <c:pt idx="132">
                  <c:v>39173</c:v>
                </c:pt>
                <c:pt idx="133">
                  <c:v>39203</c:v>
                </c:pt>
                <c:pt idx="134">
                  <c:v>39234</c:v>
                </c:pt>
                <c:pt idx="135">
                  <c:v>39264</c:v>
                </c:pt>
                <c:pt idx="136">
                  <c:v>39295</c:v>
                </c:pt>
                <c:pt idx="137">
                  <c:v>39326</c:v>
                </c:pt>
                <c:pt idx="138">
                  <c:v>39356</c:v>
                </c:pt>
                <c:pt idx="139">
                  <c:v>39387</c:v>
                </c:pt>
                <c:pt idx="140">
                  <c:v>39417</c:v>
                </c:pt>
                <c:pt idx="141">
                  <c:v>39448</c:v>
                </c:pt>
                <c:pt idx="142">
                  <c:v>39479</c:v>
                </c:pt>
                <c:pt idx="143">
                  <c:v>39508</c:v>
                </c:pt>
                <c:pt idx="144">
                  <c:v>39539</c:v>
                </c:pt>
                <c:pt idx="145">
                  <c:v>39569</c:v>
                </c:pt>
                <c:pt idx="146">
                  <c:v>39600</c:v>
                </c:pt>
                <c:pt idx="147">
                  <c:v>39630</c:v>
                </c:pt>
                <c:pt idx="148">
                  <c:v>39661</c:v>
                </c:pt>
                <c:pt idx="149">
                  <c:v>39692</c:v>
                </c:pt>
                <c:pt idx="150">
                  <c:v>39722</c:v>
                </c:pt>
                <c:pt idx="151">
                  <c:v>39753</c:v>
                </c:pt>
                <c:pt idx="152">
                  <c:v>39783</c:v>
                </c:pt>
                <c:pt idx="153">
                  <c:v>39814</c:v>
                </c:pt>
                <c:pt idx="154">
                  <c:v>39845</c:v>
                </c:pt>
                <c:pt idx="155">
                  <c:v>39873</c:v>
                </c:pt>
                <c:pt idx="156">
                  <c:v>39904</c:v>
                </c:pt>
                <c:pt idx="157">
                  <c:v>39934</c:v>
                </c:pt>
                <c:pt idx="158">
                  <c:v>39965</c:v>
                </c:pt>
                <c:pt idx="159">
                  <c:v>39995</c:v>
                </c:pt>
                <c:pt idx="160">
                  <c:v>40026</c:v>
                </c:pt>
                <c:pt idx="161">
                  <c:v>40057</c:v>
                </c:pt>
                <c:pt idx="162">
                  <c:v>40087</c:v>
                </c:pt>
                <c:pt idx="163">
                  <c:v>40118</c:v>
                </c:pt>
                <c:pt idx="164">
                  <c:v>40148</c:v>
                </c:pt>
                <c:pt idx="165">
                  <c:v>40179</c:v>
                </c:pt>
                <c:pt idx="166">
                  <c:v>40210</c:v>
                </c:pt>
                <c:pt idx="167">
                  <c:v>40238</c:v>
                </c:pt>
                <c:pt idx="168">
                  <c:v>40269</c:v>
                </c:pt>
                <c:pt idx="169">
                  <c:v>40299</c:v>
                </c:pt>
                <c:pt idx="170">
                  <c:v>40330</c:v>
                </c:pt>
                <c:pt idx="171">
                  <c:v>40360</c:v>
                </c:pt>
                <c:pt idx="172">
                  <c:v>40391</c:v>
                </c:pt>
                <c:pt idx="173">
                  <c:v>40422</c:v>
                </c:pt>
                <c:pt idx="174">
                  <c:v>40452</c:v>
                </c:pt>
                <c:pt idx="175">
                  <c:v>40483</c:v>
                </c:pt>
                <c:pt idx="176">
                  <c:v>40513</c:v>
                </c:pt>
                <c:pt idx="177">
                  <c:v>40544</c:v>
                </c:pt>
                <c:pt idx="178">
                  <c:v>40575</c:v>
                </c:pt>
                <c:pt idx="179">
                  <c:v>40603</c:v>
                </c:pt>
                <c:pt idx="180">
                  <c:v>40634</c:v>
                </c:pt>
                <c:pt idx="181">
                  <c:v>40664</c:v>
                </c:pt>
                <c:pt idx="182">
                  <c:v>40695</c:v>
                </c:pt>
                <c:pt idx="183">
                  <c:v>40725</c:v>
                </c:pt>
                <c:pt idx="184">
                  <c:v>40756</c:v>
                </c:pt>
                <c:pt idx="185">
                  <c:v>40787</c:v>
                </c:pt>
                <c:pt idx="186">
                  <c:v>40817</c:v>
                </c:pt>
                <c:pt idx="187">
                  <c:v>40848</c:v>
                </c:pt>
                <c:pt idx="188">
                  <c:v>40878</c:v>
                </c:pt>
                <c:pt idx="189">
                  <c:v>40909</c:v>
                </c:pt>
                <c:pt idx="190">
                  <c:v>40940</c:v>
                </c:pt>
                <c:pt idx="191">
                  <c:v>40969</c:v>
                </c:pt>
                <c:pt idx="192">
                  <c:v>41000</c:v>
                </c:pt>
                <c:pt idx="193">
                  <c:v>41030</c:v>
                </c:pt>
                <c:pt idx="194">
                  <c:v>41061</c:v>
                </c:pt>
                <c:pt idx="195">
                  <c:v>41091</c:v>
                </c:pt>
                <c:pt idx="196">
                  <c:v>41122</c:v>
                </c:pt>
                <c:pt idx="197">
                  <c:v>41153</c:v>
                </c:pt>
                <c:pt idx="198">
                  <c:v>41183</c:v>
                </c:pt>
                <c:pt idx="199">
                  <c:v>41214</c:v>
                </c:pt>
                <c:pt idx="200">
                  <c:v>41244</c:v>
                </c:pt>
                <c:pt idx="201">
                  <c:v>41275</c:v>
                </c:pt>
                <c:pt idx="202">
                  <c:v>41306</c:v>
                </c:pt>
                <c:pt idx="203">
                  <c:v>41334</c:v>
                </c:pt>
                <c:pt idx="204">
                  <c:v>41365</c:v>
                </c:pt>
                <c:pt idx="205">
                  <c:v>41395</c:v>
                </c:pt>
                <c:pt idx="206">
                  <c:v>41426</c:v>
                </c:pt>
                <c:pt idx="207">
                  <c:v>41456</c:v>
                </c:pt>
                <c:pt idx="208">
                  <c:v>41487</c:v>
                </c:pt>
                <c:pt idx="209">
                  <c:v>41518</c:v>
                </c:pt>
                <c:pt idx="210">
                  <c:v>41548</c:v>
                </c:pt>
                <c:pt idx="211">
                  <c:v>41579</c:v>
                </c:pt>
                <c:pt idx="212">
                  <c:v>41609</c:v>
                </c:pt>
                <c:pt idx="213">
                  <c:v>41640</c:v>
                </c:pt>
                <c:pt idx="214">
                  <c:v>41671</c:v>
                </c:pt>
                <c:pt idx="215">
                  <c:v>41699</c:v>
                </c:pt>
                <c:pt idx="216">
                  <c:v>41730</c:v>
                </c:pt>
                <c:pt idx="217">
                  <c:v>41760</c:v>
                </c:pt>
                <c:pt idx="218">
                  <c:v>41791</c:v>
                </c:pt>
                <c:pt idx="219">
                  <c:v>41821</c:v>
                </c:pt>
                <c:pt idx="220">
                  <c:v>41852</c:v>
                </c:pt>
                <c:pt idx="221">
                  <c:v>41883</c:v>
                </c:pt>
                <c:pt idx="222">
                  <c:v>41913</c:v>
                </c:pt>
                <c:pt idx="223">
                  <c:v>41944</c:v>
                </c:pt>
                <c:pt idx="224">
                  <c:v>41974</c:v>
                </c:pt>
                <c:pt idx="225">
                  <c:v>42005</c:v>
                </c:pt>
                <c:pt idx="226">
                  <c:v>42036</c:v>
                </c:pt>
                <c:pt idx="227">
                  <c:v>42064</c:v>
                </c:pt>
                <c:pt idx="228">
                  <c:v>42095</c:v>
                </c:pt>
                <c:pt idx="229">
                  <c:v>42125</c:v>
                </c:pt>
                <c:pt idx="230">
                  <c:v>42156</c:v>
                </c:pt>
                <c:pt idx="231">
                  <c:v>42186</c:v>
                </c:pt>
                <c:pt idx="232">
                  <c:v>42217</c:v>
                </c:pt>
                <c:pt idx="233">
                  <c:v>42248</c:v>
                </c:pt>
                <c:pt idx="234">
                  <c:v>42278</c:v>
                </c:pt>
                <c:pt idx="235">
                  <c:v>42309</c:v>
                </c:pt>
                <c:pt idx="236">
                  <c:v>42339</c:v>
                </c:pt>
                <c:pt idx="237">
                  <c:v>42370</c:v>
                </c:pt>
                <c:pt idx="238">
                  <c:v>42401</c:v>
                </c:pt>
                <c:pt idx="239">
                  <c:v>42430</c:v>
                </c:pt>
                <c:pt idx="240">
                  <c:v>42461</c:v>
                </c:pt>
                <c:pt idx="241">
                  <c:v>42491</c:v>
                </c:pt>
                <c:pt idx="242">
                  <c:v>42522</c:v>
                </c:pt>
                <c:pt idx="243">
                  <c:v>42552</c:v>
                </c:pt>
                <c:pt idx="244">
                  <c:v>42583</c:v>
                </c:pt>
                <c:pt idx="245">
                  <c:v>42614</c:v>
                </c:pt>
                <c:pt idx="246">
                  <c:v>42644</c:v>
                </c:pt>
                <c:pt idx="247">
                  <c:v>42675</c:v>
                </c:pt>
                <c:pt idx="248">
                  <c:v>42705</c:v>
                </c:pt>
                <c:pt idx="249">
                  <c:v>42736</c:v>
                </c:pt>
                <c:pt idx="250">
                  <c:v>42767</c:v>
                </c:pt>
                <c:pt idx="251">
                  <c:v>42795</c:v>
                </c:pt>
                <c:pt idx="252">
                  <c:v>42826</c:v>
                </c:pt>
                <c:pt idx="253">
                  <c:v>42856</c:v>
                </c:pt>
                <c:pt idx="254">
                  <c:v>42887</c:v>
                </c:pt>
                <c:pt idx="255">
                  <c:v>42917</c:v>
                </c:pt>
                <c:pt idx="256">
                  <c:v>42948</c:v>
                </c:pt>
                <c:pt idx="257">
                  <c:v>42979</c:v>
                </c:pt>
                <c:pt idx="258">
                  <c:v>43009</c:v>
                </c:pt>
                <c:pt idx="259">
                  <c:v>43040</c:v>
                </c:pt>
                <c:pt idx="260">
                  <c:v>43070</c:v>
                </c:pt>
                <c:pt idx="261">
                  <c:v>43101</c:v>
                </c:pt>
                <c:pt idx="262">
                  <c:v>43132</c:v>
                </c:pt>
                <c:pt idx="263">
                  <c:v>43160</c:v>
                </c:pt>
                <c:pt idx="264">
                  <c:v>43191</c:v>
                </c:pt>
                <c:pt idx="265">
                  <c:v>43221</c:v>
                </c:pt>
                <c:pt idx="266">
                  <c:v>43252</c:v>
                </c:pt>
                <c:pt idx="267">
                  <c:v>43282</c:v>
                </c:pt>
                <c:pt idx="268">
                  <c:v>43313</c:v>
                </c:pt>
                <c:pt idx="269">
                  <c:v>43344</c:v>
                </c:pt>
                <c:pt idx="270">
                  <c:v>43374</c:v>
                </c:pt>
                <c:pt idx="271">
                  <c:v>43405</c:v>
                </c:pt>
                <c:pt idx="272">
                  <c:v>43435</c:v>
                </c:pt>
                <c:pt idx="273">
                  <c:v>43466</c:v>
                </c:pt>
                <c:pt idx="274">
                  <c:v>43497</c:v>
                </c:pt>
                <c:pt idx="275">
                  <c:v>43525</c:v>
                </c:pt>
                <c:pt idx="276">
                  <c:v>43556</c:v>
                </c:pt>
                <c:pt idx="277">
                  <c:v>43586</c:v>
                </c:pt>
                <c:pt idx="278">
                  <c:v>43617</c:v>
                </c:pt>
                <c:pt idx="279">
                  <c:v>43647</c:v>
                </c:pt>
                <c:pt idx="280">
                  <c:v>43678</c:v>
                </c:pt>
                <c:pt idx="281">
                  <c:v>43709</c:v>
                </c:pt>
                <c:pt idx="282">
                  <c:v>43739</c:v>
                </c:pt>
                <c:pt idx="283">
                  <c:v>43770</c:v>
                </c:pt>
                <c:pt idx="284">
                  <c:v>43800</c:v>
                </c:pt>
                <c:pt idx="285">
                  <c:v>43831</c:v>
                </c:pt>
                <c:pt idx="286">
                  <c:v>43862</c:v>
                </c:pt>
                <c:pt idx="287">
                  <c:v>43891</c:v>
                </c:pt>
                <c:pt idx="288">
                  <c:v>43922</c:v>
                </c:pt>
              </c:numCache>
            </c:numRef>
          </c:cat>
          <c:val>
            <c:numRef>
              <c:f>'Crec. Real'!$E$15:$E$303</c:f>
              <c:numCache>
                <c:formatCode>#,##0.00</c:formatCode>
                <c:ptCount val="289"/>
                <c:pt idx="0">
                  <c:v>0.18849131278646514</c:v>
                </c:pt>
                <c:pt idx="1">
                  <c:v>-1.0104872998196957</c:v>
                </c:pt>
                <c:pt idx="2">
                  <c:v>-1.5762618044577792</c:v>
                </c:pt>
                <c:pt idx="3">
                  <c:v>-2.0821563055150594</c:v>
                </c:pt>
                <c:pt idx="4">
                  <c:v>-3.0887801041883378</c:v>
                </c:pt>
                <c:pt idx="5">
                  <c:v>-4.4967505293894705</c:v>
                </c:pt>
                <c:pt idx="6">
                  <c:v>-6.5693654178851535</c:v>
                </c:pt>
                <c:pt idx="7">
                  <c:v>-8.8951337660469481</c:v>
                </c:pt>
                <c:pt idx="8">
                  <c:v>-16.787087556049251</c:v>
                </c:pt>
                <c:pt idx="9">
                  <c:v>-15.515996316821401</c:v>
                </c:pt>
                <c:pt idx="10">
                  <c:v>-13.775699615046699</c:v>
                </c:pt>
                <c:pt idx="11">
                  <c:v>-12.908346781368252</c:v>
                </c:pt>
                <c:pt idx="12">
                  <c:v>-14.047016805002865</c:v>
                </c:pt>
                <c:pt idx="13">
                  <c:v>-12.590134619474791</c:v>
                </c:pt>
                <c:pt idx="14">
                  <c:v>-10.807811202843908</c:v>
                </c:pt>
                <c:pt idx="15">
                  <c:v>-10.037922671863676</c:v>
                </c:pt>
                <c:pt idx="16">
                  <c:v>-8.6363050168138056</c:v>
                </c:pt>
                <c:pt idx="17">
                  <c:v>-7.4889271046763355</c:v>
                </c:pt>
                <c:pt idx="18">
                  <c:v>-5.3381400587372729</c:v>
                </c:pt>
                <c:pt idx="19">
                  <c:v>-1.7348344551168626</c:v>
                </c:pt>
                <c:pt idx="20">
                  <c:v>8.3662965683716664</c:v>
                </c:pt>
                <c:pt idx="21">
                  <c:v>9.3719018958885236</c:v>
                </c:pt>
                <c:pt idx="22">
                  <c:v>8.6749521745261404</c:v>
                </c:pt>
                <c:pt idx="23">
                  <c:v>7.2306074460523506</c:v>
                </c:pt>
                <c:pt idx="24">
                  <c:v>8.1858977822217618</c:v>
                </c:pt>
                <c:pt idx="25">
                  <c:v>8.3533552140778067</c:v>
                </c:pt>
                <c:pt idx="26">
                  <c:v>9.926245349948104</c:v>
                </c:pt>
                <c:pt idx="27">
                  <c:v>8.2805773653229267</c:v>
                </c:pt>
                <c:pt idx="28">
                  <c:v>7.8591365381715406</c:v>
                </c:pt>
                <c:pt idx="29">
                  <c:v>9.1473046683925965</c:v>
                </c:pt>
                <c:pt idx="30">
                  <c:v>7.6303654014040267</c:v>
                </c:pt>
                <c:pt idx="31">
                  <c:v>4.0073852290426704</c:v>
                </c:pt>
                <c:pt idx="32">
                  <c:v>-1.7023979043867876</c:v>
                </c:pt>
                <c:pt idx="33">
                  <c:v>-3.6931697708114442</c:v>
                </c:pt>
                <c:pt idx="34">
                  <c:v>-5.8568807270415686</c:v>
                </c:pt>
                <c:pt idx="35">
                  <c:v>-7.4768700258367122</c:v>
                </c:pt>
                <c:pt idx="36">
                  <c:v>-8.1995993184035054</c:v>
                </c:pt>
                <c:pt idx="37">
                  <c:v>-11.854737638673685</c:v>
                </c:pt>
                <c:pt idx="38">
                  <c:v>-16.904349053220859</c:v>
                </c:pt>
                <c:pt idx="39">
                  <c:v>-23.435110043981787</c:v>
                </c:pt>
                <c:pt idx="40">
                  <c:v>-27.168563285285106</c:v>
                </c:pt>
                <c:pt idx="41">
                  <c:v>-31.098602428060438</c:v>
                </c:pt>
                <c:pt idx="42">
                  <c:v>-32.73046545398546</c:v>
                </c:pt>
                <c:pt idx="43">
                  <c:v>-32.485100541949464</c:v>
                </c:pt>
                <c:pt idx="44">
                  <c:v>-34.054248814181761</c:v>
                </c:pt>
                <c:pt idx="45">
                  <c:v>-36.710538197077639</c:v>
                </c:pt>
                <c:pt idx="46">
                  <c:v>-36.612060794555781</c:v>
                </c:pt>
                <c:pt idx="47">
                  <c:v>-36.462985606154739</c:v>
                </c:pt>
                <c:pt idx="48">
                  <c:v>-35.515255788764421</c:v>
                </c:pt>
                <c:pt idx="49">
                  <c:v>-33.61005739034276</c:v>
                </c:pt>
                <c:pt idx="50">
                  <c:v>-31.018877010135849</c:v>
                </c:pt>
                <c:pt idx="51">
                  <c:v>-24.340287470566647</c:v>
                </c:pt>
                <c:pt idx="52">
                  <c:v>-20.10030501042349</c:v>
                </c:pt>
                <c:pt idx="53">
                  <c:v>-17.803583002975721</c:v>
                </c:pt>
                <c:pt idx="54">
                  <c:v>-16.642725144961123</c:v>
                </c:pt>
                <c:pt idx="55">
                  <c:v>-15.604446968628638</c:v>
                </c:pt>
                <c:pt idx="56">
                  <c:v>-9.8083006765433254</c:v>
                </c:pt>
                <c:pt idx="57">
                  <c:v>-7.1494864662305924</c:v>
                </c:pt>
                <c:pt idx="58">
                  <c:v>-4.9301693562983413</c:v>
                </c:pt>
                <c:pt idx="59">
                  <c:v>-4.0621035212643042</c:v>
                </c:pt>
                <c:pt idx="60">
                  <c:v>-4.4069768485211718</c:v>
                </c:pt>
                <c:pt idx="61">
                  <c:v>-2.6966841432003563</c:v>
                </c:pt>
                <c:pt idx="62">
                  <c:v>-2.516498689923663</c:v>
                </c:pt>
                <c:pt idx="63">
                  <c:v>-2.1380135032087355</c:v>
                </c:pt>
                <c:pt idx="64">
                  <c:v>-2.5010466318928448</c:v>
                </c:pt>
                <c:pt idx="65">
                  <c:v>-3.5405115766695472</c:v>
                </c:pt>
                <c:pt idx="66">
                  <c:v>-0.44191200060194058</c:v>
                </c:pt>
                <c:pt idx="67">
                  <c:v>1.2104464641581325</c:v>
                </c:pt>
                <c:pt idx="68">
                  <c:v>1.6334501813586977</c:v>
                </c:pt>
                <c:pt idx="69">
                  <c:v>-8.1717938365331033</c:v>
                </c:pt>
                <c:pt idx="70">
                  <c:v>-7.6508536998670778</c:v>
                </c:pt>
                <c:pt idx="71">
                  <c:v>-8.5804051806929742</c:v>
                </c:pt>
                <c:pt idx="72">
                  <c:v>-7.3007307597948827</c:v>
                </c:pt>
                <c:pt idx="73">
                  <c:v>-6.0952369537895628</c:v>
                </c:pt>
                <c:pt idx="74">
                  <c:v>-6.9412030122980362</c:v>
                </c:pt>
                <c:pt idx="75">
                  <c:v>-5.1606904224512302</c:v>
                </c:pt>
                <c:pt idx="76">
                  <c:v>-4.6225849233961114</c:v>
                </c:pt>
                <c:pt idx="77">
                  <c:v>-1.9340058644112035</c:v>
                </c:pt>
                <c:pt idx="78">
                  <c:v>-2.2428613528468366</c:v>
                </c:pt>
                <c:pt idx="79">
                  <c:v>-2.7273620268031484</c:v>
                </c:pt>
                <c:pt idx="80">
                  <c:v>-1.1672045526141761</c:v>
                </c:pt>
                <c:pt idx="81">
                  <c:v>11.342126250874852</c:v>
                </c:pt>
                <c:pt idx="82">
                  <c:v>11.235044006181049</c:v>
                </c:pt>
                <c:pt idx="83">
                  <c:v>13.729475495427558</c:v>
                </c:pt>
                <c:pt idx="84">
                  <c:v>13.906900992724269</c:v>
                </c:pt>
                <c:pt idx="85">
                  <c:v>12.15870799629819</c:v>
                </c:pt>
                <c:pt idx="86">
                  <c:v>14.417512202218962</c:v>
                </c:pt>
                <c:pt idx="87">
                  <c:v>13.336529978937639</c:v>
                </c:pt>
                <c:pt idx="88">
                  <c:v>13.388744479462789</c:v>
                </c:pt>
                <c:pt idx="89">
                  <c:v>13.162330391952914</c:v>
                </c:pt>
                <c:pt idx="90">
                  <c:v>13.788735462345137</c:v>
                </c:pt>
                <c:pt idx="91">
                  <c:v>14.544474080929115</c:v>
                </c:pt>
                <c:pt idx="92">
                  <c:v>14.313691367972581</c:v>
                </c:pt>
                <c:pt idx="93">
                  <c:v>16.072852537335191</c:v>
                </c:pt>
                <c:pt idx="94">
                  <c:v>16.446511998624548</c:v>
                </c:pt>
                <c:pt idx="95">
                  <c:v>18.044477307836292</c:v>
                </c:pt>
                <c:pt idx="96">
                  <c:v>19.709430467329536</c:v>
                </c:pt>
                <c:pt idx="97">
                  <c:v>20.188096462175274</c:v>
                </c:pt>
                <c:pt idx="98">
                  <c:v>18.997200164909</c:v>
                </c:pt>
                <c:pt idx="99">
                  <c:v>19.504662490092993</c:v>
                </c:pt>
                <c:pt idx="100">
                  <c:v>19.986012983421418</c:v>
                </c:pt>
                <c:pt idx="101">
                  <c:v>21.528182817721998</c:v>
                </c:pt>
                <c:pt idx="102">
                  <c:v>22.130789260760576</c:v>
                </c:pt>
                <c:pt idx="103">
                  <c:v>22.945383133875641</c:v>
                </c:pt>
                <c:pt idx="104">
                  <c:v>25.039934307065394</c:v>
                </c:pt>
                <c:pt idx="105">
                  <c:v>23.254645532610361</c:v>
                </c:pt>
                <c:pt idx="106">
                  <c:v>24.596653393912394</c:v>
                </c:pt>
                <c:pt idx="107">
                  <c:v>24.603394603595351</c:v>
                </c:pt>
                <c:pt idx="108">
                  <c:v>25.203146964472833</c:v>
                </c:pt>
                <c:pt idx="109">
                  <c:v>25.714638897665012</c:v>
                </c:pt>
                <c:pt idx="110">
                  <c:v>27.158951677946707</c:v>
                </c:pt>
                <c:pt idx="111">
                  <c:v>27.927421189835954</c:v>
                </c:pt>
                <c:pt idx="112">
                  <c:v>28.994533194124305</c:v>
                </c:pt>
                <c:pt idx="113">
                  <c:v>29.686385245448378</c:v>
                </c:pt>
                <c:pt idx="114">
                  <c:v>29.64198982256643</c:v>
                </c:pt>
                <c:pt idx="115">
                  <c:v>30.652699782283889</c:v>
                </c:pt>
                <c:pt idx="116">
                  <c:v>32.049349013985548</c:v>
                </c:pt>
                <c:pt idx="117">
                  <c:v>33.155100233342118</c:v>
                </c:pt>
                <c:pt idx="118">
                  <c:v>35.199977669800852</c:v>
                </c:pt>
                <c:pt idx="119">
                  <c:v>37.86228453190872</c:v>
                </c:pt>
                <c:pt idx="120">
                  <c:v>38.173413847375294</c:v>
                </c:pt>
                <c:pt idx="121">
                  <c:v>40.416319567098192</c:v>
                </c:pt>
                <c:pt idx="122">
                  <c:v>41.404488592281382</c:v>
                </c:pt>
                <c:pt idx="123">
                  <c:v>41.079749751231141</c:v>
                </c:pt>
                <c:pt idx="124">
                  <c:v>41.447998246323145</c:v>
                </c:pt>
                <c:pt idx="125">
                  <c:v>42.578546053715471</c:v>
                </c:pt>
                <c:pt idx="126">
                  <c:v>43.610001966975332</c:v>
                </c:pt>
                <c:pt idx="127">
                  <c:v>43.356893584384792</c:v>
                </c:pt>
                <c:pt idx="128">
                  <c:v>42.565375317340973</c:v>
                </c:pt>
                <c:pt idx="129">
                  <c:v>42.193533831289407</c:v>
                </c:pt>
                <c:pt idx="130">
                  <c:v>40.750311141369735</c:v>
                </c:pt>
                <c:pt idx="131">
                  <c:v>40.506239252854435</c:v>
                </c:pt>
                <c:pt idx="132">
                  <c:v>39.770770032656941</c:v>
                </c:pt>
                <c:pt idx="133">
                  <c:v>37.791456240395796</c:v>
                </c:pt>
                <c:pt idx="134">
                  <c:v>37.150631880428286</c:v>
                </c:pt>
                <c:pt idx="135">
                  <c:v>36.690238642321546</c:v>
                </c:pt>
                <c:pt idx="136">
                  <c:v>35.376048732312881</c:v>
                </c:pt>
                <c:pt idx="137">
                  <c:v>32.884152858591456</c:v>
                </c:pt>
                <c:pt idx="138">
                  <c:v>33.982595087653088</c:v>
                </c:pt>
                <c:pt idx="139">
                  <c:v>31.074383016154215</c:v>
                </c:pt>
                <c:pt idx="140">
                  <c:v>28.373917946252124</c:v>
                </c:pt>
                <c:pt idx="141">
                  <c:v>26.191336111118126</c:v>
                </c:pt>
                <c:pt idx="142">
                  <c:v>23.676011524779227</c:v>
                </c:pt>
                <c:pt idx="143">
                  <c:v>20.769694335063214</c:v>
                </c:pt>
                <c:pt idx="144">
                  <c:v>18.882593901864887</c:v>
                </c:pt>
                <c:pt idx="145">
                  <c:v>16.91551174601873</c:v>
                </c:pt>
                <c:pt idx="146">
                  <c:v>13.747391743391123</c:v>
                </c:pt>
                <c:pt idx="147">
                  <c:v>12.075390775527373</c:v>
                </c:pt>
                <c:pt idx="148">
                  <c:v>10.420407076215032</c:v>
                </c:pt>
                <c:pt idx="149">
                  <c:v>10.149276222207915</c:v>
                </c:pt>
                <c:pt idx="150">
                  <c:v>6.3917487836365749</c:v>
                </c:pt>
                <c:pt idx="151">
                  <c:v>5.5818670276027049</c:v>
                </c:pt>
                <c:pt idx="152">
                  <c:v>3.9882343981663126</c:v>
                </c:pt>
                <c:pt idx="153">
                  <c:v>3.0330901985534009</c:v>
                </c:pt>
                <c:pt idx="154">
                  <c:v>2.4207852441329392</c:v>
                </c:pt>
                <c:pt idx="155">
                  <c:v>1.157982844443306</c:v>
                </c:pt>
                <c:pt idx="156">
                  <c:v>-0.48942699777330123</c:v>
                </c:pt>
                <c:pt idx="157">
                  <c:v>-1.1893136178461217</c:v>
                </c:pt>
                <c:pt idx="158">
                  <c:v>-0.6851665112151295</c:v>
                </c:pt>
                <c:pt idx="159">
                  <c:v>-1.2883540133465154</c:v>
                </c:pt>
                <c:pt idx="160">
                  <c:v>-1.7877090967930109</c:v>
                </c:pt>
                <c:pt idx="161">
                  <c:v>-3.0941949808907743</c:v>
                </c:pt>
                <c:pt idx="162">
                  <c:v>-2.8925872487889692</c:v>
                </c:pt>
                <c:pt idx="163">
                  <c:v>-1.3713719735250152</c:v>
                </c:pt>
                <c:pt idx="164">
                  <c:v>-0.54771616533024758</c:v>
                </c:pt>
                <c:pt idx="165">
                  <c:v>0.33969905098767406</c:v>
                </c:pt>
                <c:pt idx="166">
                  <c:v>1.3478635111341397</c:v>
                </c:pt>
                <c:pt idx="167">
                  <c:v>2.639720735071216</c:v>
                </c:pt>
                <c:pt idx="168">
                  <c:v>3.6794299113672047</c:v>
                </c:pt>
                <c:pt idx="169">
                  <c:v>5.1984347470494185</c:v>
                </c:pt>
                <c:pt idx="170">
                  <c:v>6.321014517594481</c:v>
                </c:pt>
                <c:pt idx="171">
                  <c:v>7.542704004903289</c:v>
                </c:pt>
                <c:pt idx="172">
                  <c:v>8.7975412166221076</c:v>
                </c:pt>
                <c:pt idx="173">
                  <c:v>10.632823694166182</c:v>
                </c:pt>
                <c:pt idx="174">
                  <c:v>11.682386189373606</c:v>
                </c:pt>
                <c:pt idx="175">
                  <c:v>11.848869703744747</c:v>
                </c:pt>
                <c:pt idx="176">
                  <c:v>12.81197651148549</c:v>
                </c:pt>
                <c:pt idx="177">
                  <c:v>13.357772279986492</c:v>
                </c:pt>
                <c:pt idx="178">
                  <c:v>14.568738946329818</c:v>
                </c:pt>
                <c:pt idx="179">
                  <c:v>15.935240155693231</c:v>
                </c:pt>
                <c:pt idx="180">
                  <c:v>17.988078401715725</c:v>
                </c:pt>
                <c:pt idx="181">
                  <c:v>19.696643444478788</c:v>
                </c:pt>
                <c:pt idx="182">
                  <c:v>20.604238750271374</c:v>
                </c:pt>
                <c:pt idx="183">
                  <c:v>20.811003295990282</c:v>
                </c:pt>
                <c:pt idx="184">
                  <c:v>21.437074482003737</c:v>
                </c:pt>
                <c:pt idx="185">
                  <c:v>20.73237569124182</c:v>
                </c:pt>
                <c:pt idx="186">
                  <c:v>20.354096822404255</c:v>
                </c:pt>
                <c:pt idx="187">
                  <c:v>20.388391451147747</c:v>
                </c:pt>
                <c:pt idx="188">
                  <c:v>20.562825180335366</c:v>
                </c:pt>
                <c:pt idx="189">
                  <c:v>20.483986611613613</c:v>
                </c:pt>
                <c:pt idx="190">
                  <c:v>20.559617289440247</c:v>
                </c:pt>
                <c:pt idx="191">
                  <c:v>20.708041254217168</c:v>
                </c:pt>
                <c:pt idx="192">
                  <c:v>19.803993601900991</c:v>
                </c:pt>
                <c:pt idx="193">
                  <c:v>18.213355461689073</c:v>
                </c:pt>
                <c:pt idx="194">
                  <c:v>17.428375153760676</c:v>
                </c:pt>
                <c:pt idx="195">
                  <c:v>17.117114248267828</c:v>
                </c:pt>
                <c:pt idx="196">
                  <c:v>16.379379219114409</c:v>
                </c:pt>
                <c:pt idx="197">
                  <c:v>15.685850507465293</c:v>
                </c:pt>
                <c:pt idx="198">
                  <c:v>15.300989208519056</c:v>
                </c:pt>
                <c:pt idx="199">
                  <c:v>14.987030476062358</c:v>
                </c:pt>
                <c:pt idx="200">
                  <c:v>14.464003546336546</c:v>
                </c:pt>
                <c:pt idx="201">
                  <c:v>14.531167537142963</c:v>
                </c:pt>
                <c:pt idx="202">
                  <c:v>13.87230199838212</c:v>
                </c:pt>
                <c:pt idx="203">
                  <c:v>12.776329380455898</c:v>
                </c:pt>
                <c:pt idx="204">
                  <c:v>12.237441612781929</c:v>
                </c:pt>
                <c:pt idx="205">
                  <c:v>11.599391946915416</c:v>
                </c:pt>
                <c:pt idx="206">
                  <c:v>10.862774059094082</c:v>
                </c:pt>
                <c:pt idx="207">
                  <c:v>10.603755733509225</c:v>
                </c:pt>
                <c:pt idx="208">
                  <c:v>10.231722767406826</c:v>
                </c:pt>
                <c:pt idx="209">
                  <c:v>10.197187647517358</c:v>
                </c:pt>
                <c:pt idx="210">
                  <c:v>10.538210772302502</c:v>
                </c:pt>
                <c:pt idx="211">
                  <c:v>10.128536971275937</c:v>
                </c:pt>
                <c:pt idx="212">
                  <c:v>9.8104295013157419</c:v>
                </c:pt>
                <c:pt idx="213">
                  <c:v>9.5189166983094218</c:v>
                </c:pt>
                <c:pt idx="214">
                  <c:v>9.1211342169146938</c:v>
                </c:pt>
                <c:pt idx="215">
                  <c:v>8.8302281781301737</c:v>
                </c:pt>
                <c:pt idx="216">
                  <c:v>8.6840633020306193</c:v>
                </c:pt>
                <c:pt idx="217">
                  <c:v>8.7067511773450299</c:v>
                </c:pt>
                <c:pt idx="218">
                  <c:v>8.8297332615491229</c:v>
                </c:pt>
                <c:pt idx="219">
                  <c:v>8.6858306135510368</c:v>
                </c:pt>
                <c:pt idx="220">
                  <c:v>8.5817651496378886</c:v>
                </c:pt>
                <c:pt idx="221">
                  <c:v>9.0429706506314655</c:v>
                </c:pt>
                <c:pt idx="222">
                  <c:v>8.8420212975199863</c:v>
                </c:pt>
                <c:pt idx="223">
                  <c:v>9.2137851573410146</c:v>
                </c:pt>
                <c:pt idx="224">
                  <c:v>9.0476986242759239</c:v>
                </c:pt>
                <c:pt idx="225">
                  <c:v>8.8019920392768292</c:v>
                </c:pt>
                <c:pt idx="226">
                  <c:v>8.2967698194891693</c:v>
                </c:pt>
                <c:pt idx="227">
                  <c:v>8.559933306632562</c:v>
                </c:pt>
                <c:pt idx="228">
                  <c:v>8.2856329392924088</c:v>
                </c:pt>
                <c:pt idx="229">
                  <c:v>8.2878174982793809</c:v>
                </c:pt>
                <c:pt idx="230">
                  <c:v>9.1648663491264557</c:v>
                </c:pt>
                <c:pt idx="231">
                  <c:v>8.8995734287751205</c:v>
                </c:pt>
                <c:pt idx="232">
                  <c:v>8.4166951432510739</c:v>
                </c:pt>
                <c:pt idx="233">
                  <c:v>7.4122441681977236</c:v>
                </c:pt>
                <c:pt idx="234">
                  <c:v>6.4349749062249995</c:v>
                </c:pt>
                <c:pt idx="235">
                  <c:v>5.3349624958097808</c:v>
                </c:pt>
                <c:pt idx="236">
                  <c:v>4.9677736681804863</c:v>
                </c:pt>
                <c:pt idx="237">
                  <c:v>4.0841831220850278</c:v>
                </c:pt>
                <c:pt idx="238">
                  <c:v>4.0083004597131433</c:v>
                </c:pt>
                <c:pt idx="239">
                  <c:v>3.1696488363199604</c:v>
                </c:pt>
                <c:pt idx="240">
                  <c:v>3.3881991905881481</c:v>
                </c:pt>
                <c:pt idx="241">
                  <c:v>3.3567766300497404</c:v>
                </c:pt>
                <c:pt idx="242">
                  <c:v>2.884921701424692</c:v>
                </c:pt>
                <c:pt idx="243">
                  <c:v>2.5570957080315315</c:v>
                </c:pt>
                <c:pt idx="244">
                  <c:v>3.676531840594266</c:v>
                </c:pt>
                <c:pt idx="245">
                  <c:v>4.58820954478798</c:v>
                </c:pt>
                <c:pt idx="246">
                  <c:v>5.5792985767376457</c:v>
                </c:pt>
                <c:pt idx="247">
                  <c:v>6.5476181684964718</c:v>
                </c:pt>
                <c:pt idx="248">
                  <c:v>7.0314926234936515</c:v>
                </c:pt>
                <c:pt idx="249">
                  <c:v>7.6104874976147041</c:v>
                </c:pt>
                <c:pt idx="250">
                  <c:v>7.8159406878252513</c:v>
                </c:pt>
                <c:pt idx="251">
                  <c:v>8.5750337217180839</c:v>
                </c:pt>
                <c:pt idx="252">
                  <c:v>8.1143208013065191</c:v>
                </c:pt>
                <c:pt idx="253">
                  <c:v>8.2854748225585251</c:v>
                </c:pt>
                <c:pt idx="254">
                  <c:v>7.9806070709700139</c:v>
                </c:pt>
                <c:pt idx="255">
                  <c:v>8.3932613713256554</c:v>
                </c:pt>
                <c:pt idx="256">
                  <c:v>7.3699052183209712</c:v>
                </c:pt>
                <c:pt idx="257">
                  <c:v>6.9464658693352277</c:v>
                </c:pt>
                <c:pt idx="258">
                  <c:v>6.5026645879691314</c:v>
                </c:pt>
                <c:pt idx="259">
                  <c:v>6.1406926317413513</c:v>
                </c:pt>
                <c:pt idx="260">
                  <c:v>5.3794561402517038</c:v>
                </c:pt>
                <c:pt idx="261">
                  <c:v>5.4491838645947643</c:v>
                </c:pt>
                <c:pt idx="262">
                  <c:v>5.606099973681844</c:v>
                </c:pt>
                <c:pt idx="263">
                  <c:v>5.3236147578794801</c:v>
                </c:pt>
                <c:pt idx="264">
                  <c:v>5.5494293206705958</c:v>
                </c:pt>
                <c:pt idx="265">
                  <c:v>5.2817999989344555</c:v>
                </c:pt>
                <c:pt idx="266">
                  <c:v>4.9376676207139258</c:v>
                </c:pt>
                <c:pt idx="267">
                  <c:v>4.9240106240337589</c:v>
                </c:pt>
                <c:pt idx="268">
                  <c:v>5.2154827696006878</c:v>
                </c:pt>
                <c:pt idx="269">
                  <c:v>5.0083806323981239</c:v>
                </c:pt>
                <c:pt idx="270">
                  <c:v>5.2078063431503896</c:v>
                </c:pt>
                <c:pt idx="271">
                  <c:v>5.4684586427295567</c:v>
                </c:pt>
                <c:pt idx="272">
                  <c:v>5.849982658418762</c:v>
                </c:pt>
                <c:pt idx="273">
                  <c:v>6.1917168287121127</c:v>
                </c:pt>
                <c:pt idx="274">
                  <c:v>6.6002107183583014</c:v>
                </c:pt>
                <c:pt idx="275">
                  <c:v>7.0597138796804737</c:v>
                </c:pt>
                <c:pt idx="276">
                  <c:v>7.314898456607577</c:v>
                </c:pt>
                <c:pt idx="277">
                  <c:v>7.8367120110042654</c:v>
                </c:pt>
                <c:pt idx="278">
                  <c:v>8.1340646702518384</c:v>
                </c:pt>
                <c:pt idx="279">
                  <c:v>8.6099421860975411</c:v>
                </c:pt>
                <c:pt idx="280">
                  <c:v>9.0986272170694669</c:v>
                </c:pt>
                <c:pt idx="281">
                  <c:v>10.057689781644852</c:v>
                </c:pt>
                <c:pt idx="282">
                  <c:v>10.619008291366638</c:v>
                </c:pt>
                <c:pt idx="283">
                  <c:v>10.818583756354293</c:v>
                </c:pt>
                <c:pt idx="284">
                  <c:v>11.50300766292618</c:v>
                </c:pt>
                <c:pt idx="285">
                  <c:v>12.164913325662896</c:v>
                </c:pt>
                <c:pt idx="286">
                  <c:v>12.631613978929579</c:v>
                </c:pt>
                <c:pt idx="287">
                  <c:v>11.579518869592631</c:v>
                </c:pt>
                <c:pt idx="288">
                  <c:v>9.0163729848860008</c:v>
                </c:pt>
              </c:numCache>
            </c:numRef>
          </c:val>
          <c:smooth val="0"/>
          <c:extLst>
            <c:ext xmlns:c16="http://schemas.microsoft.com/office/drawing/2014/chart" uri="{C3380CC4-5D6E-409C-BE32-E72D297353CC}">
              <c16:uniqueId val="{00000003-4D1B-4B59-8C66-592911E0ED60}"/>
            </c:ext>
          </c:extLst>
        </c:ser>
        <c:ser>
          <c:idx val="4"/>
          <c:order val="2"/>
          <c:tx>
            <c:v>Microcrédito</c:v>
          </c:tx>
          <c:spPr>
            <a:ln w="31750" cap="rnd" cmpd="sng" algn="ctr">
              <a:solidFill>
                <a:srgbClr val="C00000"/>
              </a:solidFill>
              <a:prstDash val="solid"/>
              <a:round/>
            </a:ln>
            <a:effectLst/>
          </c:spPr>
          <c:marker>
            <c:symbol val="none"/>
          </c:marker>
          <c:dLbls>
            <c:dLbl>
              <c:idx val="284"/>
              <c:layout>
                <c:manualLayout>
                  <c:x val="0.11672234496092823"/>
                  <c:y val="4.4546309418450628E-2"/>
                </c:manualLayout>
              </c:layout>
              <c:tx>
                <c:rich>
                  <a:bodyPr/>
                  <a:lstStyle/>
                  <a:p>
                    <a:r>
                      <a:rPr lang="en-US"/>
                      <a:t>-0,04</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4D1B-4B59-8C66-592911E0ED60}"/>
                </c:ext>
              </c:extLst>
            </c:dLbl>
            <c:spPr>
              <a:noFill/>
              <a:ln>
                <a:noFill/>
              </a:ln>
              <a:effectLst/>
            </c:spPr>
            <c:txPr>
              <a:bodyPr wrap="square" lIns="38100" tIns="19050" rIns="38100" bIns="19050" anchor="ctr">
                <a:spAutoFit/>
              </a:bodyPr>
              <a:lstStyle/>
              <a:p>
                <a:pPr>
                  <a:defRPr b="1">
                    <a:solidFill>
                      <a:srgbClr val="C00000"/>
                    </a:solidFill>
                  </a:defRPr>
                </a:pPr>
                <a:endParaRPr lang="es-CO"/>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'Crec. Real'!$A$15:$A$303</c:f>
              <c:numCache>
                <c:formatCode>mmm\-yy</c:formatCode>
                <c:ptCount val="289"/>
                <c:pt idx="0">
                  <c:v>35156</c:v>
                </c:pt>
                <c:pt idx="1">
                  <c:v>35186</c:v>
                </c:pt>
                <c:pt idx="2">
                  <c:v>35217</c:v>
                </c:pt>
                <c:pt idx="3">
                  <c:v>35247</c:v>
                </c:pt>
                <c:pt idx="4">
                  <c:v>35278</c:v>
                </c:pt>
                <c:pt idx="5">
                  <c:v>35309</c:v>
                </c:pt>
                <c:pt idx="6">
                  <c:v>35339</c:v>
                </c:pt>
                <c:pt idx="7">
                  <c:v>35370</c:v>
                </c:pt>
                <c:pt idx="8">
                  <c:v>35400</c:v>
                </c:pt>
                <c:pt idx="9">
                  <c:v>35431</c:v>
                </c:pt>
                <c:pt idx="10">
                  <c:v>35462</c:v>
                </c:pt>
                <c:pt idx="11">
                  <c:v>35490</c:v>
                </c:pt>
                <c:pt idx="12">
                  <c:v>35521</c:v>
                </c:pt>
                <c:pt idx="13">
                  <c:v>35551</c:v>
                </c:pt>
                <c:pt idx="14">
                  <c:v>35582</c:v>
                </c:pt>
                <c:pt idx="15">
                  <c:v>35612</c:v>
                </c:pt>
                <c:pt idx="16">
                  <c:v>35643</c:v>
                </c:pt>
                <c:pt idx="17">
                  <c:v>35674</c:v>
                </c:pt>
                <c:pt idx="18">
                  <c:v>35704</c:v>
                </c:pt>
                <c:pt idx="19">
                  <c:v>35735</c:v>
                </c:pt>
                <c:pt idx="20">
                  <c:v>35765</c:v>
                </c:pt>
                <c:pt idx="21">
                  <c:v>35796</c:v>
                </c:pt>
                <c:pt idx="22">
                  <c:v>35827</c:v>
                </c:pt>
                <c:pt idx="23">
                  <c:v>35855</c:v>
                </c:pt>
                <c:pt idx="24">
                  <c:v>35886</c:v>
                </c:pt>
                <c:pt idx="25">
                  <c:v>35916</c:v>
                </c:pt>
                <c:pt idx="26">
                  <c:v>35947</c:v>
                </c:pt>
                <c:pt idx="27">
                  <c:v>35977</c:v>
                </c:pt>
                <c:pt idx="28">
                  <c:v>36008</c:v>
                </c:pt>
                <c:pt idx="29">
                  <c:v>36039</c:v>
                </c:pt>
                <c:pt idx="30">
                  <c:v>36069</c:v>
                </c:pt>
                <c:pt idx="31">
                  <c:v>36100</c:v>
                </c:pt>
                <c:pt idx="32">
                  <c:v>36130</c:v>
                </c:pt>
                <c:pt idx="33">
                  <c:v>36161</c:v>
                </c:pt>
                <c:pt idx="34">
                  <c:v>36192</c:v>
                </c:pt>
                <c:pt idx="35">
                  <c:v>36220</c:v>
                </c:pt>
                <c:pt idx="36">
                  <c:v>36251</c:v>
                </c:pt>
                <c:pt idx="37">
                  <c:v>36281</c:v>
                </c:pt>
                <c:pt idx="38">
                  <c:v>36312</c:v>
                </c:pt>
                <c:pt idx="39">
                  <c:v>36342</c:v>
                </c:pt>
                <c:pt idx="40">
                  <c:v>36373</c:v>
                </c:pt>
                <c:pt idx="41">
                  <c:v>36404</c:v>
                </c:pt>
                <c:pt idx="42">
                  <c:v>36434</c:v>
                </c:pt>
                <c:pt idx="43">
                  <c:v>36465</c:v>
                </c:pt>
                <c:pt idx="44">
                  <c:v>36495</c:v>
                </c:pt>
                <c:pt idx="45">
                  <c:v>36526</c:v>
                </c:pt>
                <c:pt idx="46">
                  <c:v>36557</c:v>
                </c:pt>
                <c:pt idx="47">
                  <c:v>36586</c:v>
                </c:pt>
                <c:pt idx="48">
                  <c:v>36617</c:v>
                </c:pt>
                <c:pt idx="49">
                  <c:v>36647</c:v>
                </c:pt>
                <c:pt idx="50">
                  <c:v>36678</c:v>
                </c:pt>
                <c:pt idx="51">
                  <c:v>36708</c:v>
                </c:pt>
                <c:pt idx="52">
                  <c:v>36739</c:v>
                </c:pt>
                <c:pt idx="53">
                  <c:v>36770</c:v>
                </c:pt>
                <c:pt idx="54">
                  <c:v>36800</c:v>
                </c:pt>
                <c:pt idx="55">
                  <c:v>36831</c:v>
                </c:pt>
                <c:pt idx="56">
                  <c:v>36861</c:v>
                </c:pt>
                <c:pt idx="57">
                  <c:v>36892</c:v>
                </c:pt>
                <c:pt idx="58">
                  <c:v>36923</c:v>
                </c:pt>
                <c:pt idx="59">
                  <c:v>36951</c:v>
                </c:pt>
                <c:pt idx="60">
                  <c:v>36982</c:v>
                </c:pt>
                <c:pt idx="61">
                  <c:v>37012</c:v>
                </c:pt>
                <c:pt idx="62">
                  <c:v>37043</c:v>
                </c:pt>
                <c:pt idx="63">
                  <c:v>37073</c:v>
                </c:pt>
                <c:pt idx="64">
                  <c:v>37104</c:v>
                </c:pt>
                <c:pt idx="65">
                  <c:v>37135</c:v>
                </c:pt>
                <c:pt idx="66">
                  <c:v>37165</c:v>
                </c:pt>
                <c:pt idx="67">
                  <c:v>37196</c:v>
                </c:pt>
                <c:pt idx="68">
                  <c:v>37226</c:v>
                </c:pt>
                <c:pt idx="69">
                  <c:v>37257</c:v>
                </c:pt>
                <c:pt idx="70">
                  <c:v>37288</c:v>
                </c:pt>
                <c:pt idx="71">
                  <c:v>37316</c:v>
                </c:pt>
                <c:pt idx="72">
                  <c:v>37347</c:v>
                </c:pt>
                <c:pt idx="73">
                  <c:v>37377</c:v>
                </c:pt>
                <c:pt idx="74">
                  <c:v>37408</c:v>
                </c:pt>
                <c:pt idx="75">
                  <c:v>37438</c:v>
                </c:pt>
                <c:pt idx="76">
                  <c:v>37469</c:v>
                </c:pt>
                <c:pt idx="77">
                  <c:v>37500</c:v>
                </c:pt>
                <c:pt idx="78">
                  <c:v>37530</c:v>
                </c:pt>
                <c:pt idx="79">
                  <c:v>37561</c:v>
                </c:pt>
                <c:pt idx="80">
                  <c:v>37591</c:v>
                </c:pt>
                <c:pt idx="81">
                  <c:v>37622</c:v>
                </c:pt>
                <c:pt idx="82">
                  <c:v>37653</c:v>
                </c:pt>
                <c:pt idx="83">
                  <c:v>37681</c:v>
                </c:pt>
                <c:pt idx="84">
                  <c:v>37712</c:v>
                </c:pt>
                <c:pt idx="85">
                  <c:v>37742</c:v>
                </c:pt>
                <c:pt idx="86">
                  <c:v>37773</c:v>
                </c:pt>
                <c:pt idx="87">
                  <c:v>37803</c:v>
                </c:pt>
                <c:pt idx="88">
                  <c:v>37834</c:v>
                </c:pt>
                <c:pt idx="89">
                  <c:v>37865</c:v>
                </c:pt>
                <c:pt idx="90">
                  <c:v>37895</c:v>
                </c:pt>
                <c:pt idx="91">
                  <c:v>37926</c:v>
                </c:pt>
                <c:pt idx="92">
                  <c:v>37956</c:v>
                </c:pt>
                <c:pt idx="93">
                  <c:v>37987</c:v>
                </c:pt>
                <c:pt idx="94">
                  <c:v>38018</c:v>
                </c:pt>
                <c:pt idx="95">
                  <c:v>38047</c:v>
                </c:pt>
                <c:pt idx="96">
                  <c:v>38078</c:v>
                </c:pt>
                <c:pt idx="97">
                  <c:v>38108</c:v>
                </c:pt>
                <c:pt idx="98">
                  <c:v>38139</c:v>
                </c:pt>
                <c:pt idx="99">
                  <c:v>38169</c:v>
                </c:pt>
                <c:pt idx="100">
                  <c:v>38200</c:v>
                </c:pt>
                <c:pt idx="101">
                  <c:v>38231</c:v>
                </c:pt>
                <c:pt idx="102">
                  <c:v>38261</c:v>
                </c:pt>
                <c:pt idx="103">
                  <c:v>38292</c:v>
                </c:pt>
                <c:pt idx="104">
                  <c:v>38322</c:v>
                </c:pt>
                <c:pt idx="105">
                  <c:v>38353</c:v>
                </c:pt>
                <c:pt idx="106">
                  <c:v>38384</c:v>
                </c:pt>
                <c:pt idx="107">
                  <c:v>38412</c:v>
                </c:pt>
                <c:pt idx="108">
                  <c:v>38443</c:v>
                </c:pt>
                <c:pt idx="109">
                  <c:v>38473</c:v>
                </c:pt>
                <c:pt idx="110">
                  <c:v>38504</c:v>
                </c:pt>
                <c:pt idx="111">
                  <c:v>38534</c:v>
                </c:pt>
                <c:pt idx="112">
                  <c:v>38565</c:v>
                </c:pt>
                <c:pt idx="113">
                  <c:v>38596</c:v>
                </c:pt>
                <c:pt idx="114">
                  <c:v>38626</c:v>
                </c:pt>
                <c:pt idx="115">
                  <c:v>38657</c:v>
                </c:pt>
                <c:pt idx="116">
                  <c:v>38687</c:v>
                </c:pt>
                <c:pt idx="117">
                  <c:v>38718</c:v>
                </c:pt>
                <c:pt idx="118">
                  <c:v>38749</c:v>
                </c:pt>
                <c:pt idx="119">
                  <c:v>38777</c:v>
                </c:pt>
                <c:pt idx="120">
                  <c:v>38808</c:v>
                </c:pt>
                <c:pt idx="121">
                  <c:v>38838</c:v>
                </c:pt>
                <c:pt idx="122">
                  <c:v>38869</c:v>
                </c:pt>
                <c:pt idx="123">
                  <c:v>38899</c:v>
                </c:pt>
                <c:pt idx="124">
                  <c:v>38930</c:v>
                </c:pt>
                <c:pt idx="125">
                  <c:v>38961</c:v>
                </c:pt>
                <c:pt idx="126">
                  <c:v>38991</c:v>
                </c:pt>
                <c:pt idx="127">
                  <c:v>39022</c:v>
                </c:pt>
                <c:pt idx="128">
                  <c:v>39052</c:v>
                </c:pt>
                <c:pt idx="129">
                  <c:v>39083</c:v>
                </c:pt>
                <c:pt idx="130">
                  <c:v>39114</c:v>
                </c:pt>
                <c:pt idx="131">
                  <c:v>39142</c:v>
                </c:pt>
                <c:pt idx="132">
                  <c:v>39173</c:v>
                </c:pt>
                <c:pt idx="133">
                  <c:v>39203</c:v>
                </c:pt>
                <c:pt idx="134">
                  <c:v>39234</c:v>
                </c:pt>
                <c:pt idx="135">
                  <c:v>39264</c:v>
                </c:pt>
                <c:pt idx="136">
                  <c:v>39295</c:v>
                </c:pt>
                <c:pt idx="137">
                  <c:v>39326</c:v>
                </c:pt>
                <c:pt idx="138">
                  <c:v>39356</c:v>
                </c:pt>
                <c:pt idx="139">
                  <c:v>39387</c:v>
                </c:pt>
                <c:pt idx="140">
                  <c:v>39417</c:v>
                </c:pt>
                <c:pt idx="141">
                  <c:v>39448</c:v>
                </c:pt>
                <c:pt idx="142">
                  <c:v>39479</c:v>
                </c:pt>
                <c:pt idx="143">
                  <c:v>39508</c:v>
                </c:pt>
                <c:pt idx="144">
                  <c:v>39539</c:v>
                </c:pt>
                <c:pt idx="145">
                  <c:v>39569</c:v>
                </c:pt>
                <c:pt idx="146">
                  <c:v>39600</c:v>
                </c:pt>
                <c:pt idx="147">
                  <c:v>39630</c:v>
                </c:pt>
                <c:pt idx="148">
                  <c:v>39661</c:v>
                </c:pt>
                <c:pt idx="149">
                  <c:v>39692</c:v>
                </c:pt>
                <c:pt idx="150">
                  <c:v>39722</c:v>
                </c:pt>
                <c:pt idx="151">
                  <c:v>39753</c:v>
                </c:pt>
                <c:pt idx="152">
                  <c:v>39783</c:v>
                </c:pt>
                <c:pt idx="153">
                  <c:v>39814</c:v>
                </c:pt>
                <c:pt idx="154">
                  <c:v>39845</c:v>
                </c:pt>
                <c:pt idx="155">
                  <c:v>39873</c:v>
                </c:pt>
                <c:pt idx="156">
                  <c:v>39904</c:v>
                </c:pt>
                <c:pt idx="157">
                  <c:v>39934</c:v>
                </c:pt>
                <c:pt idx="158">
                  <c:v>39965</c:v>
                </c:pt>
                <c:pt idx="159">
                  <c:v>39995</c:v>
                </c:pt>
                <c:pt idx="160">
                  <c:v>40026</c:v>
                </c:pt>
                <c:pt idx="161">
                  <c:v>40057</c:v>
                </c:pt>
                <c:pt idx="162">
                  <c:v>40087</c:v>
                </c:pt>
                <c:pt idx="163">
                  <c:v>40118</c:v>
                </c:pt>
                <c:pt idx="164">
                  <c:v>40148</c:v>
                </c:pt>
                <c:pt idx="165">
                  <c:v>40179</c:v>
                </c:pt>
                <c:pt idx="166">
                  <c:v>40210</c:v>
                </c:pt>
                <c:pt idx="167">
                  <c:v>40238</c:v>
                </c:pt>
                <c:pt idx="168">
                  <c:v>40269</c:v>
                </c:pt>
                <c:pt idx="169">
                  <c:v>40299</c:v>
                </c:pt>
                <c:pt idx="170">
                  <c:v>40330</c:v>
                </c:pt>
                <c:pt idx="171">
                  <c:v>40360</c:v>
                </c:pt>
                <c:pt idx="172">
                  <c:v>40391</c:v>
                </c:pt>
                <c:pt idx="173">
                  <c:v>40422</c:v>
                </c:pt>
                <c:pt idx="174">
                  <c:v>40452</c:v>
                </c:pt>
                <c:pt idx="175">
                  <c:v>40483</c:v>
                </c:pt>
                <c:pt idx="176">
                  <c:v>40513</c:v>
                </c:pt>
                <c:pt idx="177">
                  <c:v>40544</c:v>
                </c:pt>
                <c:pt idx="178">
                  <c:v>40575</c:v>
                </c:pt>
                <c:pt idx="179">
                  <c:v>40603</c:v>
                </c:pt>
                <c:pt idx="180">
                  <c:v>40634</c:v>
                </c:pt>
                <c:pt idx="181">
                  <c:v>40664</c:v>
                </c:pt>
                <c:pt idx="182">
                  <c:v>40695</c:v>
                </c:pt>
                <c:pt idx="183">
                  <c:v>40725</c:v>
                </c:pt>
                <c:pt idx="184">
                  <c:v>40756</c:v>
                </c:pt>
                <c:pt idx="185">
                  <c:v>40787</c:v>
                </c:pt>
                <c:pt idx="186">
                  <c:v>40817</c:v>
                </c:pt>
                <c:pt idx="187">
                  <c:v>40848</c:v>
                </c:pt>
                <c:pt idx="188">
                  <c:v>40878</c:v>
                </c:pt>
                <c:pt idx="189">
                  <c:v>40909</c:v>
                </c:pt>
                <c:pt idx="190">
                  <c:v>40940</c:v>
                </c:pt>
                <c:pt idx="191">
                  <c:v>40969</c:v>
                </c:pt>
                <c:pt idx="192">
                  <c:v>41000</c:v>
                </c:pt>
                <c:pt idx="193">
                  <c:v>41030</c:v>
                </c:pt>
                <c:pt idx="194">
                  <c:v>41061</c:v>
                </c:pt>
                <c:pt idx="195">
                  <c:v>41091</c:v>
                </c:pt>
                <c:pt idx="196">
                  <c:v>41122</c:v>
                </c:pt>
                <c:pt idx="197">
                  <c:v>41153</c:v>
                </c:pt>
                <c:pt idx="198">
                  <c:v>41183</c:v>
                </c:pt>
                <c:pt idx="199">
                  <c:v>41214</c:v>
                </c:pt>
                <c:pt idx="200">
                  <c:v>41244</c:v>
                </c:pt>
                <c:pt idx="201">
                  <c:v>41275</c:v>
                </c:pt>
                <c:pt idx="202">
                  <c:v>41306</c:v>
                </c:pt>
                <c:pt idx="203">
                  <c:v>41334</c:v>
                </c:pt>
                <c:pt idx="204">
                  <c:v>41365</c:v>
                </c:pt>
                <c:pt idx="205">
                  <c:v>41395</c:v>
                </c:pt>
                <c:pt idx="206">
                  <c:v>41426</c:v>
                </c:pt>
                <c:pt idx="207">
                  <c:v>41456</c:v>
                </c:pt>
                <c:pt idx="208">
                  <c:v>41487</c:v>
                </c:pt>
                <c:pt idx="209">
                  <c:v>41518</c:v>
                </c:pt>
                <c:pt idx="210">
                  <c:v>41548</c:v>
                </c:pt>
                <c:pt idx="211">
                  <c:v>41579</c:v>
                </c:pt>
                <c:pt idx="212">
                  <c:v>41609</c:v>
                </c:pt>
                <c:pt idx="213">
                  <c:v>41640</c:v>
                </c:pt>
                <c:pt idx="214">
                  <c:v>41671</c:v>
                </c:pt>
                <c:pt idx="215">
                  <c:v>41699</c:v>
                </c:pt>
                <c:pt idx="216">
                  <c:v>41730</c:v>
                </c:pt>
                <c:pt idx="217">
                  <c:v>41760</c:v>
                </c:pt>
                <c:pt idx="218">
                  <c:v>41791</c:v>
                </c:pt>
                <c:pt idx="219">
                  <c:v>41821</c:v>
                </c:pt>
                <c:pt idx="220">
                  <c:v>41852</c:v>
                </c:pt>
                <c:pt idx="221">
                  <c:v>41883</c:v>
                </c:pt>
                <c:pt idx="222">
                  <c:v>41913</c:v>
                </c:pt>
                <c:pt idx="223">
                  <c:v>41944</c:v>
                </c:pt>
                <c:pt idx="224">
                  <c:v>41974</c:v>
                </c:pt>
                <c:pt idx="225">
                  <c:v>42005</c:v>
                </c:pt>
                <c:pt idx="226">
                  <c:v>42036</c:v>
                </c:pt>
                <c:pt idx="227">
                  <c:v>42064</c:v>
                </c:pt>
                <c:pt idx="228">
                  <c:v>42095</c:v>
                </c:pt>
                <c:pt idx="229">
                  <c:v>42125</c:v>
                </c:pt>
                <c:pt idx="230">
                  <c:v>42156</c:v>
                </c:pt>
                <c:pt idx="231">
                  <c:v>42186</c:v>
                </c:pt>
                <c:pt idx="232">
                  <c:v>42217</c:v>
                </c:pt>
                <c:pt idx="233">
                  <c:v>42248</c:v>
                </c:pt>
                <c:pt idx="234">
                  <c:v>42278</c:v>
                </c:pt>
                <c:pt idx="235">
                  <c:v>42309</c:v>
                </c:pt>
                <c:pt idx="236">
                  <c:v>42339</c:v>
                </c:pt>
                <c:pt idx="237">
                  <c:v>42370</c:v>
                </c:pt>
                <c:pt idx="238">
                  <c:v>42401</c:v>
                </c:pt>
                <c:pt idx="239">
                  <c:v>42430</c:v>
                </c:pt>
                <c:pt idx="240">
                  <c:v>42461</c:v>
                </c:pt>
                <c:pt idx="241">
                  <c:v>42491</c:v>
                </c:pt>
                <c:pt idx="242">
                  <c:v>42522</c:v>
                </c:pt>
                <c:pt idx="243">
                  <c:v>42552</c:v>
                </c:pt>
                <c:pt idx="244">
                  <c:v>42583</c:v>
                </c:pt>
                <c:pt idx="245">
                  <c:v>42614</c:v>
                </c:pt>
                <c:pt idx="246">
                  <c:v>42644</c:v>
                </c:pt>
                <c:pt idx="247">
                  <c:v>42675</c:v>
                </c:pt>
                <c:pt idx="248">
                  <c:v>42705</c:v>
                </c:pt>
                <c:pt idx="249">
                  <c:v>42736</c:v>
                </c:pt>
                <c:pt idx="250">
                  <c:v>42767</c:v>
                </c:pt>
                <c:pt idx="251">
                  <c:v>42795</c:v>
                </c:pt>
                <c:pt idx="252">
                  <c:v>42826</c:v>
                </c:pt>
                <c:pt idx="253">
                  <c:v>42856</c:v>
                </c:pt>
                <c:pt idx="254">
                  <c:v>42887</c:v>
                </c:pt>
                <c:pt idx="255">
                  <c:v>42917</c:v>
                </c:pt>
                <c:pt idx="256">
                  <c:v>42948</c:v>
                </c:pt>
                <c:pt idx="257">
                  <c:v>42979</c:v>
                </c:pt>
                <c:pt idx="258">
                  <c:v>43009</c:v>
                </c:pt>
                <c:pt idx="259">
                  <c:v>43040</c:v>
                </c:pt>
                <c:pt idx="260">
                  <c:v>43070</c:v>
                </c:pt>
                <c:pt idx="261">
                  <c:v>43101</c:v>
                </c:pt>
                <c:pt idx="262">
                  <c:v>43132</c:v>
                </c:pt>
                <c:pt idx="263">
                  <c:v>43160</c:v>
                </c:pt>
                <c:pt idx="264">
                  <c:v>43191</c:v>
                </c:pt>
                <c:pt idx="265">
                  <c:v>43221</c:v>
                </c:pt>
                <c:pt idx="266">
                  <c:v>43252</c:v>
                </c:pt>
                <c:pt idx="267">
                  <c:v>43282</c:v>
                </c:pt>
                <c:pt idx="268">
                  <c:v>43313</c:v>
                </c:pt>
                <c:pt idx="269">
                  <c:v>43344</c:v>
                </c:pt>
                <c:pt idx="270">
                  <c:v>43374</c:v>
                </c:pt>
                <c:pt idx="271">
                  <c:v>43405</c:v>
                </c:pt>
                <c:pt idx="272">
                  <c:v>43435</c:v>
                </c:pt>
                <c:pt idx="273">
                  <c:v>43466</c:v>
                </c:pt>
                <c:pt idx="274">
                  <c:v>43497</c:v>
                </c:pt>
                <c:pt idx="275">
                  <c:v>43525</c:v>
                </c:pt>
                <c:pt idx="276">
                  <c:v>43556</c:v>
                </c:pt>
                <c:pt idx="277">
                  <c:v>43586</c:v>
                </c:pt>
                <c:pt idx="278">
                  <c:v>43617</c:v>
                </c:pt>
                <c:pt idx="279">
                  <c:v>43647</c:v>
                </c:pt>
                <c:pt idx="280">
                  <c:v>43678</c:v>
                </c:pt>
                <c:pt idx="281">
                  <c:v>43709</c:v>
                </c:pt>
                <c:pt idx="282">
                  <c:v>43739</c:v>
                </c:pt>
                <c:pt idx="283">
                  <c:v>43770</c:v>
                </c:pt>
                <c:pt idx="284">
                  <c:v>43800</c:v>
                </c:pt>
                <c:pt idx="285">
                  <c:v>43831</c:v>
                </c:pt>
                <c:pt idx="286">
                  <c:v>43862</c:v>
                </c:pt>
                <c:pt idx="287">
                  <c:v>43891</c:v>
                </c:pt>
                <c:pt idx="288">
                  <c:v>43922</c:v>
                </c:pt>
              </c:numCache>
            </c:numRef>
          </c:cat>
          <c:val>
            <c:numRef>
              <c:f>'Crec. Real'!$H$15:$H$303</c:f>
              <c:numCache>
                <c:formatCode>General</c:formatCode>
                <c:ptCount val="289"/>
                <c:pt idx="81" formatCode="#,##0.00">
                  <c:v>42.55092003265375</c:v>
                </c:pt>
                <c:pt idx="82" formatCode="#,##0.00">
                  <c:v>45.830415018572438</c:v>
                </c:pt>
                <c:pt idx="83" formatCode="#,##0.00">
                  <c:v>33.452956888876415</c:v>
                </c:pt>
                <c:pt idx="84" formatCode="#,##0.00">
                  <c:v>22.541827227744761</c:v>
                </c:pt>
                <c:pt idx="85" formatCode="#,##0.00">
                  <c:v>25.721833248745817</c:v>
                </c:pt>
                <c:pt idx="86" formatCode="#,##0.00">
                  <c:v>30.455436933673429</c:v>
                </c:pt>
                <c:pt idx="87" formatCode="#,##0.00">
                  <c:v>38.323819977291421</c:v>
                </c:pt>
                <c:pt idx="88" formatCode="#,##0.00">
                  <c:v>38.975054669486497</c:v>
                </c:pt>
                <c:pt idx="89" formatCode="#,##0.00">
                  <c:v>44.798644925815559</c:v>
                </c:pt>
                <c:pt idx="90" formatCode="#,##0.00">
                  <c:v>43.90966059952008</c:v>
                </c:pt>
                <c:pt idx="91" formatCode="#,##0.00">
                  <c:v>47.498189457984182</c:v>
                </c:pt>
                <c:pt idx="92" formatCode="#,##0.00">
                  <c:v>36.932014947714123</c:v>
                </c:pt>
                <c:pt idx="93" formatCode="#,##0.00">
                  <c:v>34.387628464143894</c:v>
                </c:pt>
                <c:pt idx="94" formatCode="#,##0.00">
                  <c:v>35.460359667271923</c:v>
                </c:pt>
                <c:pt idx="95" formatCode="#,##0.00">
                  <c:v>33.54219545618642</c:v>
                </c:pt>
                <c:pt idx="96" formatCode="#,##0.00">
                  <c:v>42.55998301606143</c:v>
                </c:pt>
                <c:pt idx="97" formatCode="#,##0.00">
                  <c:v>37.864648590264615</c:v>
                </c:pt>
                <c:pt idx="98" formatCode="#,##0.00">
                  <c:v>35.581618139862272</c:v>
                </c:pt>
                <c:pt idx="99" formatCode="#,##0.00">
                  <c:v>30.278361638411198</c:v>
                </c:pt>
                <c:pt idx="100" formatCode="#,##0.00">
                  <c:v>30.711647847341219</c:v>
                </c:pt>
                <c:pt idx="101" formatCode="#,##0.00">
                  <c:v>28.328667252058072</c:v>
                </c:pt>
                <c:pt idx="102" formatCode="#,##0.00">
                  <c:v>29.396779514515714</c:v>
                </c:pt>
                <c:pt idx="103" formatCode="#,##0.00">
                  <c:v>38.187570632757996</c:v>
                </c:pt>
                <c:pt idx="104" formatCode="#,##0.00">
                  <c:v>40.250711727234709</c:v>
                </c:pt>
                <c:pt idx="105" formatCode="#,##0.00">
                  <c:v>42.923378196803874</c:v>
                </c:pt>
                <c:pt idx="106" formatCode="#,##0.00">
                  <c:v>44.994702912487902</c:v>
                </c:pt>
                <c:pt idx="107" formatCode="#,##0.00">
                  <c:v>49.256923519931362</c:v>
                </c:pt>
                <c:pt idx="108" formatCode="#,##0.00">
                  <c:v>56.100166961995534</c:v>
                </c:pt>
                <c:pt idx="109" formatCode="#,##0.00">
                  <c:v>61.417888849235602</c:v>
                </c:pt>
                <c:pt idx="110" formatCode="#,##0.00">
                  <c:v>63.717645460081407</c:v>
                </c:pt>
                <c:pt idx="111" formatCode="#,##0.00">
                  <c:v>63.135081227263342</c:v>
                </c:pt>
                <c:pt idx="112" formatCode="#,##0.00">
                  <c:v>62.080846112222929</c:v>
                </c:pt>
                <c:pt idx="113" formatCode="#,##0.00">
                  <c:v>59.231571332816401</c:v>
                </c:pt>
                <c:pt idx="114" formatCode="#,##0.00">
                  <c:v>51.337367378932839</c:v>
                </c:pt>
                <c:pt idx="115" formatCode="#,##0.00">
                  <c:v>43.971584577107038</c:v>
                </c:pt>
                <c:pt idx="116" formatCode="#,##0.00">
                  <c:v>42.01701250574488</c:v>
                </c:pt>
                <c:pt idx="117" formatCode="#,##0.00">
                  <c:v>38.966928496917404</c:v>
                </c:pt>
                <c:pt idx="118" formatCode="#,##0.00">
                  <c:v>36.864833502512326</c:v>
                </c:pt>
                <c:pt idx="119" formatCode="#,##0.00">
                  <c:v>36.729487201606872</c:v>
                </c:pt>
                <c:pt idx="120" formatCode="#,##0.00">
                  <c:v>36.057180488941995</c:v>
                </c:pt>
                <c:pt idx="121" formatCode="#,##0.00">
                  <c:v>30.102694560123066</c:v>
                </c:pt>
                <c:pt idx="122" formatCode="#,##0.00">
                  <c:v>30.937598749142591</c:v>
                </c:pt>
                <c:pt idx="123" formatCode="#,##0.00">
                  <c:v>31.44207192592696</c:v>
                </c:pt>
                <c:pt idx="124" formatCode="#,##0.00">
                  <c:v>30.290680267410863</c:v>
                </c:pt>
                <c:pt idx="125" formatCode="#,##0.00">
                  <c:v>29.906218854234524</c:v>
                </c:pt>
                <c:pt idx="126" formatCode="#,##0.00">
                  <c:v>33.631179962929792</c:v>
                </c:pt>
                <c:pt idx="127" formatCode="#,##0.00">
                  <c:v>28.601657300742289</c:v>
                </c:pt>
                <c:pt idx="128" formatCode="#,##0.00">
                  <c:v>28.12076475687477</c:v>
                </c:pt>
                <c:pt idx="129" formatCode="#,##0.00">
                  <c:v>28.746637321987013</c:v>
                </c:pt>
                <c:pt idx="130" formatCode="#,##0.00">
                  <c:v>25.714052680533548</c:v>
                </c:pt>
                <c:pt idx="131" formatCode="#,##0.00">
                  <c:v>24.79293997551606</c:v>
                </c:pt>
                <c:pt idx="132" formatCode="#,##0.00">
                  <c:v>22.24255286177279</c:v>
                </c:pt>
                <c:pt idx="133" formatCode="#,##0.00">
                  <c:v>24.239097683913833</c:v>
                </c:pt>
                <c:pt idx="134" formatCode="#,##0.00">
                  <c:v>19.956221398954611</c:v>
                </c:pt>
                <c:pt idx="135" formatCode="#,##0.00">
                  <c:v>16.803614378484276</c:v>
                </c:pt>
                <c:pt idx="136" formatCode="#,##0.00">
                  <c:v>14.839425779643634</c:v>
                </c:pt>
                <c:pt idx="137" formatCode="#,##0.00">
                  <c:v>13.924657237981863</c:v>
                </c:pt>
                <c:pt idx="138" formatCode="#,##0.00">
                  <c:v>12.852976084225599</c:v>
                </c:pt>
                <c:pt idx="139" formatCode="#,##0.00">
                  <c:v>12.320045954293391</c:v>
                </c:pt>
                <c:pt idx="140" formatCode="#,##0.00">
                  <c:v>11.295660494077509</c:v>
                </c:pt>
                <c:pt idx="141" formatCode="#,##0.00">
                  <c:v>8.757908715278484</c:v>
                </c:pt>
                <c:pt idx="142" formatCode="#,##0.00">
                  <c:v>8.4074172858644047</c:v>
                </c:pt>
                <c:pt idx="143" formatCode="#,##0.00">
                  <c:v>6.2658479696421354</c:v>
                </c:pt>
                <c:pt idx="144" formatCode="#,##0.00">
                  <c:v>7.9285812601573413</c:v>
                </c:pt>
                <c:pt idx="145" formatCode="#,##0.00">
                  <c:v>9.9289770897267324</c:v>
                </c:pt>
                <c:pt idx="146" formatCode="#,##0.00">
                  <c:v>11.998479811595807</c:v>
                </c:pt>
                <c:pt idx="147" formatCode="#,##0.00">
                  <c:v>14.137574805953701</c:v>
                </c:pt>
                <c:pt idx="148" formatCode="#,##0.00">
                  <c:v>15.973497765542399</c:v>
                </c:pt>
                <c:pt idx="149" formatCode="#,##0.00">
                  <c:v>17.37959630705992</c:v>
                </c:pt>
                <c:pt idx="150" formatCode="#,##0.00">
                  <c:v>32.813666212933491</c:v>
                </c:pt>
                <c:pt idx="151" formatCode="#,##0.00">
                  <c:v>32.367111586801364</c:v>
                </c:pt>
                <c:pt idx="152" formatCode="#,##0.00">
                  <c:v>44.752116532952016</c:v>
                </c:pt>
                <c:pt idx="153" formatCode="#,##0.00">
                  <c:v>47.718651594442242</c:v>
                </c:pt>
                <c:pt idx="154" formatCode="#,##0.00">
                  <c:v>51.151488480456294</c:v>
                </c:pt>
                <c:pt idx="155" formatCode="#,##0.00">
                  <c:v>54.156984366000337</c:v>
                </c:pt>
                <c:pt idx="156" formatCode="#,##0.00">
                  <c:v>54.138229534996341</c:v>
                </c:pt>
                <c:pt idx="157" formatCode="#,##0.00">
                  <c:v>54.013150261920487</c:v>
                </c:pt>
                <c:pt idx="158" formatCode="#,##0.00">
                  <c:v>53.3429921727991</c:v>
                </c:pt>
                <c:pt idx="159" formatCode="#,##0.00">
                  <c:v>52.58330044237163</c:v>
                </c:pt>
                <c:pt idx="160" formatCode="#,##0.00">
                  <c:v>52.044144037923054</c:v>
                </c:pt>
                <c:pt idx="161" formatCode="#,##0.00">
                  <c:v>50.253866542629623</c:v>
                </c:pt>
                <c:pt idx="162" formatCode="#,##0.00">
                  <c:v>33.140427142150706</c:v>
                </c:pt>
                <c:pt idx="163" formatCode="#,##0.00">
                  <c:v>33.228196729759873</c:v>
                </c:pt>
                <c:pt idx="164" formatCode="#,##0.00">
                  <c:v>22.00205911393185</c:v>
                </c:pt>
                <c:pt idx="165" formatCode="#,##0.00">
                  <c:v>20.223922239317282</c:v>
                </c:pt>
                <c:pt idx="166" formatCode="#,##0.00">
                  <c:v>17.81765268024429</c:v>
                </c:pt>
                <c:pt idx="167" formatCode="#,##0.00">
                  <c:v>15.072929701996074</c:v>
                </c:pt>
                <c:pt idx="168" formatCode="#,##0.00">
                  <c:v>12.672073508781946</c:v>
                </c:pt>
                <c:pt idx="169" formatCode="#,##0.00">
                  <c:v>10.599389250626157</c:v>
                </c:pt>
                <c:pt idx="170" formatCode="#,##0.00">
                  <c:v>9.3230544254613079</c:v>
                </c:pt>
                <c:pt idx="171" formatCode="#,##0.00">
                  <c:v>7.8621909171849413</c:v>
                </c:pt>
                <c:pt idx="172" formatCode="#,##0.00">
                  <c:v>7.5953547017351575</c:v>
                </c:pt>
                <c:pt idx="173" formatCode="#,##0.00">
                  <c:v>7.3625340147230212</c:v>
                </c:pt>
                <c:pt idx="174" formatCode="#,##0.00">
                  <c:v>7.5395662467491631</c:v>
                </c:pt>
                <c:pt idx="175" formatCode="#,##0.00">
                  <c:v>8.4190837828854939</c:v>
                </c:pt>
                <c:pt idx="176" formatCode="#,##0.00">
                  <c:v>8.7739850047513954</c:v>
                </c:pt>
                <c:pt idx="177" formatCode="#,##0.00">
                  <c:v>9.0083698672945633</c:v>
                </c:pt>
                <c:pt idx="178" formatCode="#,##0.00">
                  <c:v>23.4930597362629</c:v>
                </c:pt>
                <c:pt idx="179" formatCode="#,##0.00">
                  <c:v>26.003484954017743</c:v>
                </c:pt>
                <c:pt idx="180" formatCode="#,##0.00">
                  <c:v>27.867242583280905</c:v>
                </c:pt>
                <c:pt idx="181" formatCode="#,##0.00">
                  <c:v>29.456336089978443</c:v>
                </c:pt>
                <c:pt idx="182" formatCode="#,##0.00">
                  <c:v>30.393325605852507</c:v>
                </c:pt>
                <c:pt idx="183" formatCode="#,##0.00">
                  <c:v>31.460899165462486</c:v>
                </c:pt>
                <c:pt idx="184" formatCode="#,##0.00">
                  <c:v>32.310732502648911</c:v>
                </c:pt>
                <c:pt idx="185" formatCode="#,##0.00">
                  <c:v>32.587562599776952</c:v>
                </c:pt>
                <c:pt idx="186" formatCode="#,##0.00">
                  <c:v>32.772151123704283</c:v>
                </c:pt>
                <c:pt idx="187" formatCode="#,##0.00">
                  <c:v>33.117989382797489</c:v>
                </c:pt>
                <c:pt idx="188" formatCode="#,##0.00">
                  <c:v>33.218942963961354</c:v>
                </c:pt>
                <c:pt idx="189" formatCode="#,##0.00">
                  <c:v>33.919277541440351</c:v>
                </c:pt>
                <c:pt idx="190" formatCode="#,##0.00">
                  <c:v>19.148534007649065</c:v>
                </c:pt>
                <c:pt idx="191" formatCode="#,##0.00">
                  <c:v>18.959252128504044</c:v>
                </c:pt>
                <c:pt idx="192" formatCode="#,##0.00">
                  <c:v>17.782806830545116</c:v>
                </c:pt>
                <c:pt idx="193" formatCode="#,##0.00">
                  <c:v>17.278573375008754</c:v>
                </c:pt>
                <c:pt idx="194" formatCode="#,##0.00">
                  <c:v>17.403061532424637</c:v>
                </c:pt>
                <c:pt idx="195" formatCode="#,##0.00">
                  <c:v>17.687482746510174</c:v>
                </c:pt>
                <c:pt idx="196" formatCode="#,##0.00">
                  <c:v>17.350472243001882</c:v>
                </c:pt>
                <c:pt idx="197" formatCode="#,##0.00">
                  <c:v>17.167746164415586</c:v>
                </c:pt>
                <c:pt idx="198" formatCode="#,##0.00">
                  <c:v>16.733424260862485</c:v>
                </c:pt>
                <c:pt idx="199" formatCode="#,##0.00">
                  <c:v>16.605300971864057</c:v>
                </c:pt>
                <c:pt idx="200" formatCode="#,##0.00">
                  <c:v>16.878873366926328</c:v>
                </c:pt>
                <c:pt idx="201" formatCode="#,##0.00">
                  <c:v>17.19594447914945</c:v>
                </c:pt>
                <c:pt idx="202" formatCode="#,##0.00">
                  <c:v>17.384856600270425</c:v>
                </c:pt>
                <c:pt idx="203" formatCode="#,##0.00">
                  <c:v>16.785553609257107</c:v>
                </c:pt>
                <c:pt idx="204" formatCode="#,##0.00">
                  <c:v>17.848107342954478</c:v>
                </c:pt>
                <c:pt idx="205" formatCode="#,##0.00">
                  <c:v>18.325291862999382</c:v>
                </c:pt>
                <c:pt idx="206" formatCode="#,##0.00">
                  <c:v>17.729878659872632</c:v>
                </c:pt>
                <c:pt idx="207" formatCode="#,##0.00">
                  <c:v>17.799693010196236</c:v>
                </c:pt>
                <c:pt idx="208" formatCode="#,##0.00">
                  <c:v>16.997596132407367</c:v>
                </c:pt>
                <c:pt idx="209" formatCode="#,##0.00">
                  <c:v>16.551651541068544</c:v>
                </c:pt>
                <c:pt idx="210" formatCode="#,##0.00">
                  <c:v>14.702791455782126</c:v>
                </c:pt>
                <c:pt idx="211" formatCode="#,##0.00">
                  <c:v>14.776524044920691</c:v>
                </c:pt>
                <c:pt idx="212" formatCode="#,##0.00">
                  <c:v>15.114572843212159</c:v>
                </c:pt>
                <c:pt idx="213" formatCode="#,##0.00">
                  <c:v>14.022943630901352</c:v>
                </c:pt>
                <c:pt idx="214" formatCode="#,##0.00">
                  <c:v>13.1232395152312</c:v>
                </c:pt>
                <c:pt idx="215" formatCode="#,##0.00">
                  <c:v>13.246409566909634</c:v>
                </c:pt>
                <c:pt idx="216" formatCode="#,##0.00">
                  <c:v>12.285613777618675</c:v>
                </c:pt>
                <c:pt idx="217" formatCode="#,##0.00">
                  <c:v>11.313335812860959</c:v>
                </c:pt>
                <c:pt idx="218" formatCode="#,##0.00">
                  <c:v>10.689128847833217</c:v>
                </c:pt>
                <c:pt idx="219" formatCode="#,##0.00">
                  <c:v>9.5510121271356709</c:v>
                </c:pt>
                <c:pt idx="220" formatCode="#,##0.00">
                  <c:v>8.7574294157454435</c:v>
                </c:pt>
                <c:pt idx="221" formatCode="#,##0.00">
                  <c:v>8.2546667312658926</c:v>
                </c:pt>
                <c:pt idx="222" formatCode="#,##0.00">
                  <c:v>8.5746434586080333</c:v>
                </c:pt>
                <c:pt idx="223" formatCode="#,##0.00">
                  <c:v>7.2408538436751879</c:v>
                </c:pt>
                <c:pt idx="224" formatCode="#,##0.00">
                  <c:v>5.5844553531428254</c:v>
                </c:pt>
                <c:pt idx="238" formatCode="#,##0.00">
                  <c:v>-2.881411473035056</c:v>
                </c:pt>
                <c:pt idx="239" formatCode="#,##0.00">
                  <c:v>-3.6473153403339342</c:v>
                </c:pt>
                <c:pt idx="240" formatCode="#,##0.00">
                  <c:v>-3.3374161761365206</c:v>
                </c:pt>
                <c:pt idx="241" formatCode="#,##0.00">
                  <c:v>-3.237909937843042</c:v>
                </c:pt>
                <c:pt idx="242" formatCode="#,##0.00">
                  <c:v>-3.8262399008180292</c:v>
                </c:pt>
                <c:pt idx="243" formatCode="#,##0.00">
                  <c:v>-4.1387718901873978</c:v>
                </c:pt>
                <c:pt idx="244" formatCode="#,##0.00">
                  <c:v>-1.9854617896847393</c:v>
                </c:pt>
                <c:pt idx="245" formatCode="#,##0.00">
                  <c:v>-0.90104473246189754</c:v>
                </c:pt>
                <c:pt idx="246" formatCode="#,##0.00">
                  <c:v>-0.28332769974686034</c:v>
                </c:pt>
                <c:pt idx="247" formatCode="#,##0.00">
                  <c:v>0.32382092881007019</c:v>
                </c:pt>
                <c:pt idx="248" formatCode="#,##0.00">
                  <c:v>0.86726810662514087</c:v>
                </c:pt>
                <c:pt idx="249" formatCode="#,##0.00">
                  <c:v>1.786522510597166</c:v>
                </c:pt>
                <c:pt idx="250" formatCode="#,##0.00">
                  <c:v>2.2913933183275503</c:v>
                </c:pt>
                <c:pt idx="251" formatCode="#,##0.00">
                  <c:v>3.2713076731104795</c:v>
                </c:pt>
                <c:pt idx="252" formatCode="#,##0.00">
                  <c:v>2.7367634161977072</c:v>
                </c:pt>
                <c:pt idx="253" formatCode="#,##0.00">
                  <c:v>2.8125887777790126</c:v>
                </c:pt>
                <c:pt idx="254" formatCode="#,##0.00">
                  <c:v>4.415438734192656</c:v>
                </c:pt>
                <c:pt idx="255" formatCode="#,##0.00">
                  <c:v>5.3167566841333391</c:v>
                </c:pt>
                <c:pt idx="256" formatCode="#,##0.00">
                  <c:v>4.37066437867768</c:v>
                </c:pt>
                <c:pt idx="257" formatCode="#,##0.00">
                  <c:v>4.0472294190562641</c:v>
                </c:pt>
                <c:pt idx="258" formatCode="#,##0.00">
                  <c:v>3.5982779784949237</c:v>
                </c:pt>
                <c:pt idx="259" formatCode="#,##0.00">
                  <c:v>3.5118260139581858</c:v>
                </c:pt>
                <c:pt idx="260" formatCode="#,##0.00">
                  <c:v>3.5078603495341643</c:v>
                </c:pt>
                <c:pt idx="261" formatCode="#,##0.00">
                  <c:v>3.7567775457542307</c:v>
                </c:pt>
                <c:pt idx="262" formatCode="#,##0.00">
                  <c:v>3.9830413948299004</c:v>
                </c:pt>
                <c:pt idx="263" formatCode="#,##0.00">
                  <c:v>3.4603888394784343</c:v>
                </c:pt>
                <c:pt idx="264" formatCode="#,##0.00">
                  <c:v>3.5037827543380029</c:v>
                </c:pt>
                <c:pt idx="265" formatCode="#,##0.00">
                  <c:v>3.5179917309787534</c:v>
                </c:pt>
                <c:pt idx="266" formatCode="#,##0.00">
                  <c:v>2.1571363608208216</c:v>
                </c:pt>
                <c:pt idx="267" formatCode="#,##0.00">
                  <c:v>1.4598156453864641</c:v>
                </c:pt>
                <c:pt idx="268" formatCode="#,##0.00">
                  <c:v>1.0413490843076412</c:v>
                </c:pt>
                <c:pt idx="269" formatCode="#,##0.00">
                  <c:v>0.19323075191668426</c:v>
                </c:pt>
                <c:pt idx="270" formatCode="#,##0.00">
                  <c:v>0.45145202596299505</c:v>
                </c:pt>
                <c:pt idx="271" formatCode="#,##0.00">
                  <c:v>0.57035856143157204</c:v>
                </c:pt>
                <c:pt idx="272" formatCode="#,##0.00">
                  <c:v>0.34355195453918963</c:v>
                </c:pt>
                <c:pt idx="273" formatCode="#,##0.00">
                  <c:v>0.40859865188043187</c:v>
                </c:pt>
                <c:pt idx="274" formatCode="#,##0.00">
                  <c:v>0.41620093633940591</c:v>
                </c:pt>
                <c:pt idx="275" formatCode="#,##0.00">
                  <c:v>0.43444511301546918</c:v>
                </c:pt>
                <c:pt idx="276" formatCode="#,##0.00">
                  <c:v>8.1968599076964743E-2</c:v>
                </c:pt>
                <c:pt idx="277" formatCode="#,##0.00">
                  <c:v>-0.24990591370485093</c:v>
                </c:pt>
                <c:pt idx="278" formatCode="#,##0.00">
                  <c:v>-0.53980344875075303</c:v>
                </c:pt>
                <c:pt idx="279" formatCode="#,##0.00">
                  <c:v>-0.41029780832424478</c:v>
                </c:pt>
                <c:pt idx="280" formatCode="#,##0.00">
                  <c:v>-0.25133594589871189</c:v>
                </c:pt>
                <c:pt idx="281" formatCode="#,##0.00">
                  <c:v>0.20545602173742683</c:v>
                </c:pt>
                <c:pt idx="282" formatCode="#,##0.00">
                  <c:v>0.290117361480835</c:v>
                </c:pt>
                <c:pt idx="283" formatCode="#,##0.00">
                  <c:v>-0.11862836879708016</c:v>
                </c:pt>
                <c:pt idx="284" formatCode="#,##0.00">
                  <c:v>1.5755274325759849</c:v>
                </c:pt>
                <c:pt idx="285" formatCode="#,##0.00">
                  <c:v>1.6084010980605967</c:v>
                </c:pt>
                <c:pt idx="286" formatCode="#,##0.00">
                  <c:v>1.51558117458237</c:v>
                </c:pt>
                <c:pt idx="287" formatCode="#,##0.00">
                  <c:v>0.62238230399742633</c:v>
                </c:pt>
                <c:pt idx="288" formatCode="#,##0.00">
                  <c:v>-4.1613348422142593E-2</c:v>
                </c:pt>
              </c:numCache>
            </c:numRef>
          </c:val>
          <c:smooth val="0"/>
          <c:extLst>
            <c:ext xmlns:c16="http://schemas.microsoft.com/office/drawing/2014/chart" uri="{C3380CC4-5D6E-409C-BE32-E72D297353CC}">
              <c16:uniqueId val="{00000005-4D1B-4B59-8C66-592911E0ED60}"/>
            </c:ext>
          </c:extLst>
        </c:ser>
        <c:ser>
          <c:idx val="3"/>
          <c:order val="3"/>
          <c:tx>
            <c:v>Vivienda</c:v>
          </c:tx>
          <c:spPr>
            <a:ln w="31750" cap="rnd" cmpd="sng" algn="ctr">
              <a:solidFill>
                <a:schemeClr val="tx2">
                  <a:lumMod val="40000"/>
                  <a:lumOff val="60000"/>
                </a:schemeClr>
              </a:solidFill>
              <a:prstDash val="solid"/>
              <a:round/>
            </a:ln>
            <a:effectLst/>
          </c:spPr>
          <c:marker>
            <c:symbol val="none"/>
          </c:marker>
          <c:dPt>
            <c:idx val="240"/>
            <c:bubble3D val="0"/>
            <c:extLst>
              <c:ext xmlns:c16="http://schemas.microsoft.com/office/drawing/2014/chart" uri="{C3380CC4-5D6E-409C-BE32-E72D297353CC}">
                <c16:uniqueId val="{00000006-4D1B-4B59-8C66-592911E0ED60}"/>
              </c:ext>
            </c:extLst>
          </c:dPt>
          <c:dLbls>
            <c:dLbl>
              <c:idx val="284"/>
              <c:layout>
                <c:manualLayout>
                  <c:x val="0.12920221341781959"/>
                  <c:y val="9.3288318085517977E-3"/>
                </c:manualLayout>
              </c:layout>
              <c:tx>
                <c:rich>
                  <a:bodyPr/>
                  <a:lstStyle/>
                  <a:p>
                    <a:r>
                      <a:rPr lang="en-US"/>
                      <a:t>5,5</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4D1B-4B59-8C66-592911E0ED60}"/>
                </c:ext>
              </c:extLst>
            </c:dLbl>
            <c:spPr>
              <a:noFill/>
              <a:ln>
                <a:noFill/>
              </a:ln>
              <a:effectLst/>
            </c:spPr>
            <c:txPr>
              <a:bodyPr wrap="square" lIns="38100" tIns="19050" rIns="38100" bIns="19050" anchor="ctr">
                <a:spAutoFit/>
              </a:bodyPr>
              <a:lstStyle/>
              <a:p>
                <a:pPr>
                  <a:defRPr b="1">
                    <a:solidFill>
                      <a:srgbClr val="6699FF"/>
                    </a:solidFill>
                  </a:defRPr>
                </a:pPr>
                <a:endParaRPr lang="es-CO"/>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'Crec. Real'!$A$15:$A$303</c:f>
              <c:numCache>
                <c:formatCode>mmm\-yy</c:formatCode>
                <c:ptCount val="289"/>
                <c:pt idx="0">
                  <c:v>35156</c:v>
                </c:pt>
                <c:pt idx="1">
                  <c:v>35186</c:v>
                </c:pt>
                <c:pt idx="2">
                  <c:v>35217</c:v>
                </c:pt>
                <c:pt idx="3">
                  <c:v>35247</c:v>
                </c:pt>
                <c:pt idx="4">
                  <c:v>35278</c:v>
                </c:pt>
                <c:pt idx="5">
                  <c:v>35309</c:v>
                </c:pt>
                <c:pt idx="6">
                  <c:v>35339</c:v>
                </c:pt>
                <c:pt idx="7">
                  <c:v>35370</c:v>
                </c:pt>
                <c:pt idx="8">
                  <c:v>35400</c:v>
                </c:pt>
                <c:pt idx="9">
                  <c:v>35431</c:v>
                </c:pt>
                <c:pt idx="10">
                  <c:v>35462</c:v>
                </c:pt>
                <c:pt idx="11">
                  <c:v>35490</c:v>
                </c:pt>
                <c:pt idx="12">
                  <c:v>35521</c:v>
                </c:pt>
                <c:pt idx="13">
                  <c:v>35551</c:v>
                </c:pt>
                <c:pt idx="14">
                  <c:v>35582</c:v>
                </c:pt>
                <c:pt idx="15">
                  <c:v>35612</c:v>
                </c:pt>
                <c:pt idx="16">
                  <c:v>35643</c:v>
                </c:pt>
                <c:pt idx="17">
                  <c:v>35674</c:v>
                </c:pt>
                <c:pt idx="18">
                  <c:v>35704</c:v>
                </c:pt>
                <c:pt idx="19">
                  <c:v>35735</c:v>
                </c:pt>
                <c:pt idx="20">
                  <c:v>35765</c:v>
                </c:pt>
                <c:pt idx="21">
                  <c:v>35796</c:v>
                </c:pt>
                <c:pt idx="22">
                  <c:v>35827</c:v>
                </c:pt>
                <c:pt idx="23">
                  <c:v>35855</c:v>
                </c:pt>
                <c:pt idx="24">
                  <c:v>35886</c:v>
                </c:pt>
                <c:pt idx="25">
                  <c:v>35916</c:v>
                </c:pt>
                <c:pt idx="26">
                  <c:v>35947</c:v>
                </c:pt>
                <c:pt idx="27">
                  <c:v>35977</c:v>
                </c:pt>
                <c:pt idx="28">
                  <c:v>36008</c:v>
                </c:pt>
                <c:pt idx="29">
                  <c:v>36039</c:v>
                </c:pt>
                <c:pt idx="30">
                  <c:v>36069</c:v>
                </c:pt>
                <c:pt idx="31">
                  <c:v>36100</c:v>
                </c:pt>
                <c:pt idx="32">
                  <c:v>36130</c:v>
                </c:pt>
                <c:pt idx="33">
                  <c:v>36161</c:v>
                </c:pt>
                <c:pt idx="34">
                  <c:v>36192</c:v>
                </c:pt>
                <c:pt idx="35">
                  <c:v>36220</c:v>
                </c:pt>
                <c:pt idx="36">
                  <c:v>36251</c:v>
                </c:pt>
                <c:pt idx="37">
                  <c:v>36281</c:v>
                </c:pt>
                <c:pt idx="38">
                  <c:v>36312</c:v>
                </c:pt>
                <c:pt idx="39">
                  <c:v>36342</c:v>
                </c:pt>
                <c:pt idx="40">
                  <c:v>36373</c:v>
                </c:pt>
                <c:pt idx="41">
                  <c:v>36404</c:v>
                </c:pt>
                <c:pt idx="42">
                  <c:v>36434</c:v>
                </c:pt>
                <c:pt idx="43">
                  <c:v>36465</c:v>
                </c:pt>
                <c:pt idx="44">
                  <c:v>36495</c:v>
                </c:pt>
                <c:pt idx="45">
                  <c:v>36526</c:v>
                </c:pt>
                <c:pt idx="46">
                  <c:v>36557</c:v>
                </c:pt>
                <c:pt idx="47">
                  <c:v>36586</c:v>
                </c:pt>
                <c:pt idx="48">
                  <c:v>36617</c:v>
                </c:pt>
                <c:pt idx="49">
                  <c:v>36647</c:v>
                </c:pt>
                <c:pt idx="50">
                  <c:v>36678</c:v>
                </c:pt>
                <c:pt idx="51">
                  <c:v>36708</c:v>
                </c:pt>
                <c:pt idx="52">
                  <c:v>36739</c:v>
                </c:pt>
                <c:pt idx="53">
                  <c:v>36770</c:v>
                </c:pt>
                <c:pt idx="54">
                  <c:v>36800</c:v>
                </c:pt>
                <c:pt idx="55">
                  <c:v>36831</c:v>
                </c:pt>
                <c:pt idx="56">
                  <c:v>36861</c:v>
                </c:pt>
                <c:pt idx="57">
                  <c:v>36892</c:v>
                </c:pt>
                <c:pt idx="58">
                  <c:v>36923</c:v>
                </c:pt>
                <c:pt idx="59">
                  <c:v>36951</c:v>
                </c:pt>
                <c:pt idx="60">
                  <c:v>36982</c:v>
                </c:pt>
                <c:pt idx="61">
                  <c:v>37012</c:v>
                </c:pt>
                <c:pt idx="62">
                  <c:v>37043</c:v>
                </c:pt>
                <c:pt idx="63">
                  <c:v>37073</c:v>
                </c:pt>
                <c:pt idx="64">
                  <c:v>37104</c:v>
                </c:pt>
                <c:pt idx="65">
                  <c:v>37135</c:v>
                </c:pt>
                <c:pt idx="66">
                  <c:v>37165</c:v>
                </c:pt>
                <c:pt idx="67">
                  <c:v>37196</c:v>
                </c:pt>
                <c:pt idx="68">
                  <c:v>37226</c:v>
                </c:pt>
                <c:pt idx="69">
                  <c:v>37257</c:v>
                </c:pt>
                <c:pt idx="70">
                  <c:v>37288</c:v>
                </c:pt>
                <c:pt idx="71">
                  <c:v>37316</c:v>
                </c:pt>
                <c:pt idx="72">
                  <c:v>37347</c:v>
                </c:pt>
                <c:pt idx="73">
                  <c:v>37377</c:v>
                </c:pt>
                <c:pt idx="74">
                  <c:v>37408</c:v>
                </c:pt>
                <c:pt idx="75">
                  <c:v>37438</c:v>
                </c:pt>
                <c:pt idx="76">
                  <c:v>37469</c:v>
                </c:pt>
                <c:pt idx="77">
                  <c:v>37500</c:v>
                </c:pt>
                <c:pt idx="78">
                  <c:v>37530</c:v>
                </c:pt>
                <c:pt idx="79">
                  <c:v>37561</c:v>
                </c:pt>
                <c:pt idx="80">
                  <c:v>37591</c:v>
                </c:pt>
                <c:pt idx="81">
                  <c:v>37622</c:v>
                </c:pt>
                <c:pt idx="82">
                  <c:v>37653</c:v>
                </c:pt>
                <c:pt idx="83">
                  <c:v>37681</c:v>
                </c:pt>
                <c:pt idx="84">
                  <c:v>37712</c:v>
                </c:pt>
                <c:pt idx="85">
                  <c:v>37742</c:v>
                </c:pt>
                <c:pt idx="86">
                  <c:v>37773</c:v>
                </c:pt>
                <c:pt idx="87">
                  <c:v>37803</c:v>
                </c:pt>
                <c:pt idx="88">
                  <c:v>37834</c:v>
                </c:pt>
                <c:pt idx="89">
                  <c:v>37865</c:v>
                </c:pt>
                <c:pt idx="90">
                  <c:v>37895</c:v>
                </c:pt>
                <c:pt idx="91">
                  <c:v>37926</c:v>
                </c:pt>
                <c:pt idx="92">
                  <c:v>37956</c:v>
                </c:pt>
                <c:pt idx="93">
                  <c:v>37987</c:v>
                </c:pt>
                <c:pt idx="94">
                  <c:v>38018</c:v>
                </c:pt>
                <c:pt idx="95">
                  <c:v>38047</c:v>
                </c:pt>
                <c:pt idx="96">
                  <c:v>38078</c:v>
                </c:pt>
                <c:pt idx="97">
                  <c:v>38108</c:v>
                </c:pt>
                <c:pt idx="98">
                  <c:v>38139</c:v>
                </c:pt>
                <c:pt idx="99">
                  <c:v>38169</c:v>
                </c:pt>
                <c:pt idx="100">
                  <c:v>38200</c:v>
                </c:pt>
                <c:pt idx="101">
                  <c:v>38231</c:v>
                </c:pt>
                <c:pt idx="102">
                  <c:v>38261</c:v>
                </c:pt>
                <c:pt idx="103">
                  <c:v>38292</c:v>
                </c:pt>
                <c:pt idx="104">
                  <c:v>38322</c:v>
                </c:pt>
                <c:pt idx="105">
                  <c:v>38353</c:v>
                </c:pt>
                <c:pt idx="106">
                  <c:v>38384</c:v>
                </c:pt>
                <c:pt idx="107">
                  <c:v>38412</c:v>
                </c:pt>
                <c:pt idx="108">
                  <c:v>38443</c:v>
                </c:pt>
                <c:pt idx="109">
                  <c:v>38473</c:v>
                </c:pt>
                <c:pt idx="110">
                  <c:v>38504</c:v>
                </c:pt>
                <c:pt idx="111">
                  <c:v>38534</c:v>
                </c:pt>
                <c:pt idx="112">
                  <c:v>38565</c:v>
                </c:pt>
                <c:pt idx="113">
                  <c:v>38596</c:v>
                </c:pt>
                <c:pt idx="114">
                  <c:v>38626</c:v>
                </c:pt>
                <c:pt idx="115">
                  <c:v>38657</c:v>
                </c:pt>
                <c:pt idx="116">
                  <c:v>38687</c:v>
                </c:pt>
                <c:pt idx="117">
                  <c:v>38718</c:v>
                </c:pt>
                <c:pt idx="118">
                  <c:v>38749</c:v>
                </c:pt>
                <c:pt idx="119">
                  <c:v>38777</c:v>
                </c:pt>
                <c:pt idx="120">
                  <c:v>38808</c:v>
                </c:pt>
                <c:pt idx="121">
                  <c:v>38838</c:v>
                </c:pt>
                <c:pt idx="122">
                  <c:v>38869</c:v>
                </c:pt>
                <c:pt idx="123">
                  <c:v>38899</c:v>
                </c:pt>
                <c:pt idx="124">
                  <c:v>38930</c:v>
                </c:pt>
                <c:pt idx="125">
                  <c:v>38961</c:v>
                </c:pt>
                <c:pt idx="126">
                  <c:v>38991</c:v>
                </c:pt>
                <c:pt idx="127">
                  <c:v>39022</c:v>
                </c:pt>
                <c:pt idx="128">
                  <c:v>39052</c:v>
                </c:pt>
                <c:pt idx="129">
                  <c:v>39083</c:v>
                </c:pt>
                <c:pt idx="130">
                  <c:v>39114</c:v>
                </c:pt>
                <c:pt idx="131">
                  <c:v>39142</c:v>
                </c:pt>
                <c:pt idx="132">
                  <c:v>39173</c:v>
                </c:pt>
                <c:pt idx="133">
                  <c:v>39203</c:v>
                </c:pt>
                <c:pt idx="134">
                  <c:v>39234</c:v>
                </c:pt>
                <c:pt idx="135">
                  <c:v>39264</c:v>
                </c:pt>
                <c:pt idx="136">
                  <c:v>39295</c:v>
                </c:pt>
                <c:pt idx="137">
                  <c:v>39326</c:v>
                </c:pt>
                <c:pt idx="138">
                  <c:v>39356</c:v>
                </c:pt>
                <c:pt idx="139">
                  <c:v>39387</c:v>
                </c:pt>
                <c:pt idx="140">
                  <c:v>39417</c:v>
                </c:pt>
                <c:pt idx="141">
                  <c:v>39448</c:v>
                </c:pt>
                <c:pt idx="142">
                  <c:v>39479</c:v>
                </c:pt>
                <c:pt idx="143">
                  <c:v>39508</c:v>
                </c:pt>
                <c:pt idx="144">
                  <c:v>39539</c:v>
                </c:pt>
                <c:pt idx="145">
                  <c:v>39569</c:v>
                </c:pt>
                <c:pt idx="146">
                  <c:v>39600</c:v>
                </c:pt>
                <c:pt idx="147">
                  <c:v>39630</c:v>
                </c:pt>
                <c:pt idx="148">
                  <c:v>39661</c:v>
                </c:pt>
                <c:pt idx="149">
                  <c:v>39692</c:v>
                </c:pt>
                <c:pt idx="150">
                  <c:v>39722</c:v>
                </c:pt>
                <c:pt idx="151">
                  <c:v>39753</c:v>
                </c:pt>
                <c:pt idx="152">
                  <c:v>39783</c:v>
                </c:pt>
                <c:pt idx="153">
                  <c:v>39814</c:v>
                </c:pt>
                <c:pt idx="154">
                  <c:v>39845</c:v>
                </c:pt>
                <c:pt idx="155">
                  <c:v>39873</c:v>
                </c:pt>
                <c:pt idx="156">
                  <c:v>39904</c:v>
                </c:pt>
                <c:pt idx="157">
                  <c:v>39934</c:v>
                </c:pt>
                <c:pt idx="158">
                  <c:v>39965</c:v>
                </c:pt>
                <c:pt idx="159">
                  <c:v>39995</c:v>
                </c:pt>
                <c:pt idx="160">
                  <c:v>40026</c:v>
                </c:pt>
                <c:pt idx="161">
                  <c:v>40057</c:v>
                </c:pt>
                <c:pt idx="162">
                  <c:v>40087</c:v>
                </c:pt>
                <c:pt idx="163">
                  <c:v>40118</c:v>
                </c:pt>
                <c:pt idx="164">
                  <c:v>40148</c:v>
                </c:pt>
                <c:pt idx="165">
                  <c:v>40179</c:v>
                </c:pt>
                <c:pt idx="166">
                  <c:v>40210</c:v>
                </c:pt>
                <c:pt idx="167">
                  <c:v>40238</c:v>
                </c:pt>
                <c:pt idx="168">
                  <c:v>40269</c:v>
                </c:pt>
                <c:pt idx="169">
                  <c:v>40299</c:v>
                </c:pt>
                <c:pt idx="170">
                  <c:v>40330</c:v>
                </c:pt>
                <c:pt idx="171">
                  <c:v>40360</c:v>
                </c:pt>
                <c:pt idx="172">
                  <c:v>40391</c:v>
                </c:pt>
                <c:pt idx="173">
                  <c:v>40422</c:v>
                </c:pt>
                <c:pt idx="174">
                  <c:v>40452</c:v>
                </c:pt>
                <c:pt idx="175">
                  <c:v>40483</c:v>
                </c:pt>
                <c:pt idx="176">
                  <c:v>40513</c:v>
                </c:pt>
                <c:pt idx="177">
                  <c:v>40544</c:v>
                </c:pt>
                <c:pt idx="178">
                  <c:v>40575</c:v>
                </c:pt>
                <c:pt idx="179">
                  <c:v>40603</c:v>
                </c:pt>
                <c:pt idx="180">
                  <c:v>40634</c:v>
                </c:pt>
                <c:pt idx="181">
                  <c:v>40664</c:v>
                </c:pt>
                <c:pt idx="182">
                  <c:v>40695</c:v>
                </c:pt>
                <c:pt idx="183">
                  <c:v>40725</c:v>
                </c:pt>
                <c:pt idx="184">
                  <c:v>40756</c:v>
                </c:pt>
                <c:pt idx="185">
                  <c:v>40787</c:v>
                </c:pt>
                <c:pt idx="186">
                  <c:v>40817</c:v>
                </c:pt>
                <c:pt idx="187">
                  <c:v>40848</c:v>
                </c:pt>
                <c:pt idx="188">
                  <c:v>40878</c:v>
                </c:pt>
                <c:pt idx="189">
                  <c:v>40909</c:v>
                </c:pt>
                <c:pt idx="190">
                  <c:v>40940</c:v>
                </c:pt>
                <c:pt idx="191">
                  <c:v>40969</c:v>
                </c:pt>
                <c:pt idx="192">
                  <c:v>41000</c:v>
                </c:pt>
                <c:pt idx="193">
                  <c:v>41030</c:v>
                </c:pt>
                <c:pt idx="194">
                  <c:v>41061</c:v>
                </c:pt>
                <c:pt idx="195">
                  <c:v>41091</c:v>
                </c:pt>
                <c:pt idx="196">
                  <c:v>41122</c:v>
                </c:pt>
                <c:pt idx="197">
                  <c:v>41153</c:v>
                </c:pt>
                <c:pt idx="198">
                  <c:v>41183</c:v>
                </c:pt>
                <c:pt idx="199">
                  <c:v>41214</c:v>
                </c:pt>
                <c:pt idx="200">
                  <c:v>41244</c:v>
                </c:pt>
                <c:pt idx="201">
                  <c:v>41275</c:v>
                </c:pt>
                <c:pt idx="202">
                  <c:v>41306</c:v>
                </c:pt>
                <c:pt idx="203">
                  <c:v>41334</c:v>
                </c:pt>
                <c:pt idx="204">
                  <c:v>41365</c:v>
                </c:pt>
                <c:pt idx="205">
                  <c:v>41395</c:v>
                </c:pt>
                <c:pt idx="206">
                  <c:v>41426</c:v>
                </c:pt>
                <c:pt idx="207">
                  <c:v>41456</c:v>
                </c:pt>
                <c:pt idx="208">
                  <c:v>41487</c:v>
                </c:pt>
                <c:pt idx="209">
                  <c:v>41518</c:v>
                </c:pt>
                <c:pt idx="210">
                  <c:v>41548</c:v>
                </c:pt>
                <c:pt idx="211">
                  <c:v>41579</c:v>
                </c:pt>
                <c:pt idx="212">
                  <c:v>41609</c:v>
                </c:pt>
                <c:pt idx="213">
                  <c:v>41640</c:v>
                </c:pt>
                <c:pt idx="214">
                  <c:v>41671</c:v>
                </c:pt>
                <c:pt idx="215">
                  <c:v>41699</c:v>
                </c:pt>
                <c:pt idx="216">
                  <c:v>41730</c:v>
                </c:pt>
                <c:pt idx="217">
                  <c:v>41760</c:v>
                </c:pt>
                <c:pt idx="218">
                  <c:v>41791</c:v>
                </c:pt>
                <c:pt idx="219">
                  <c:v>41821</c:v>
                </c:pt>
                <c:pt idx="220">
                  <c:v>41852</c:v>
                </c:pt>
                <c:pt idx="221">
                  <c:v>41883</c:v>
                </c:pt>
                <c:pt idx="222">
                  <c:v>41913</c:v>
                </c:pt>
                <c:pt idx="223">
                  <c:v>41944</c:v>
                </c:pt>
                <c:pt idx="224">
                  <c:v>41974</c:v>
                </c:pt>
                <c:pt idx="225">
                  <c:v>42005</c:v>
                </c:pt>
                <c:pt idx="226">
                  <c:v>42036</c:v>
                </c:pt>
                <c:pt idx="227">
                  <c:v>42064</c:v>
                </c:pt>
                <c:pt idx="228">
                  <c:v>42095</c:v>
                </c:pt>
                <c:pt idx="229">
                  <c:v>42125</c:v>
                </c:pt>
                <c:pt idx="230">
                  <c:v>42156</c:v>
                </c:pt>
                <c:pt idx="231">
                  <c:v>42186</c:v>
                </c:pt>
                <c:pt idx="232">
                  <c:v>42217</c:v>
                </c:pt>
                <c:pt idx="233">
                  <c:v>42248</c:v>
                </c:pt>
                <c:pt idx="234">
                  <c:v>42278</c:v>
                </c:pt>
                <c:pt idx="235">
                  <c:v>42309</c:v>
                </c:pt>
                <c:pt idx="236">
                  <c:v>42339</c:v>
                </c:pt>
                <c:pt idx="237">
                  <c:v>42370</c:v>
                </c:pt>
                <c:pt idx="238">
                  <c:v>42401</c:v>
                </c:pt>
                <c:pt idx="239">
                  <c:v>42430</c:v>
                </c:pt>
                <c:pt idx="240">
                  <c:v>42461</c:v>
                </c:pt>
                <c:pt idx="241">
                  <c:v>42491</c:v>
                </c:pt>
                <c:pt idx="242">
                  <c:v>42522</c:v>
                </c:pt>
                <c:pt idx="243">
                  <c:v>42552</c:v>
                </c:pt>
                <c:pt idx="244">
                  <c:v>42583</c:v>
                </c:pt>
                <c:pt idx="245">
                  <c:v>42614</c:v>
                </c:pt>
                <c:pt idx="246">
                  <c:v>42644</c:v>
                </c:pt>
                <c:pt idx="247">
                  <c:v>42675</c:v>
                </c:pt>
                <c:pt idx="248">
                  <c:v>42705</c:v>
                </c:pt>
                <c:pt idx="249">
                  <c:v>42736</c:v>
                </c:pt>
                <c:pt idx="250">
                  <c:v>42767</c:v>
                </c:pt>
                <c:pt idx="251">
                  <c:v>42795</c:v>
                </c:pt>
                <c:pt idx="252">
                  <c:v>42826</c:v>
                </c:pt>
                <c:pt idx="253">
                  <c:v>42856</c:v>
                </c:pt>
                <c:pt idx="254">
                  <c:v>42887</c:v>
                </c:pt>
                <c:pt idx="255">
                  <c:v>42917</c:v>
                </c:pt>
                <c:pt idx="256">
                  <c:v>42948</c:v>
                </c:pt>
                <c:pt idx="257">
                  <c:v>42979</c:v>
                </c:pt>
                <c:pt idx="258">
                  <c:v>43009</c:v>
                </c:pt>
                <c:pt idx="259">
                  <c:v>43040</c:v>
                </c:pt>
                <c:pt idx="260">
                  <c:v>43070</c:v>
                </c:pt>
                <c:pt idx="261">
                  <c:v>43101</c:v>
                </c:pt>
                <c:pt idx="262">
                  <c:v>43132</c:v>
                </c:pt>
                <c:pt idx="263">
                  <c:v>43160</c:v>
                </c:pt>
                <c:pt idx="264">
                  <c:v>43191</c:v>
                </c:pt>
                <c:pt idx="265">
                  <c:v>43221</c:v>
                </c:pt>
                <c:pt idx="266">
                  <c:v>43252</c:v>
                </c:pt>
                <c:pt idx="267">
                  <c:v>43282</c:v>
                </c:pt>
                <c:pt idx="268">
                  <c:v>43313</c:v>
                </c:pt>
                <c:pt idx="269">
                  <c:v>43344</c:v>
                </c:pt>
                <c:pt idx="270">
                  <c:v>43374</c:v>
                </c:pt>
                <c:pt idx="271">
                  <c:v>43405</c:v>
                </c:pt>
                <c:pt idx="272">
                  <c:v>43435</c:v>
                </c:pt>
                <c:pt idx="273">
                  <c:v>43466</c:v>
                </c:pt>
                <c:pt idx="274">
                  <c:v>43497</c:v>
                </c:pt>
                <c:pt idx="275">
                  <c:v>43525</c:v>
                </c:pt>
                <c:pt idx="276">
                  <c:v>43556</c:v>
                </c:pt>
                <c:pt idx="277">
                  <c:v>43586</c:v>
                </c:pt>
                <c:pt idx="278">
                  <c:v>43617</c:v>
                </c:pt>
                <c:pt idx="279">
                  <c:v>43647</c:v>
                </c:pt>
                <c:pt idx="280">
                  <c:v>43678</c:v>
                </c:pt>
                <c:pt idx="281">
                  <c:v>43709</c:v>
                </c:pt>
                <c:pt idx="282">
                  <c:v>43739</c:v>
                </c:pt>
                <c:pt idx="283">
                  <c:v>43770</c:v>
                </c:pt>
                <c:pt idx="284">
                  <c:v>43800</c:v>
                </c:pt>
                <c:pt idx="285">
                  <c:v>43831</c:v>
                </c:pt>
                <c:pt idx="286">
                  <c:v>43862</c:v>
                </c:pt>
                <c:pt idx="287">
                  <c:v>43891</c:v>
                </c:pt>
                <c:pt idx="288">
                  <c:v>43922</c:v>
                </c:pt>
              </c:numCache>
            </c:numRef>
          </c:cat>
          <c:val>
            <c:numRef>
              <c:f>'Crec. Real'!$G$15:$G$303</c:f>
              <c:numCache>
                <c:formatCode>#,##0.00</c:formatCode>
                <c:ptCount val="289"/>
                <c:pt idx="0">
                  <c:v>13.930123763384671</c:v>
                </c:pt>
                <c:pt idx="1">
                  <c:v>14.290955497217528</c:v>
                </c:pt>
                <c:pt idx="2">
                  <c:v>14.607636021407867</c:v>
                </c:pt>
                <c:pt idx="3">
                  <c:v>16.23679740447901</c:v>
                </c:pt>
                <c:pt idx="4">
                  <c:v>14.905033677916602</c:v>
                </c:pt>
                <c:pt idx="5">
                  <c:v>14.263346447902702</c:v>
                </c:pt>
                <c:pt idx="6">
                  <c:v>12.782340299733796</c:v>
                </c:pt>
                <c:pt idx="7">
                  <c:v>13.251044992298656</c:v>
                </c:pt>
                <c:pt idx="8">
                  <c:v>12.897557260362614</c:v>
                </c:pt>
                <c:pt idx="9">
                  <c:v>13.253442959994022</c:v>
                </c:pt>
                <c:pt idx="10">
                  <c:v>13.877069840723522</c:v>
                </c:pt>
                <c:pt idx="11">
                  <c:v>14.024708840971023</c:v>
                </c:pt>
                <c:pt idx="12">
                  <c:v>14.738241790952511</c:v>
                </c:pt>
                <c:pt idx="13">
                  <c:v>13.782813449302678</c:v>
                </c:pt>
                <c:pt idx="14">
                  <c:v>13.022714100576183</c:v>
                </c:pt>
                <c:pt idx="15">
                  <c:v>13.239627423709388</c:v>
                </c:pt>
                <c:pt idx="16">
                  <c:v>12.252850897369028</c:v>
                </c:pt>
                <c:pt idx="17">
                  <c:v>11.812217035787121</c:v>
                </c:pt>
                <c:pt idx="18">
                  <c:v>12.344883092966041</c:v>
                </c:pt>
                <c:pt idx="19">
                  <c:v>12.11715388522312</c:v>
                </c:pt>
                <c:pt idx="20">
                  <c:v>12.585670494248058</c:v>
                </c:pt>
                <c:pt idx="21">
                  <c:v>12.452615948016632</c:v>
                </c:pt>
                <c:pt idx="22">
                  <c:v>12.35476296351905</c:v>
                </c:pt>
                <c:pt idx="23">
                  <c:v>11.271602255475388</c:v>
                </c:pt>
                <c:pt idx="24">
                  <c:v>9.52041929921843</c:v>
                </c:pt>
                <c:pt idx="25">
                  <c:v>9.2846077092018078</c:v>
                </c:pt>
                <c:pt idx="26">
                  <c:v>8.6790525716050837</c:v>
                </c:pt>
                <c:pt idx="27">
                  <c:v>8.2210080788925666</c:v>
                </c:pt>
                <c:pt idx="28">
                  <c:v>9.4251953468940108</c:v>
                </c:pt>
                <c:pt idx="29">
                  <c:v>9.7817811159517589</c:v>
                </c:pt>
                <c:pt idx="30">
                  <c:v>3.4914775093055406</c:v>
                </c:pt>
                <c:pt idx="31">
                  <c:v>-4.4976243264868714</c:v>
                </c:pt>
                <c:pt idx="32">
                  <c:v>0.8646013503259331</c:v>
                </c:pt>
                <c:pt idx="33">
                  <c:v>-1.931210404974093</c:v>
                </c:pt>
                <c:pt idx="34">
                  <c:v>-1.6853783232114949</c:v>
                </c:pt>
                <c:pt idx="35">
                  <c:v>-1.6157532860085921</c:v>
                </c:pt>
                <c:pt idx="36">
                  <c:v>-1.5634872874632499</c:v>
                </c:pt>
                <c:pt idx="37">
                  <c:v>-2.1165986267112746</c:v>
                </c:pt>
                <c:pt idx="38">
                  <c:v>-1.4109962056244485</c:v>
                </c:pt>
                <c:pt idx="39">
                  <c:v>-3.5983132409572294</c:v>
                </c:pt>
                <c:pt idx="40">
                  <c:v>-6.2050357954761886</c:v>
                </c:pt>
                <c:pt idx="41">
                  <c:v>-7.7092672278142089</c:v>
                </c:pt>
                <c:pt idx="42">
                  <c:v>-4.8814782257952993</c:v>
                </c:pt>
                <c:pt idx="43">
                  <c:v>1.8892030662360781</c:v>
                </c:pt>
                <c:pt idx="44">
                  <c:v>-5.2582617039164674</c:v>
                </c:pt>
                <c:pt idx="45">
                  <c:v>-16.594413337519686</c:v>
                </c:pt>
                <c:pt idx="46">
                  <c:v>-13.567785563730794</c:v>
                </c:pt>
                <c:pt idx="47">
                  <c:v>-16.940654124257669</c:v>
                </c:pt>
                <c:pt idx="48">
                  <c:v>-16.682058638326492</c:v>
                </c:pt>
                <c:pt idx="49">
                  <c:v>-16.952307639488684</c:v>
                </c:pt>
                <c:pt idx="50">
                  <c:v>-18.32788639839039</c:v>
                </c:pt>
                <c:pt idx="51">
                  <c:v>-18.040851042115126</c:v>
                </c:pt>
                <c:pt idx="52">
                  <c:v>-23.139562217758602</c:v>
                </c:pt>
                <c:pt idx="53">
                  <c:v>-22.852242446298309</c:v>
                </c:pt>
                <c:pt idx="54">
                  <c:v>-23.934838135336957</c:v>
                </c:pt>
                <c:pt idx="55">
                  <c:v>-24.90884644862108</c:v>
                </c:pt>
                <c:pt idx="56">
                  <c:v>-26.016416699988554</c:v>
                </c:pt>
                <c:pt idx="57">
                  <c:v>-15.310415555392821</c:v>
                </c:pt>
                <c:pt idx="58">
                  <c:v>-19.331667618042559</c:v>
                </c:pt>
                <c:pt idx="59">
                  <c:v>-16.675386009944326</c:v>
                </c:pt>
                <c:pt idx="60">
                  <c:v>-17.794687790003671</c:v>
                </c:pt>
                <c:pt idx="61">
                  <c:v>-17.156525497063559</c:v>
                </c:pt>
                <c:pt idx="62">
                  <c:v>-16.78800975584759</c:v>
                </c:pt>
                <c:pt idx="63">
                  <c:v>-16.612027668399143</c:v>
                </c:pt>
                <c:pt idx="64">
                  <c:v>-11.187971260187247</c:v>
                </c:pt>
                <c:pt idx="65">
                  <c:v>-12.816645190044241</c:v>
                </c:pt>
                <c:pt idx="66">
                  <c:v>-11.217871419031834</c:v>
                </c:pt>
                <c:pt idx="67">
                  <c:v>-11.030059358974597</c:v>
                </c:pt>
                <c:pt idx="68">
                  <c:v>-10.997876262955897</c:v>
                </c:pt>
                <c:pt idx="69">
                  <c:v>-12.091992837467846</c:v>
                </c:pt>
                <c:pt idx="70">
                  <c:v>-11.729698631994834</c:v>
                </c:pt>
                <c:pt idx="71">
                  <c:v>-11.48879410293403</c:v>
                </c:pt>
                <c:pt idx="72">
                  <c:v>-10.943396719260434</c:v>
                </c:pt>
                <c:pt idx="73">
                  <c:v>-14.110542662421032</c:v>
                </c:pt>
                <c:pt idx="74">
                  <c:v>-14.776874750474978</c:v>
                </c:pt>
                <c:pt idx="75">
                  <c:v>-14.985392483224548</c:v>
                </c:pt>
                <c:pt idx="76">
                  <c:v>-14.942467185509511</c:v>
                </c:pt>
                <c:pt idx="77">
                  <c:v>-14.382167640340892</c:v>
                </c:pt>
                <c:pt idx="78">
                  <c:v>-14.533953186057824</c:v>
                </c:pt>
                <c:pt idx="79">
                  <c:v>-19.229030464278964</c:v>
                </c:pt>
                <c:pt idx="80">
                  <c:v>-17.790378123235705</c:v>
                </c:pt>
                <c:pt idx="81">
                  <c:v>-16.625258233390326</c:v>
                </c:pt>
                <c:pt idx="82">
                  <c:v>-16.431139607607093</c:v>
                </c:pt>
                <c:pt idx="83">
                  <c:v>-16.288554073435613</c:v>
                </c:pt>
                <c:pt idx="84">
                  <c:v>-16.334323406355477</c:v>
                </c:pt>
                <c:pt idx="85">
                  <c:v>-14.203530608217319</c:v>
                </c:pt>
                <c:pt idx="86">
                  <c:v>-17.516162096313202</c:v>
                </c:pt>
                <c:pt idx="87">
                  <c:v>-17.421754500600962</c:v>
                </c:pt>
                <c:pt idx="88">
                  <c:v>-16.974844061118578</c:v>
                </c:pt>
                <c:pt idx="89">
                  <c:v>-16.873637191994064</c:v>
                </c:pt>
                <c:pt idx="90">
                  <c:v>-16.078643452639518</c:v>
                </c:pt>
                <c:pt idx="91">
                  <c:v>-14.324514485295946</c:v>
                </c:pt>
                <c:pt idx="92">
                  <c:v>-17.183585981746475</c:v>
                </c:pt>
                <c:pt idx="93">
                  <c:v>-16.937518338525216</c:v>
                </c:pt>
                <c:pt idx="94">
                  <c:v>-16.835844434673362</c:v>
                </c:pt>
                <c:pt idx="95">
                  <c:v>-17.227257255533257</c:v>
                </c:pt>
                <c:pt idx="96">
                  <c:v>-16.544450701652881</c:v>
                </c:pt>
                <c:pt idx="97">
                  <c:v>-17.72413470179972</c:v>
                </c:pt>
                <c:pt idx="98">
                  <c:v>-18.186562602459787</c:v>
                </c:pt>
                <c:pt idx="99">
                  <c:v>-17.925203115115163</c:v>
                </c:pt>
                <c:pt idx="100">
                  <c:v>-19.832056552087895</c:v>
                </c:pt>
                <c:pt idx="101">
                  <c:v>-21.675803087278123</c:v>
                </c:pt>
                <c:pt idx="102">
                  <c:v>-21.815414783153908</c:v>
                </c:pt>
                <c:pt idx="103">
                  <c:v>-23.27345962251708</c:v>
                </c:pt>
                <c:pt idx="104">
                  <c:v>-30.206756440963101</c:v>
                </c:pt>
                <c:pt idx="105">
                  <c:v>-29.507830829825565</c:v>
                </c:pt>
                <c:pt idx="106">
                  <c:v>-29.046750321665815</c:v>
                </c:pt>
                <c:pt idx="107">
                  <c:v>-29.193221611393362</c:v>
                </c:pt>
                <c:pt idx="108">
                  <c:v>-28.852697935030136</c:v>
                </c:pt>
                <c:pt idx="109">
                  <c:v>-27.557358414967137</c:v>
                </c:pt>
                <c:pt idx="110">
                  <c:v>-23.65511402303737</c:v>
                </c:pt>
                <c:pt idx="111">
                  <c:v>-23.327944965654567</c:v>
                </c:pt>
                <c:pt idx="112">
                  <c:v>-21.068301622791306</c:v>
                </c:pt>
                <c:pt idx="113">
                  <c:v>-23.579214985931618</c:v>
                </c:pt>
                <c:pt idx="114">
                  <c:v>-23.181898667063994</c:v>
                </c:pt>
                <c:pt idx="115">
                  <c:v>-18.165685782928609</c:v>
                </c:pt>
                <c:pt idx="116">
                  <c:v>-8.4719510804406433</c:v>
                </c:pt>
                <c:pt idx="117">
                  <c:v>-8.5512392717574048</c:v>
                </c:pt>
                <c:pt idx="118">
                  <c:v>-7.8156151889832266</c:v>
                </c:pt>
                <c:pt idx="119">
                  <c:v>-6.4663391488153259</c:v>
                </c:pt>
                <c:pt idx="120">
                  <c:v>-4.8006293854204412</c:v>
                </c:pt>
                <c:pt idx="121">
                  <c:v>-1.1920174574197362</c:v>
                </c:pt>
                <c:pt idx="122">
                  <c:v>1.5120565903660621</c:v>
                </c:pt>
                <c:pt idx="123">
                  <c:v>3.2310886739954414</c:v>
                </c:pt>
                <c:pt idx="124">
                  <c:v>5.3717474366548501</c:v>
                </c:pt>
                <c:pt idx="125">
                  <c:v>15.845845580865392</c:v>
                </c:pt>
                <c:pt idx="126">
                  <c:v>8.4133165630370321</c:v>
                </c:pt>
                <c:pt idx="127">
                  <c:v>7.1260129243716941</c:v>
                </c:pt>
                <c:pt idx="128">
                  <c:v>6.0577556656915998</c:v>
                </c:pt>
                <c:pt idx="129">
                  <c:v>8.5095841056939125</c:v>
                </c:pt>
                <c:pt idx="130">
                  <c:v>9.8679018724118208</c:v>
                </c:pt>
                <c:pt idx="131">
                  <c:v>11.549588104634555</c:v>
                </c:pt>
                <c:pt idx="132">
                  <c:v>11.177051579643127</c:v>
                </c:pt>
                <c:pt idx="133">
                  <c:v>10.382398335142229</c:v>
                </c:pt>
                <c:pt idx="134">
                  <c:v>6.0785672183528705</c:v>
                </c:pt>
                <c:pt idx="135">
                  <c:v>1.928942660130617</c:v>
                </c:pt>
                <c:pt idx="136">
                  <c:v>2.1584851893778234</c:v>
                </c:pt>
                <c:pt idx="137">
                  <c:v>1.2868475842166216</c:v>
                </c:pt>
                <c:pt idx="138">
                  <c:v>14.486432629616264</c:v>
                </c:pt>
                <c:pt idx="139">
                  <c:v>13.692642803931987</c:v>
                </c:pt>
                <c:pt idx="140">
                  <c:v>13.87856896353048</c:v>
                </c:pt>
                <c:pt idx="141">
                  <c:v>12.334738463620276</c:v>
                </c:pt>
                <c:pt idx="142">
                  <c:v>11.755703807672035</c:v>
                </c:pt>
                <c:pt idx="143">
                  <c:v>11.124412639013336</c:v>
                </c:pt>
                <c:pt idx="144">
                  <c:v>9.2462434182882589</c:v>
                </c:pt>
                <c:pt idx="145">
                  <c:v>3.8628573172020397</c:v>
                </c:pt>
                <c:pt idx="146">
                  <c:v>6.9735004646801269</c:v>
                </c:pt>
                <c:pt idx="147">
                  <c:v>11.813713040103879</c:v>
                </c:pt>
                <c:pt idx="148">
                  <c:v>6.8940039955722954</c:v>
                </c:pt>
                <c:pt idx="149">
                  <c:v>7.2172529229288962</c:v>
                </c:pt>
                <c:pt idx="150">
                  <c:v>3.2126093895270103</c:v>
                </c:pt>
                <c:pt idx="151">
                  <c:v>3.9230659263707501</c:v>
                </c:pt>
                <c:pt idx="152">
                  <c:v>2.6597447677549235</c:v>
                </c:pt>
                <c:pt idx="153">
                  <c:v>2.8366782286755932</c:v>
                </c:pt>
                <c:pt idx="154">
                  <c:v>2.9023659370741806</c:v>
                </c:pt>
                <c:pt idx="155">
                  <c:v>-1.9155776590176643</c:v>
                </c:pt>
                <c:pt idx="156">
                  <c:v>-0.2804522594672787</c:v>
                </c:pt>
                <c:pt idx="157">
                  <c:v>-0.42660750989562679</c:v>
                </c:pt>
                <c:pt idx="158">
                  <c:v>-0.48566521934849671</c:v>
                </c:pt>
                <c:pt idx="159">
                  <c:v>-0.47500808646685488</c:v>
                </c:pt>
                <c:pt idx="160">
                  <c:v>3.5498341998274618E-2</c:v>
                </c:pt>
                <c:pt idx="161">
                  <c:v>0.68391751627032704</c:v>
                </c:pt>
                <c:pt idx="162">
                  <c:v>1.9220529988416057</c:v>
                </c:pt>
                <c:pt idx="163">
                  <c:v>5.6510858149127152</c:v>
                </c:pt>
                <c:pt idx="164">
                  <c:v>9.2446238891905619</c:v>
                </c:pt>
                <c:pt idx="165">
                  <c:v>9.7638757448373461</c:v>
                </c:pt>
                <c:pt idx="166">
                  <c:v>8.8905252483648223</c:v>
                </c:pt>
                <c:pt idx="167">
                  <c:v>15.926942025670886</c:v>
                </c:pt>
                <c:pt idx="168">
                  <c:v>12.168386436576451</c:v>
                </c:pt>
                <c:pt idx="169">
                  <c:v>18.25376304059305</c:v>
                </c:pt>
                <c:pt idx="170">
                  <c:v>19.531812939828484</c:v>
                </c:pt>
                <c:pt idx="171">
                  <c:v>14.503722496051941</c:v>
                </c:pt>
                <c:pt idx="172">
                  <c:v>19.317303708237297</c:v>
                </c:pt>
                <c:pt idx="173">
                  <c:v>19.79232258821677</c:v>
                </c:pt>
                <c:pt idx="174">
                  <c:v>16.97691301877482</c:v>
                </c:pt>
                <c:pt idx="175">
                  <c:v>17.367472557285279</c:v>
                </c:pt>
                <c:pt idx="176">
                  <c:v>-2.415067831340123</c:v>
                </c:pt>
                <c:pt idx="177">
                  <c:v>-1.4914412629878915</c:v>
                </c:pt>
                <c:pt idx="178">
                  <c:v>1.1456529236552271</c:v>
                </c:pt>
                <c:pt idx="179">
                  <c:v>1.9417378510498295</c:v>
                </c:pt>
                <c:pt idx="180">
                  <c:v>6.8840850203073067</c:v>
                </c:pt>
                <c:pt idx="181">
                  <c:v>7.4139452770772829</c:v>
                </c:pt>
                <c:pt idx="182">
                  <c:v>6.0574048181430085</c:v>
                </c:pt>
                <c:pt idx="183">
                  <c:v>11.17462422514417</c:v>
                </c:pt>
                <c:pt idx="184">
                  <c:v>11.933186607903634</c:v>
                </c:pt>
                <c:pt idx="185">
                  <c:v>8.7372026758805177</c:v>
                </c:pt>
                <c:pt idx="186">
                  <c:v>11.003205204279997</c:v>
                </c:pt>
                <c:pt idx="187">
                  <c:v>8.1053172214273559</c:v>
                </c:pt>
                <c:pt idx="188">
                  <c:v>32.882961312647275</c:v>
                </c:pt>
                <c:pt idx="189">
                  <c:v>31.771561918026059</c:v>
                </c:pt>
                <c:pt idx="190">
                  <c:v>27.552455564457734</c:v>
                </c:pt>
                <c:pt idx="191">
                  <c:v>26.293468819713127</c:v>
                </c:pt>
                <c:pt idx="192">
                  <c:v>24.955598390484845</c:v>
                </c:pt>
                <c:pt idx="193">
                  <c:v>20.773109375955357</c:v>
                </c:pt>
                <c:pt idx="194">
                  <c:v>21.516258085295537</c:v>
                </c:pt>
                <c:pt idx="195">
                  <c:v>21.232007359591009</c:v>
                </c:pt>
                <c:pt idx="196">
                  <c:v>17.948713437900878</c:v>
                </c:pt>
                <c:pt idx="197">
                  <c:v>19.708578939241271</c:v>
                </c:pt>
                <c:pt idx="198">
                  <c:v>18.915024126681868</c:v>
                </c:pt>
                <c:pt idx="199">
                  <c:v>21.661264094666244</c:v>
                </c:pt>
                <c:pt idx="200">
                  <c:v>21.258811493532193</c:v>
                </c:pt>
                <c:pt idx="201">
                  <c:v>20.979112171135728</c:v>
                </c:pt>
                <c:pt idx="202">
                  <c:v>23.294875256673421</c:v>
                </c:pt>
                <c:pt idx="203">
                  <c:v>22.0193555836222</c:v>
                </c:pt>
                <c:pt idx="204">
                  <c:v>21.713766581135307</c:v>
                </c:pt>
                <c:pt idx="205">
                  <c:v>22.358657788500501</c:v>
                </c:pt>
                <c:pt idx="206">
                  <c:v>22.787345533682245</c:v>
                </c:pt>
                <c:pt idx="207">
                  <c:v>22.947203008032545</c:v>
                </c:pt>
                <c:pt idx="208">
                  <c:v>25.027990663434863</c:v>
                </c:pt>
                <c:pt idx="209">
                  <c:v>25.07327262169683</c:v>
                </c:pt>
                <c:pt idx="210">
                  <c:v>26.015723252738397</c:v>
                </c:pt>
                <c:pt idx="211">
                  <c:v>26.030888807565479</c:v>
                </c:pt>
                <c:pt idx="212">
                  <c:v>25.73654035084698</c:v>
                </c:pt>
                <c:pt idx="213">
                  <c:v>25.678940909232082</c:v>
                </c:pt>
                <c:pt idx="214">
                  <c:v>25.661620770119022</c:v>
                </c:pt>
                <c:pt idx="215">
                  <c:v>25.34425993913192</c:v>
                </c:pt>
                <c:pt idx="216">
                  <c:v>24.925660714400966</c:v>
                </c:pt>
                <c:pt idx="217">
                  <c:v>26.172402584787413</c:v>
                </c:pt>
                <c:pt idx="218">
                  <c:v>25.145803667029078</c:v>
                </c:pt>
                <c:pt idx="219">
                  <c:v>23.581784765601597</c:v>
                </c:pt>
                <c:pt idx="220">
                  <c:v>22.32605962033054</c:v>
                </c:pt>
                <c:pt idx="221">
                  <c:v>19.413889715068766</c:v>
                </c:pt>
                <c:pt idx="222">
                  <c:v>18.000569986355906</c:v>
                </c:pt>
                <c:pt idx="223">
                  <c:v>16.508046731476789</c:v>
                </c:pt>
                <c:pt idx="224">
                  <c:v>14.26028888621933</c:v>
                </c:pt>
                <c:pt idx="237">
                  <c:v>7.8835457257302899</c:v>
                </c:pt>
                <c:pt idx="238">
                  <c:v>7.7356229564554901</c:v>
                </c:pt>
                <c:pt idx="239">
                  <c:v>7.2009244677610162</c:v>
                </c:pt>
                <c:pt idx="240">
                  <c:v>7.2033732824669627</c:v>
                </c:pt>
                <c:pt idx="241">
                  <c:v>6.8018901986335312</c:v>
                </c:pt>
                <c:pt idx="242">
                  <c:v>7.2788291811280992</c:v>
                </c:pt>
                <c:pt idx="243">
                  <c:v>6.4808876055485909</c:v>
                </c:pt>
                <c:pt idx="244">
                  <c:v>7.185123385050729</c:v>
                </c:pt>
                <c:pt idx="245">
                  <c:v>6.5277075862346434</c:v>
                </c:pt>
                <c:pt idx="246">
                  <c:v>7.9667228569526571</c:v>
                </c:pt>
                <c:pt idx="247">
                  <c:v>7.2813322666736902</c:v>
                </c:pt>
                <c:pt idx="248">
                  <c:v>7.3348377542980847</c:v>
                </c:pt>
                <c:pt idx="249">
                  <c:v>8.6814984996453894</c:v>
                </c:pt>
                <c:pt idx="250">
                  <c:v>9.0166133904414636</c:v>
                </c:pt>
                <c:pt idx="251">
                  <c:v>8.6229728034419075</c:v>
                </c:pt>
                <c:pt idx="252">
                  <c:v>8.1015521985416505</c:v>
                </c:pt>
                <c:pt idx="253">
                  <c:v>8.0424264433057502</c:v>
                </c:pt>
                <c:pt idx="254">
                  <c:v>7.260425846945906</c:v>
                </c:pt>
                <c:pt idx="255">
                  <c:v>7.5998178231406754</c:v>
                </c:pt>
                <c:pt idx="256">
                  <c:v>6.9251484310564271</c:v>
                </c:pt>
                <c:pt idx="257">
                  <c:v>7.6498291267175</c:v>
                </c:pt>
                <c:pt idx="258">
                  <c:v>7.1621483018736942</c:v>
                </c:pt>
                <c:pt idx="259">
                  <c:v>6.9904410538543793</c:v>
                </c:pt>
                <c:pt idx="260">
                  <c:v>7.0057973275986729</c:v>
                </c:pt>
                <c:pt idx="261">
                  <c:v>7.3189508279697835</c:v>
                </c:pt>
                <c:pt idx="262">
                  <c:v>6.6952693941636721</c:v>
                </c:pt>
                <c:pt idx="263">
                  <c:v>7.8731281896385008</c:v>
                </c:pt>
                <c:pt idx="264">
                  <c:v>8.0398804002243196</c:v>
                </c:pt>
                <c:pt idx="265">
                  <c:v>8.0997253811121439</c:v>
                </c:pt>
                <c:pt idx="266">
                  <c:v>9.0338296896973027</c:v>
                </c:pt>
                <c:pt idx="267">
                  <c:v>8.3099440443914041</c:v>
                </c:pt>
                <c:pt idx="268">
                  <c:v>8.3441366981228171</c:v>
                </c:pt>
                <c:pt idx="269">
                  <c:v>8.0933943567764963</c:v>
                </c:pt>
                <c:pt idx="270">
                  <c:v>8.2749023579889993</c:v>
                </c:pt>
                <c:pt idx="271">
                  <c:v>8.934544379229493</c:v>
                </c:pt>
                <c:pt idx="272">
                  <c:v>8.7175879009147259</c:v>
                </c:pt>
                <c:pt idx="273">
                  <c:v>9.0605110979570469</c:v>
                </c:pt>
                <c:pt idx="274">
                  <c:v>9.5578252851159498</c:v>
                </c:pt>
                <c:pt idx="275">
                  <c:v>8.758039209197932</c:v>
                </c:pt>
                <c:pt idx="276">
                  <c:v>7.815657614714655</c:v>
                </c:pt>
                <c:pt idx="277">
                  <c:v>7.0846074443346563</c:v>
                </c:pt>
                <c:pt idx="278">
                  <c:v>6.689604720696174</c:v>
                </c:pt>
                <c:pt idx="279">
                  <c:v>7.2122780708044454</c:v>
                </c:pt>
                <c:pt idx="280">
                  <c:v>6.8764762225520304</c:v>
                </c:pt>
                <c:pt idx="281">
                  <c:v>6.8250095382802467</c:v>
                </c:pt>
                <c:pt idx="282">
                  <c:v>6.2892178629691875</c:v>
                </c:pt>
                <c:pt idx="283">
                  <c:v>5.9985557267726364</c:v>
                </c:pt>
                <c:pt idx="284">
                  <c:v>5.8945731916746791</c:v>
                </c:pt>
                <c:pt idx="285">
                  <c:v>6.0301367674859163</c:v>
                </c:pt>
                <c:pt idx="286">
                  <c:v>5.9694903521872567</c:v>
                </c:pt>
                <c:pt idx="287">
                  <c:v>5.3189208612510086</c:v>
                </c:pt>
                <c:pt idx="288">
                  <c:v>5.5312442961630293</c:v>
                </c:pt>
              </c:numCache>
            </c:numRef>
          </c:val>
          <c:smooth val="0"/>
          <c:extLst>
            <c:ext xmlns:c16="http://schemas.microsoft.com/office/drawing/2014/chart" uri="{C3380CC4-5D6E-409C-BE32-E72D297353CC}">
              <c16:uniqueId val="{00000008-4D1B-4B59-8C66-592911E0ED60}"/>
            </c:ext>
          </c:extLst>
        </c:ser>
        <c:ser>
          <c:idx val="0"/>
          <c:order val="4"/>
          <c:tx>
            <c:v>Total</c:v>
          </c:tx>
          <c:spPr>
            <a:ln>
              <a:solidFill>
                <a:schemeClr val="tx1"/>
              </a:solidFill>
              <a:prstDash val="sysDash"/>
            </a:ln>
          </c:spPr>
          <c:marker>
            <c:symbol val="none"/>
          </c:marker>
          <c:dLbls>
            <c:dLbl>
              <c:idx val="284"/>
              <c:layout>
                <c:manualLayout>
                  <c:x val="0.12830890189520913"/>
                  <c:y val="-0.10427994318456979"/>
                </c:manualLayout>
              </c:layout>
              <c:tx>
                <c:rich>
                  <a:bodyPr/>
                  <a:lstStyle/>
                  <a:p>
                    <a:r>
                      <a:rPr lang="en-US"/>
                      <a:t>7,8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4D1B-4B59-8C66-592911E0ED60}"/>
                </c:ext>
              </c:extLst>
            </c:dLbl>
            <c:spPr>
              <a:noFill/>
              <a:ln>
                <a:noFill/>
              </a:ln>
              <a:effectLst/>
            </c:spPr>
            <c:txPr>
              <a:bodyPr wrap="square" lIns="38100" tIns="19050" rIns="38100" bIns="19050" anchor="ctr">
                <a:spAutoFit/>
              </a:bodyPr>
              <a:lstStyle/>
              <a:p>
                <a:pPr>
                  <a:defRPr b="1"/>
                </a:pPr>
                <a:endParaRPr lang="es-CO"/>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'Crec. Real'!$A$15:$A$303</c:f>
              <c:numCache>
                <c:formatCode>mmm\-yy</c:formatCode>
                <c:ptCount val="289"/>
                <c:pt idx="0">
                  <c:v>35156</c:v>
                </c:pt>
                <c:pt idx="1">
                  <c:v>35186</c:v>
                </c:pt>
                <c:pt idx="2">
                  <c:v>35217</c:v>
                </c:pt>
                <c:pt idx="3">
                  <c:v>35247</c:v>
                </c:pt>
                <c:pt idx="4">
                  <c:v>35278</c:v>
                </c:pt>
                <c:pt idx="5">
                  <c:v>35309</c:v>
                </c:pt>
                <c:pt idx="6">
                  <c:v>35339</c:v>
                </c:pt>
                <c:pt idx="7">
                  <c:v>35370</c:v>
                </c:pt>
                <c:pt idx="8">
                  <c:v>35400</c:v>
                </c:pt>
                <c:pt idx="9">
                  <c:v>35431</c:v>
                </c:pt>
                <c:pt idx="10">
                  <c:v>35462</c:v>
                </c:pt>
                <c:pt idx="11">
                  <c:v>35490</c:v>
                </c:pt>
                <c:pt idx="12">
                  <c:v>35521</c:v>
                </c:pt>
                <c:pt idx="13">
                  <c:v>35551</c:v>
                </c:pt>
                <c:pt idx="14">
                  <c:v>35582</c:v>
                </c:pt>
                <c:pt idx="15">
                  <c:v>35612</c:v>
                </c:pt>
                <c:pt idx="16">
                  <c:v>35643</c:v>
                </c:pt>
                <c:pt idx="17">
                  <c:v>35674</c:v>
                </c:pt>
                <c:pt idx="18">
                  <c:v>35704</c:v>
                </c:pt>
                <c:pt idx="19">
                  <c:v>35735</c:v>
                </c:pt>
                <c:pt idx="20">
                  <c:v>35765</c:v>
                </c:pt>
                <c:pt idx="21">
                  <c:v>35796</c:v>
                </c:pt>
                <c:pt idx="22">
                  <c:v>35827</c:v>
                </c:pt>
                <c:pt idx="23">
                  <c:v>35855</c:v>
                </c:pt>
                <c:pt idx="24">
                  <c:v>35886</c:v>
                </c:pt>
                <c:pt idx="25">
                  <c:v>35916</c:v>
                </c:pt>
                <c:pt idx="26">
                  <c:v>35947</c:v>
                </c:pt>
                <c:pt idx="27">
                  <c:v>35977</c:v>
                </c:pt>
                <c:pt idx="28">
                  <c:v>36008</c:v>
                </c:pt>
                <c:pt idx="29">
                  <c:v>36039</c:v>
                </c:pt>
                <c:pt idx="30">
                  <c:v>36069</c:v>
                </c:pt>
                <c:pt idx="31">
                  <c:v>36100</c:v>
                </c:pt>
                <c:pt idx="32">
                  <c:v>36130</c:v>
                </c:pt>
                <c:pt idx="33">
                  <c:v>36161</c:v>
                </c:pt>
                <c:pt idx="34">
                  <c:v>36192</c:v>
                </c:pt>
                <c:pt idx="35">
                  <c:v>36220</c:v>
                </c:pt>
                <c:pt idx="36">
                  <c:v>36251</c:v>
                </c:pt>
                <c:pt idx="37">
                  <c:v>36281</c:v>
                </c:pt>
                <c:pt idx="38">
                  <c:v>36312</c:v>
                </c:pt>
                <c:pt idx="39">
                  <c:v>36342</c:v>
                </c:pt>
                <c:pt idx="40">
                  <c:v>36373</c:v>
                </c:pt>
                <c:pt idx="41">
                  <c:v>36404</c:v>
                </c:pt>
                <c:pt idx="42">
                  <c:v>36434</c:v>
                </c:pt>
                <c:pt idx="43">
                  <c:v>36465</c:v>
                </c:pt>
                <c:pt idx="44">
                  <c:v>36495</c:v>
                </c:pt>
                <c:pt idx="45">
                  <c:v>36526</c:v>
                </c:pt>
                <c:pt idx="46">
                  <c:v>36557</c:v>
                </c:pt>
                <c:pt idx="47">
                  <c:v>36586</c:v>
                </c:pt>
                <c:pt idx="48">
                  <c:v>36617</c:v>
                </c:pt>
                <c:pt idx="49">
                  <c:v>36647</c:v>
                </c:pt>
                <c:pt idx="50">
                  <c:v>36678</c:v>
                </c:pt>
                <c:pt idx="51">
                  <c:v>36708</c:v>
                </c:pt>
                <c:pt idx="52">
                  <c:v>36739</c:v>
                </c:pt>
                <c:pt idx="53">
                  <c:v>36770</c:v>
                </c:pt>
                <c:pt idx="54">
                  <c:v>36800</c:v>
                </c:pt>
                <c:pt idx="55">
                  <c:v>36831</c:v>
                </c:pt>
                <c:pt idx="56">
                  <c:v>36861</c:v>
                </c:pt>
                <c:pt idx="57">
                  <c:v>36892</c:v>
                </c:pt>
                <c:pt idx="58">
                  <c:v>36923</c:v>
                </c:pt>
                <c:pt idx="59">
                  <c:v>36951</c:v>
                </c:pt>
                <c:pt idx="60">
                  <c:v>36982</c:v>
                </c:pt>
                <c:pt idx="61">
                  <c:v>37012</c:v>
                </c:pt>
                <c:pt idx="62">
                  <c:v>37043</c:v>
                </c:pt>
                <c:pt idx="63">
                  <c:v>37073</c:v>
                </c:pt>
                <c:pt idx="64">
                  <c:v>37104</c:v>
                </c:pt>
                <c:pt idx="65">
                  <c:v>37135</c:v>
                </c:pt>
                <c:pt idx="66">
                  <c:v>37165</c:v>
                </c:pt>
                <c:pt idx="67">
                  <c:v>37196</c:v>
                </c:pt>
                <c:pt idx="68">
                  <c:v>37226</c:v>
                </c:pt>
                <c:pt idx="69">
                  <c:v>37257</c:v>
                </c:pt>
                <c:pt idx="70">
                  <c:v>37288</c:v>
                </c:pt>
                <c:pt idx="71">
                  <c:v>37316</c:v>
                </c:pt>
                <c:pt idx="72">
                  <c:v>37347</c:v>
                </c:pt>
                <c:pt idx="73">
                  <c:v>37377</c:v>
                </c:pt>
                <c:pt idx="74">
                  <c:v>37408</c:v>
                </c:pt>
                <c:pt idx="75">
                  <c:v>37438</c:v>
                </c:pt>
                <c:pt idx="76">
                  <c:v>37469</c:v>
                </c:pt>
                <c:pt idx="77">
                  <c:v>37500</c:v>
                </c:pt>
                <c:pt idx="78">
                  <c:v>37530</c:v>
                </c:pt>
                <c:pt idx="79">
                  <c:v>37561</c:v>
                </c:pt>
                <c:pt idx="80">
                  <c:v>37591</c:v>
                </c:pt>
                <c:pt idx="81">
                  <c:v>37622</c:v>
                </c:pt>
                <c:pt idx="82">
                  <c:v>37653</c:v>
                </c:pt>
                <c:pt idx="83">
                  <c:v>37681</c:v>
                </c:pt>
                <c:pt idx="84">
                  <c:v>37712</c:v>
                </c:pt>
                <c:pt idx="85">
                  <c:v>37742</c:v>
                </c:pt>
                <c:pt idx="86">
                  <c:v>37773</c:v>
                </c:pt>
                <c:pt idx="87">
                  <c:v>37803</c:v>
                </c:pt>
                <c:pt idx="88">
                  <c:v>37834</c:v>
                </c:pt>
                <c:pt idx="89">
                  <c:v>37865</c:v>
                </c:pt>
                <c:pt idx="90">
                  <c:v>37895</c:v>
                </c:pt>
                <c:pt idx="91">
                  <c:v>37926</c:v>
                </c:pt>
                <c:pt idx="92">
                  <c:v>37956</c:v>
                </c:pt>
                <c:pt idx="93">
                  <c:v>37987</c:v>
                </c:pt>
                <c:pt idx="94">
                  <c:v>38018</c:v>
                </c:pt>
                <c:pt idx="95">
                  <c:v>38047</c:v>
                </c:pt>
                <c:pt idx="96">
                  <c:v>38078</c:v>
                </c:pt>
                <c:pt idx="97">
                  <c:v>38108</c:v>
                </c:pt>
                <c:pt idx="98">
                  <c:v>38139</c:v>
                </c:pt>
                <c:pt idx="99">
                  <c:v>38169</c:v>
                </c:pt>
                <c:pt idx="100">
                  <c:v>38200</c:v>
                </c:pt>
                <c:pt idx="101">
                  <c:v>38231</c:v>
                </c:pt>
                <c:pt idx="102">
                  <c:v>38261</c:v>
                </c:pt>
                <c:pt idx="103">
                  <c:v>38292</c:v>
                </c:pt>
                <c:pt idx="104">
                  <c:v>38322</c:v>
                </c:pt>
                <c:pt idx="105">
                  <c:v>38353</c:v>
                </c:pt>
                <c:pt idx="106">
                  <c:v>38384</c:v>
                </c:pt>
                <c:pt idx="107">
                  <c:v>38412</c:v>
                </c:pt>
                <c:pt idx="108">
                  <c:v>38443</c:v>
                </c:pt>
                <c:pt idx="109">
                  <c:v>38473</c:v>
                </c:pt>
                <c:pt idx="110">
                  <c:v>38504</c:v>
                </c:pt>
                <c:pt idx="111">
                  <c:v>38534</c:v>
                </c:pt>
                <c:pt idx="112">
                  <c:v>38565</c:v>
                </c:pt>
                <c:pt idx="113">
                  <c:v>38596</c:v>
                </c:pt>
                <c:pt idx="114">
                  <c:v>38626</c:v>
                </c:pt>
                <c:pt idx="115">
                  <c:v>38657</c:v>
                </c:pt>
                <c:pt idx="116">
                  <c:v>38687</c:v>
                </c:pt>
                <c:pt idx="117">
                  <c:v>38718</c:v>
                </c:pt>
                <c:pt idx="118">
                  <c:v>38749</c:v>
                </c:pt>
                <c:pt idx="119">
                  <c:v>38777</c:v>
                </c:pt>
                <c:pt idx="120">
                  <c:v>38808</c:v>
                </c:pt>
                <c:pt idx="121">
                  <c:v>38838</c:v>
                </c:pt>
                <c:pt idx="122">
                  <c:v>38869</c:v>
                </c:pt>
                <c:pt idx="123">
                  <c:v>38899</c:v>
                </c:pt>
                <c:pt idx="124">
                  <c:v>38930</c:v>
                </c:pt>
                <c:pt idx="125">
                  <c:v>38961</c:v>
                </c:pt>
                <c:pt idx="126">
                  <c:v>38991</c:v>
                </c:pt>
                <c:pt idx="127">
                  <c:v>39022</c:v>
                </c:pt>
                <c:pt idx="128">
                  <c:v>39052</c:v>
                </c:pt>
                <c:pt idx="129">
                  <c:v>39083</c:v>
                </c:pt>
                <c:pt idx="130">
                  <c:v>39114</c:v>
                </c:pt>
                <c:pt idx="131">
                  <c:v>39142</c:v>
                </c:pt>
                <c:pt idx="132">
                  <c:v>39173</c:v>
                </c:pt>
                <c:pt idx="133">
                  <c:v>39203</c:v>
                </c:pt>
                <c:pt idx="134">
                  <c:v>39234</c:v>
                </c:pt>
                <c:pt idx="135">
                  <c:v>39264</c:v>
                </c:pt>
                <c:pt idx="136">
                  <c:v>39295</c:v>
                </c:pt>
                <c:pt idx="137">
                  <c:v>39326</c:v>
                </c:pt>
                <c:pt idx="138">
                  <c:v>39356</c:v>
                </c:pt>
                <c:pt idx="139">
                  <c:v>39387</c:v>
                </c:pt>
                <c:pt idx="140">
                  <c:v>39417</c:v>
                </c:pt>
                <c:pt idx="141">
                  <c:v>39448</c:v>
                </c:pt>
                <c:pt idx="142">
                  <c:v>39479</c:v>
                </c:pt>
                <c:pt idx="143">
                  <c:v>39508</c:v>
                </c:pt>
                <c:pt idx="144">
                  <c:v>39539</c:v>
                </c:pt>
                <c:pt idx="145">
                  <c:v>39569</c:v>
                </c:pt>
                <c:pt idx="146">
                  <c:v>39600</c:v>
                </c:pt>
                <c:pt idx="147">
                  <c:v>39630</c:v>
                </c:pt>
                <c:pt idx="148">
                  <c:v>39661</c:v>
                </c:pt>
                <c:pt idx="149">
                  <c:v>39692</c:v>
                </c:pt>
                <c:pt idx="150">
                  <c:v>39722</c:v>
                </c:pt>
                <c:pt idx="151">
                  <c:v>39753</c:v>
                </c:pt>
                <c:pt idx="152">
                  <c:v>39783</c:v>
                </c:pt>
                <c:pt idx="153">
                  <c:v>39814</c:v>
                </c:pt>
                <c:pt idx="154">
                  <c:v>39845</c:v>
                </c:pt>
                <c:pt idx="155">
                  <c:v>39873</c:v>
                </c:pt>
                <c:pt idx="156">
                  <c:v>39904</c:v>
                </c:pt>
                <c:pt idx="157">
                  <c:v>39934</c:v>
                </c:pt>
                <c:pt idx="158">
                  <c:v>39965</c:v>
                </c:pt>
                <c:pt idx="159">
                  <c:v>39995</c:v>
                </c:pt>
                <c:pt idx="160">
                  <c:v>40026</c:v>
                </c:pt>
                <c:pt idx="161">
                  <c:v>40057</c:v>
                </c:pt>
                <c:pt idx="162">
                  <c:v>40087</c:v>
                </c:pt>
                <c:pt idx="163">
                  <c:v>40118</c:v>
                </c:pt>
                <c:pt idx="164">
                  <c:v>40148</c:v>
                </c:pt>
                <c:pt idx="165">
                  <c:v>40179</c:v>
                </c:pt>
                <c:pt idx="166">
                  <c:v>40210</c:v>
                </c:pt>
                <c:pt idx="167">
                  <c:v>40238</c:v>
                </c:pt>
                <c:pt idx="168">
                  <c:v>40269</c:v>
                </c:pt>
                <c:pt idx="169">
                  <c:v>40299</c:v>
                </c:pt>
                <c:pt idx="170">
                  <c:v>40330</c:v>
                </c:pt>
                <c:pt idx="171">
                  <c:v>40360</c:v>
                </c:pt>
                <c:pt idx="172">
                  <c:v>40391</c:v>
                </c:pt>
                <c:pt idx="173">
                  <c:v>40422</c:v>
                </c:pt>
                <c:pt idx="174">
                  <c:v>40452</c:v>
                </c:pt>
                <c:pt idx="175">
                  <c:v>40483</c:v>
                </c:pt>
                <c:pt idx="176">
                  <c:v>40513</c:v>
                </c:pt>
                <c:pt idx="177">
                  <c:v>40544</c:v>
                </c:pt>
                <c:pt idx="178">
                  <c:v>40575</c:v>
                </c:pt>
                <c:pt idx="179">
                  <c:v>40603</c:v>
                </c:pt>
                <c:pt idx="180">
                  <c:v>40634</c:v>
                </c:pt>
                <c:pt idx="181">
                  <c:v>40664</c:v>
                </c:pt>
                <c:pt idx="182">
                  <c:v>40695</c:v>
                </c:pt>
                <c:pt idx="183">
                  <c:v>40725</c:v>
                </c:pt>
                <c:pt idx="184">
                  <c:v>40756</c:v>
                </c:pt>
                <c:pt idx="185">
                  <c:v>40787</c:v>
                </c:pt>
                <c:pt idx="186">
                  <c:v>40817</c:v>
                </c:pt>
                <c:pt idx="187">
                  <c:v>40848</c:v>
                </c:pt>
                <c:pt idx="188">
                  <c:v>40878</c:v>
                </c:pt>
                <c:pt idx="189">
                  <c:v>40909</c:v>
                </c:pt>
                <c:pt idx="190">
                  <c:v>40940</c:v>
                </c:pt>
                <c:pt idx="191">
                  <c:v>40969</c:v>
                </c:pt>
                <c:pt idx="192">
                  <c:v>41000</c:v>
                </c:pt>
                <c:pt idx="193">
                  <c:v>41030</c:v>
                </c:pt>
                <c:pt idx="194">
                  <c:v>41061</c:v>
                </c:pt>
                <c:pt idx="195">
                  <c:v>41091</c:v>
                </c:pt>
                <c:pt idx="196">
                  <c:v>41122</c:v>
                </c:pt>
                <c:pt idx="197">
                  <c:v>41153</c:v>
                </c:pt>
                <c:pt idx="198">
                  <c:v>41183</c:v>
                </c:pt>
                <c:pt idx="199">
                  <c:v>41214</c:v>
                </c:pt>
                <c:pt idx="200">
                  <c:v>41244</c:v>
                </c:pt>
                <c:pt idx="201">
                  <c:v>41275</c:v>
                </c:pt>
                <c:pt idx="202">
                  <c:v>41306</c:v>
                </c:pt>
                <c:pt idx="203">
                  <c:v>41334</c:v>
                </c:pt>
                <c:pt idx="204">
                  <c:v>41365</c:v>
                </c:pt>
                <c:pt idx="205">
                  <c:v>41395</c:v>
                </c:pt>
                <c:pt idx="206">
                  <c:v>41426</c:v>
                </c:pt>
                <c:pt idx="207">
                  <c:v>41456</c:v>
                </c:pt>
                <c:pt idx="208">
                  <c:v>41487</c:v>
                </c:pt>
                <c:pt idx="209">
                  <c:v>41518</c:v>
                </c:pt>
                <c:pt idx="210">
                  <c:v>41548</c:v>
                </c:pt>
                <c:pt idx="211">
                  <c:v>41579</c:v>
                </c:pt>
                <c:pt idx="212">
                  <c:v>41609</c:v>
                </c:pt>
                <c:pt idx="213">
                  <c:v>41640</c:v>
                </c:pt>
                <c:pt idx="214">
                  <c:v>41671</c:v>
                </c:pt>
                <c:pt idx="215">
                  <c:v>41699</c:v>
                </c:pt>
                <c:pt idx="216">
                  <c:v>41730</c:v>
                </c:pt>
                <c:pt idx="217">
                  <c:v>41760</c:v>
                </c:pt>
                <c:pt idx="218">
                  <c:v>41791</c:v>
                </c:pt>
                <c:pt idx="219">
                  <c:v>41821</c:v>
                </c:pt>
                <c:pt idx="220">
                  <c:v>41852</c:v>
                </c:pt>
                <c:pt idx="221">
                  <c:v>41883</c:v>
                </c:pt>
                <c:pt idx="222">
                  <c:v>41913</c:v>
                </c:pt>
                <c:pt idx="223">
                  <c:v>41944</c:v>
                </c:pt>
                <c:pt idx="224">
                  <c:v>41974</c:v>
                </c:pt>
                <c:pt idx="225">
                  <c:v>42005</c:v>
                </c:pt>
                <c:pt idx="226">
                  <c:v>42036</c:v>
                </c:pt>
                <c:pt idx="227">
                  <c:v>42064</c:v>
                </c:pt>
                <c:pt idx="228">
                  <c:v>42095</c:v>
                </c:pt>
                <c:pt idx="229">
                  <c:v>42125</c:v>
                </c:pt>
                <c:pt idx="230">
                  <c:v>42156</c:v>
                </c:pt>
                <c:pt idx="231">
                  <c:v>42186</c:v>
                </c:pt>
                <c:pt idx="232">
                  <c:v>42217</c:v>
                </c:pt>
                <c:pt idx="233">
                  <c:v>42248</c:v>
                </c:pt>
                <c:pt idx="234">
                  <c:v>42278</c:v>
                </c:pt>
                <c:pt idx="235">
                  <c:v>42309</c:v>
                </c:pt>
                <c:pt idx="236">
                  <c:v>42339</c:v>
                </c:pt>
                <c:pt idx="237">
                  <c:v>42370</c:v>
                </c:pt>
                <c:pt idx="238">
                  <c:v>42401</c:v>
                </c:pt>
                <c:pt idx="239">
                  <c:v>42430</c:v>
                </c:pt>
                <c:pt idx="240">
                  <c:v>42461</c:v>
                </c:pt>
                <c:pt idx="241">
                  <c:v>42491</c:v>
                </c:pt>
                <c:pt idx="242">
                  <c:v>42522</c:v>
                </c:pt>
                <c:pt idx="243">
                  <c:v>42552</c:v>
                </c:pt>
                <c:pt idx="244">
                  <c:v>42583</c:v>
                </c:pt>
                <c:pt idx="245">
                  <c:v>42614</c:v>
                </c:pt>
                <c:pt idx="246">
                  <c:v>42644</c:v>
                </c:pt>
                <c:pt idx="247">
                  <c:v>42675</c:v>
                </c:pt>
                <c:pt idx="248">
                  <c:v>42705</c:v>
                </c:pt>
                <c:pt idx="249">
                  <c:v>42736</c:v>
                </c:pt>
                <c:pt idx="250">
                  <c:v>42767</c:v>
                </c:pt>
                <c:pt idx="251">
                  <c:v>42795</c:v>
                </c:pt>
                <c:pt idx="252">
                  <c:v>42826</c:v>
                </c:pt>
                <c:pt idx="253">
                  <c:v>42856</c:v>
                </c:pt>
                <c:pt idx="254">
                  <c:v>42887</c:v>
                </c:pt>
                <c:pt idx="255">
                  <c:v>42917</c:v>
                </c:pt>
                <c:pt idx="256">
                  <c:v>42948</c:v>
                </c:pt>
                <c:pt idx="257">
                  <c:v>42979</c:v>
                </c:pt>
                <c:pt idx="258">
                  <c:v>43009</c:v>
                </c:pt>
                <c:pt idx="259">
                  <c:v>43040</c:v>
                </c:pt>
                <c:pt idx="260">
                  <c:v>43070</c:v>
                </c:pt>
                <c:pt idx="261">
                  <c:v>43101</c:v>
                </c:pt>
                <c:pt idx="262">
                  <c:v>43132</c:v>
                </c:pt>
                <c:pt idx="263">
                  <c:v>43160</c:v>
                </c:pt>
                <c:pt idx="264">
                  <c:v>43191</c:v>
                </c:pt>
                <c:pt idx="265">
                  <c:v>43221</c:v>
                </c:pt>
                <c:pt idx="266">
                  <c:v>43252</c:v>
                </c:pt>
                <c:pt idx="267">
                  <c:v>43282</c:v>
                </c:pt>
                <c:pt idx="268">
                  <c:v>43313</c:v>
                </c:pt>
                <c:pt idx="269">
                  <c:v>43344</c:v>
                </c:pt>
                <c:pt idx="270">
                  <c:v>43374</c:v>
                </c:pt>
                <c:pt idx="271">
                  <c:v>43405</c:v>
                </c:pt>
                <c:pt idx="272">
                  <c:v>43435</c:v>
                </c:pt>
                <c:pt idx="273">
                  <c:v>43466</c:v>
                </c:pt>
                <c:pt idx="274">
                  <c:v>43497</c:v>
                </c:pt>
                <c:pt idx="275">
                  <c:v>43525</c:v>
                </c:pt>
                <c:pt idx="276">
                  <c:v>43556</c:v>
                </c:pt>
                <c:pt idx="277">
                  <c:v>43586</c:v>
                </c:pt>
                <c:pt idx="278">
                  <c:v>43617</c:v>
                </c:pt>
                <c:pt idx="279">
                  <c:v>43647</c:v>
                </c:pt>
                <c:pt idx="280">
                  <c:v>43678</c:v>
                </c:pt>
                <c:pt idx="281">
                  <c:v>43709</c:v>
                </c:pt>
                <c:pt idx="282">
                  <c:v>43739</c:v>
                </c:pt>
                <c:pt idx="283">
                  <c:v>43770</c:v>
                </c:pt>
                <c:pt idx="284">
                  <c:v>43800</c:v>
                </c:pt>
                <c:pt idx="285">
                  <c:v>43831</c:v>
                </c:pt>
                <c:pt idx="286">
                  <c:v>43862</c:v>
                </c:pt>
                <c:pt idx="287">
                  <c:v>43891</c:v>
                </c:pt>
                <c:pt idx="288">
                  <c:v>43922</c:v>
                </c:pt>
              </c:numCache>
            </c:numRef>
          </c:cat>
          <c:val>
            <c:numRef>
              <c:f>'Crec. Real'!$C$15:$C$303</c:f>
              <c:numCache>
                <c:formatCode>#,##0.00</c:formatCode>
                <c:ptCount val="289"/>
                <c:pt idx="0">
                  <c:v>11.98753842417446</c:v>
                </c:pt>
                <c:pt idx="1">
                  <c:v>11.252805520600194</c:v>
                </c:pt>
                <c:pt idx="2">
                  <c:v>10.167348485790573</c:v>
                </c:pt>
                <c:pt idx="3">
                  <c:v>8.6294154474314091</c:v>
                </c:pt>
                <c:pt idx="4">
                  <c:v>6.4690402846283579</c:v>
                </c:pt>
                <c:pt idx="5">
                  <c:v>4.6512953850372574</c:v>
                </c:pt>
                <c:pt idx="6">
                  <c:v>2.6119387948219996</c:v>
                </c:pt>
                <c:pt idx="7">
                  <c:v>2.4221391458166375</c:v>
                </c:pt>
                <c:pt idx="8">
                  <c:v>3.1464386591495197</c:v>
                </c:pt>
                <c:pt idx="9">
                  <c:v>3.4280963713339219</c:v>
                </c:pt>
                <c:pt idx="10">
                  <c:v>4.4179011504671628</c:v>
                </c:pt>
                <c:pt idx="11">
                  <c:v>4.068351681691218</c:v>
                </c:pt>
                <c:pt idx="12">
                  <c:v>3.8088071517423883</c:v>
                </c:pt>
                <c:pt idx="13">
                  <c:v>3.8898607788105943</c:v>
                </c:pt>
                <c:pt idx="14">
                  <c:v>4.8289639563146247</c:v>
                </c:pt>
                <c:pt idx="15">
                  <c:v>5.6066281682153996</c:v>
                </c:pt>
                <c:pt idx="16">
                  <c:v>6.0111470676371237</c:v>
                </c:pt>
                <c:pt idx="17">
                  <c:v>7.4804903408838497</c:v>
                </c:pt>
                <c:pt idx="18">
                  <c:v>9.5388316398176354</c:v>
                </c:pt>
                <c:pt idx="19">
                  <c:v>9.7278640498421822</c:v>
                </c:pt>
                <c:pt idx="20">
                  <c:v>9.1426956537731705</c:v>
                </c:pt>
                <c:pt idx="21">
                  <c:v>9.0474592459281133</c:v>
                </c:pt>
                <c:pt idx="22">
                  <c:v>8.4798703380455809</c:v>
                </c:pt>
                <c:pt idx="23">
                  <c:v>7.4520995154374381</c:v>
                </c:pt>
                <c:pt idx="24">
                  <c:v>6.8709965413848773</c:v>
                </c:pt>
                <c:pt idx="25">
                  <c:v>6.7242569872174363</c:v>
                </c:pt>
                <c:pt idx="26">
                  <c:v>5.0188950784441744</c:v>
                </c:pt>
                <c:pt idx="27">
                  <c:v>4.2023411007347411</c:v>
                </c:pt>
                <c:pt idx="28">
                  <c:v>4.2678240063492412</c:v>
                </c:pt>
                <c:pt idx="29">
                  <c:v>4.2478673949424728</c:v>
                </c:pt>
                <c:pt idx="30">
                  <c:v>0.96920129343873729</c:v>
                </c:pt>
                <c:pt idx="31">
                  <c:v>-3.3008909439515621</c:v>
                </c:pt>
                <c:pt idx="32">
                  <c:v>-4.900445191758096</c:v>
                </c:pt>
                <c:pt idx="33">
                  <c:v>-6.4158939231209855</c:v>
                </c:pt>
                <c:pt idx="34">
                  <c:v>-6.8727525816790873</c:v>
                </c:pt>
                <c:pt idx="35">
                  <c:v>-7.5235118226901214</c:v>
                </c:pt>
                <c:pt idx="36">
                  <c:v>-7.4025696731864095</c:v>
                </c:pt>
                <c:pt idx="37">
                  <c:v>-8.3980420288470867</c:v>
                </c:pt>
                <c:pt idx="38">
                  <c:v>-8.1107208446323575</c:v>
                </c:pt>
                <c:pt idx="39">
                  <c:v>-10.009302070288184</c:v>
                </c:pt>
                <c:pt idx="40">
                  <c:v>-12.271334497711372</c:v>
                </c:pt>
                <c:pt idx="41">
                  <c:v>-13.306336950591414</c:v>
                </c:pt>
                <c:pt idx="42">
                  <c:v>-13.491242393626123</c:v>
                </c:pt>
                <c:pt idx="43">
                  <c:v>-10.884101336506802</c:v>
                </c:pt>
                <c:pt idx="44">
                  <c:v>-12.24852570238647</c:v>
                </c:pt>
                <c:pt idx="45">
                  <c:v>-16.998364870062865</c:v>
                </c:pt>
                <c:pt idx="46">
                  <c:v>-16.673800726654918</c:v>
                </c:pt>
                <c:pt idx="47">
                  <c:v>-17.542049888053658</c:v>
                </c:pt>
                <c:pt idx="48">
                  <c:v>-17.364025381912207</c:v>
                </c:pt>
                <c:pt idx="49">
                  <c:v>-16.786586914679592</c:v>
                </c:pt>
                <c:pt idx="50">
                  <c:v>-16.707130770767755</c:v>
                </c:pt>
                <c:pt idx="51">
                  <c:v>-15.085698836155093</c:v>
                </c:pt>
                <c:pt idx="52">
                  <c:v>-15.101460979680848</c:v>
                </c:pt>
                <c:pt idx="53">
                  <c:v>-15.448988930258833</c:v>
                </c:pt>
                <c:pt idx="54">
                  <c:v>-15.695344886272677</c:v>
                </c:pt>
                <c:pt idx="55">
                  <c:v>-16.214657153765266</c:v>
                </c:pt>
                <c:pt idx="56">
                  <c:v>-14.599963524195381</c:v>
                </c:pt>
                <c:pt idx="57">
                  <c:v>-9.8007041783872992</c:v>
                </c:pt>
                <c:pt idx="58">
                  <c:v>-9.6358895357919536</c:v>
                </c:pt>
                <c:pt idx="59">
                  <c:v>-8.0402385027185339</c:v>
                </c:pt>
                <c:pt idx="60">
                  <c:v>-8.823777141426536</c:v>
                </c:pt>
                <c:pt idx="61">
                  <c:v>-8.7803908408502824</c:v>
                </c:pt>
                <c:pt idx="62">
                  <c:v>-8.1240003179724916</c:v>
                </c:pt>
                <c:pt idx="63">
                  <c:v>-8.4753738166033266</c:v>
                </c:pt>
                <c:pt idx="64">
                  <c:v>-7.0999779047717819</c:v>
                </c:pt>
                <c:pt idx="65">
                  <c:v>-8.2301466818456515</c:v>
                </c:pt>
                <c:pt idx="66">
                  <c:v>-6.3093423204978905</c:v>
                </c:pt>
                <c:pt idx="67">
                  <c:v>-5.7455035927168048</c:v>
                </c:pt>
                <c:pt idx="68">
                  <c:v>-6.8599607020048641</c:v>
                </c:pt>
                <c:pt idx="69">
                  <c:v>-7.0558480100220038</c:v>
                </c:pt>
                <c:pt idx="70">
                  <c:v>-6.1932155603103283</c:v>
                </c:pt>
                <c:pt idx="71">
                  <c:v>-5.9344073493361567</c:v>
                </c:pt>
                <c:pt idx="72">
                  <c:v>-5.1244422155431124</c:v>
                </c:pt>
                <c:pt idx="73">
                  <c:v>-6.1636855396147272</c:v>
                </c:pt>
                <c:pt idx="74">
                  <c:v>-6.6334040423333684</c:v>
                </c:pt>
                <c:pt idx="75">
                  <c:v>-4.789787759003838</c:v>
                </c:pt>
                <c:pt idx="76">
                  <c:v>-4.416927206476096</c:v>
                </c:pt>
                <c:pt idx="77">
                  <c:v>-2.4741879447005011</c:v>
                </c:pt>
                <c:pt idx="78">
                  <c:v>-2.6143341686724053</c:v>
                </c:pt>
                <c:pt idx="79">
                  <c:v>-3.3435226743968816</c:v>
                </c:pt>
                <c:pt idx="80">
                  <c:v>-1.5116424537499062</c:v>
                </c:pt>
                <c:pt idx="81">
                  <c:v>-0.27187792967526825</c:v>
                </c:pt>
                <c:pt idx="82">
                  <c:v>7.0862178214015081E-2</c:v>
                </c:pt>
                <c:pt idx="83">
                  <c:v>0.69499212446701986</c:v>
                </c:pt>
                <c:pt idx="84">
                  <c:v>1.3784434433733672</c:v>
                </c:pt>
                <c:pt idx="85">
                  <c:v>2.611676401242069</c:v>
                </c:pt>
                <c:pt idx="86">
                  <c:v>1.1493123458560683</c:v>
                </c:pt>
                <c:pt idx="87">
                  <c:v>-0.11403575733451854</c:v>
                </c:pt>
                <c:pt idx="88">
                  <c:v>0.17388900152697229</c:v>
                </c:pt>
                <c:pt idx="89">
                  <c:v>-0.53605282159584489</c:v>
                </c:pt>
                <c:pt idx="90">
                  <c:v>1.0394075364533295</c:v>
                </c:pt>
                <c:pt idx="91">
                  <c:v>1.1964399178548524</c:v>
                </c:pt>
                <c:pt idx="92">
                  <c:v>-0.5878273111251664</c:v>
                </c:pt>
                <c:pt idx="93">
                  <c:v>4.3756098005174326</c:v>
                </c:pt>
                <c:pt idx="94">
                  <c:v>4.7359697546586421</c:v>
                </c:pt>
                <c:pt idx="95">
                  <c:v>3.4698481910120371</c:v>
                </c:pt>
                <c:pt idx="96">
                  <c:v>4.4248114239809233</c:v>
                </c:pt>
                <c:pt idx="97">
                  <c:v>5.3358266975495727</c:v>
                </c:pt>
                <c:pt idx="98">
                  <c:v>7.1307576016290453</c:v>
                </c:pt>
                <c:pt idx="99">
                  <c:v>8.5275456547509787</c:v>
                </c:pt>
                <c:pt idx="100">
                  <c:v>8.8990061905788629</c:v>
                </c:pt>
                <c:pt idx="101">
                  <c:v>9.6196159116587197</c:v>
                </c:pt>
                <c:pt idx="102">
                  <c:v>9.3325111324538579</c:v>
                </c:pt>
                <c:pt idx="103">
                  <c:v>10.937354921574238</c:v>
                </c:pt>
                <c:pt idx="104">
                  <c:v>12.009229567861812</c:v>
                </c:pt>
                <c:pt idx="105">
                  <c:v>7.10564934911595</c:v>
                </c:pt>
                <c:pt idx="106">
                  <c:v>7.1632091357767491</c:v>
                </c:pt>
                <c:pt idx="107">
                  <c:v>9.7807246865956099</c:v>
                </c:pt>
                <c:pt idx="108">
                  <c:v>10.012360002242326</c:v>
                </c:pt>
                <c:pt idx="109">
                  <c:v>9.764551770628227</c:v>
                </c:pt>
                <c:pt idx="110">
                  <c:v>10.774536992193507</c:v>
                </c:pt>
                <c:pt idx="111">
                  <c:v>9.5816617626293556</c:v>
                </c:pt>
                <c:pt idx="112">
                  <c:v>8.9837584884340682</c:v>
                </c:pt>
                <c:pt idx="113">
                  <c:v>8.7040263736894108</c:v>
                </c:pt>
                <c:pt idx="114">
                  <c:v>8.8908127889077768</c:v>
                </c:pt>
                <c:pt idx="115">
                  <c:v>9.3253016072239792</c:v>
                </c:pt>
                <c:pt idx="116">
                  <c:v>11.570401776643301</c:v>
                </c:pt>
                <c:pt idx="117">
                  <c:v>13.136974164620586</c:v>
                </c:pt>
                <c:pt idx="118">
                  <c:v>14.981069696014426</c:v>
                </c:pt>
                <c:pt idx="119">
                  <c:v>13.822905379150896</c:v>
                </c:pt>
                <c:pt idx="120">
                  <c:v>16.064578922057258</c:v>
                </c:pt>
                <c:pt idx="121">
                  <c:v>18.71844405102372</c:v>
                </c:pt>
                <c:pt idx="122">
                  <c:v>20.556492516687097</c:v>
                </c:pt>
                <c:pt idx="123">
                  <c:v>22.402328155476916</c:v>
                </c:pt>
                <c:pt idx="124">
                  <c:v>24.140795283266868</c:v>
                </c:pt>
                <c:pt idx="125">
                  <c:v>26.154475173464942</c:v>
                </c:pt>
                <c:pt idx="126">
                  <c:v>27.006315978153395</c:v>
                </c:pt>
                <c:pt idx="127">
                  <c:v>28.198125872429891</c:v>
                </c:pt>
                <c:pt idx="128">
                  <c:v>27.472916735578078</c:v>
                </c:pt>
                <c:pt idx="129">
                  <c:v>26.827204508961835</c:v>
                </c:pt>
                <c:pt idx="130">
                  <c:v>26.336493286376282</c:v>
                </c:pt>
                <c:pt idx="131">
                  <c:v>27.906206388992395</c:v>
                </c:pt>
                <c:pt idx="132">
                  <c:v>25.291402435577371</c:v>
                </c:pt>
                <c:pt idx="133">
                  <c:v>24.418747186918232</c:v>
                </c:pt>
                <c:pt idx="134">
                  <c:v>22.694351450389849</c:v>
                </c:pt>
                <c:pt idx="135">
                  <c:v>22.254300418004824</c:v>
                </c:pt>
                <c:pt idx="136">
                  <c:v>22.962559652829896</c:v>
                </c:pt>
                <c:pt idx="137">
                  <c:v>22.777960140071229</c:v>
                </c:pt>
                <c:pt idx="138">
                  <c:v>23.216496531819342</c:v>
                </c:pt>
                <c:pt idx="139">
                  <c:v>22.182609469074666</c:v>
                </c:pt>
                <c:pt idx="140">
                  <c:v>20.202397770082904</c:v>
                </c:pt>
                <c:pt idx="141">
                  <c:v>18.785037108263868</c:v>
                </c:pt>
                <c:pt idx="142">
                  <c:v>17.135046024024469</c:v>
                </c:pt>
                <c:pt idx="143">
                  <c:v>16.189827804038014</c:v>
                </c:pt>
                <c:pt idx="144">
                  <c:v>15.543862137716102</c:v>
                </c:pt>
                <c:pt idx="145">
                  <c:v>12.935410903875177</c:v>
                </c:pt>
                <c:pt idx="146">
                  <c:v>12.721695617113959</c:v>
                </c:pt>
                <c:pt idx="147">
                  <c:v>11.66159911881477</c:v>
                </c:pt>
                <c:pt idx="148">
                  <c:v>10.448595308744245</c:v>
                </c:pt>
                <c:pt idx="149">
                  <c:v>10.873181197334381</c:v>
                </c:pt>
                <c:pt idx="150">
                  <c:v>10.908501224927791</c:v>
                </c:pt>
                <c:pt idx="151">
                  <c:v>10.196401851705161</c:v>
                </c:pt>
                <c:pt idx="152">
                  <c:v>9.2921448603102483</c:v>
                </c:pt>
                <c:pt idx="153">
                  <c:v>9.3959284026055698</c:v>
                </c:pt>
                <c:pt idx="154">
                  <c:v>9.0110980210476477</c:v>
                </c:pt>
                <c:pt idx="155">
                  <c:v>7.8135312171346838</c:v>
                </c:pt>
                <c:pt idx="156">
                  <c:v>7.1745822043187468</c:v>
                </c:pt>
                <c:pt idx="157">
                  <c:v>8.4658183457558387</c:v>
                </c:pt>
                <c:pt idx="158">
                  <c:v>7.1939358601181835</c:v>
                </c:pt>
                <c:pt idx="159">
                  <c:v>6.2190560277694873</c:v>
                </c:pt>
                <c:pt idx="160">
                  <c:v>3.6998282787757075</c:v>
                </c:pt>
                <c:pt idx="161">
                  <c:v>1.1632322621677238</c:v>
                </c:pt>
                <c:pt idx="162">
                  <c:v>-0.5555975951713088</c:v>
                </c:pt>
                <c:pt idx="163">
                  <c:v>-1.001520522281707</c:v>
                </c:pt>
                <c:pt idx="164">
                  <c:v>0.30270630537241328</c:v>
                </c:pt>
                <c:pt idx="165">
                  <c:v>0.18107147166099846</c:v>
                </c:pt>
                <c:pt idx="166">
                  <c:v>0.65219648603398461</c:v>
                </c:pt>
                <c:pt idx="167">
                  <c:v>1.6120403841937359</c:v>
                </c:pt>
                <c:pt idx="168">
                  <c:v>2.0378565517626068</c:v>
                </c:pt>
                <c:pt idx="169">
                  <c:v>1.9244112302011729</c:v>
                </c:pt>
                <c:pt idx="170">
                  <c:v>3.1551434481922769</c:v>
                </c:pt>
                <c:pt idx="171">
                  <c:v>4.140330756922328</c:v>
                </c:pt>
                <c:pt idx="172">
                  <c:v>6.9682415067575443</c:v>
                </c:pt>
                <c:pt idx="173">
                  <c:v>9.5631599314598184</c:v>
                </c:pt>
                <c:pt idx="174">
                  <c:v>10.788129129324675</c:v>
                </c:pt>
                <c:pt idx="175">
                  <c:v>13.501195675475387</c:v>
                </c:pt>
                <c:pt idx="176">
                  <c:v>13.231658132888292</c:v>
                </c:pt>
                <c:pt idx="177">
                  <c:v>13.33951687621806</c:v>
                </c:pt>
                <c:pt idx="178">
                  <c:v>15.34474068772813</c:v>
                </c:pt>
                <c:pt idx="179">
                  <c:v>16.742206033949316</c:v>
                </c:pt>
                <c:pt idx="180">
                  <c:v>18.361950804207929</c:v>
                </c:pt>
                <c:pt idx="181">
                  <c:v>19.375219206192561</c:v>
                </c:pt>
                <c:pt idx="182">
                  <c:v>18.927001618152349</c:v>
                </c:pt>
                <c:pt idx="183">
                  <c:v>19.536441232689583</c:v>
                </c:pt>
                <c:pt idx="184">
                  <c:v>19.868753248578418</c:v>
                </c:pt>
                <c:pt idx="185">
                  <c:v>18.953576895295999</c:v>
                </c:pt>
                <c:pt idx="186">
                  <c:v>18.039009513455429</c:v>
                </c:pt>
                <c:pt idx="187">
                  <c:v>17.562122250936763</c:v>
                </c:pt>
                <c:pt idx="188">
                  <c:v>18.00245509440628</c:v>
                </c:pt>
                <c:pt idx="189">
                  <c:v>17.778323820834373</c:v>
                </c:pt>
                <c:pt idx="190">
                  <c:v>16.279943875469961</c:v>
                </c:pt>
                <c:pt idx="191">
                  <c:v>16.008129261066696</c:v>
                </c:pt>
                <c:pt idx="192">
                  <c:v>15.410319756033797</c:v>
                </c:pt>
                <c:pt idx="193">
                  <c:v>14.335179352534633</c:v>
                </c:pt>
                <c:pt idx="194">
                  <c:v>14.268150305380246</c:v>
                </c:pt>
                <c:pt idx="195">
                  <c:v>13.853506324147457</c:v>
                </c:pt>
                <c:pt idx="196">
                  <c:v>12.777458577760314</c:v>
                </c:pt>
                <c:pt idx="197">
                  <c:v>11.776237156377412</c:v>
                </c:pt>
                <c:pt idx="198">
                  <c:v>11.836009472244523</c:v>
                </c:pt>
                <c:pt idx="199">
                  <c:v>11.506536726338211</c:v>
                </c:pt>
                <c:pt idx="200">
                  <c:v>12.488966449546313</c:v>
                </c:pt>
                <c:pt idx="201">
                  <c:v>13.137495312011982</c:v>
                </c:pt>
                <c:pt idx="202">
                  <c:v>13.342492158218388</c:v>
                </c:pt>
                <c:pt idx="203">
                  <c:v>12.748655535210961</c:v>
                </c:pt>
                <c:pt idx="204">
                  <c:v>12.709274262915994</c:v>
                </c:pt>
                <c:pt idx="205">
                  <c:v>12.811724332604379</c:v>
                </c:pt>
                <c:pt idx="206">
                  <c:v>13.357114440609831</c:v>
                </c:pt>
                <c:pt idx="207">
                  <c:v>12.960397030932501</c:v>
                </c:pt>
                <c:pt idx="208">
                  <c:v>13.319989997162129</c:v>
                </c:pt>
                <c:pt idx="209">
                  <c:v>13.49008906809952</c:v>
                </c:pt>
                <c:pt idx="210">
                  <c:v>13.416119998785515</c:v>
                </c:pt>
                <c:pt idx="211">
                  <c:v>12.466943615477554</c:v>
                </c:pt>
                <c:pt idx="212">
                  <c:v>11.420471328824643</c:v>
                </c:pt>
                <c:pt idx="213">
                  <c:v>11.846013680168198</c:v>
                </c:pt>
                <c:pt idx="214">
                  <c:v>12.001459780465474</c:v>
                </c:pt>
                <c:pt idx="215">
                  <c:v>11.833423650490737</c:v>
                </c:pt>
                <c:pt idx="216">
                  <c:v>11.805270411905022</c:v>
                </c:pt>
                <c:pt idx="217">
                  <c:v>11.46201284033026</c:v>
                </c:pt>
                <c:pt idx="218">
                  <c:v>11.075665826121384</c:v>
                </c:pt>
                <c:pt idx="219">
                  <c:v>10.769698095336523</c:v>
                </c:pt>
                <c:pt idx="220">
                  <c:v>10.233483215275264</c:v>
                </c:pt>
                <c:pt idx="221">
                  <c:v>9.8748206534180927</c:v>
                </c:pt>
                <c:pt idx="222">
                  <c:v>9.8218506377616421</c:v>
                </c:pt>
                <c:pt idx="223">
                  <c:v>10.431564374784163</c:v>
                </c:pt>
                <c:pt idx="224">
                  <c:v>11.181855714033141</c:v>
                </c:pt>
                <c:pt idx="225">
                  <c:v>12.254509539676928</c:v>
                </c:pt>
                <c:pt idx="226">
                  <c:v>11.992920465060998</c:v>
                </c:pt>
                <c:pt idx="227">
                  <c:v>11.989354167226551</c:v>
                </c:pt>
                <c:pt idx="228">
                  <c:v>10.824308998980081</c:v>
                </c:pt>
                <c:pt idx="229">
                  <c:v>11.365739210493286</c:v>
                </c:pt>
                <c:pt idx="230">
                  <c:v>11.432103650974913</c:v>
                </c:pt>
                <c:pt idx="231">
                  <c:v>12.492562466248526</c:v>
                </c:pt>
                <c:pt idx="232">
                  <c:v>13.789060840183588</c:v>
                </c:pt>
                <c:pt idx="233">
                  <c:v>12.785506453135165</c:v>
                </c:pt>
                <c:pt idx="234">
                  <c:v>11.724028096540451</c:v>
                </c:pt>
                <c:pt idx="235">
                  <c:v>10.460613258311046</c:v>
                </c:pt>
                <c:pt idx="236">
                  <c:v>8.7873392454371757</c:v>
                </c:pt>
                <c:pt idx="237">
                  <c:v>6.8548896644655688</c:v>
                </c:pt>
                <c:pt idx="238">
                  <c:v>6.3094652381977756</c:v>
                </c:pt>
                <c:pt idx="239">
                  <c:v>4.6487217319605145</c:v>
                </c:pt>
                <c:pt idx="240">
                  <c:v>4.8624817461946801</c:v>
                </c:pt>
                <c:pt idx="241">
                  <c:v>4.2878584717079837</c:v>
                </c:pt>
                <c:pt idx="242">
                  <c:v>2.8767955801590972</c:v>
                </c:pt>
                <c:pt idx="243">
                  <c:v>1.9956726612124331</c:v>
                </c:pt>
                <c:pt idx="244">
                  <c:v>0.91123049706423043</c:v>
                </c:pt>
                <c:pt idx="245">
                  <c:v>1.5056614535500668</c:v>
                </c:pt>
                <c:pt idx="246">
                  <c:v>2.1168513687777946</c:v>
                </c:pt>
                <c:pt idx="247">
                  <c:v>2.1637166511475181</c:v>
                </c:pt>
                <c:pt idx="248">
                  <c:v>1.9721184998559682</c:v>
                </c:pt>
                <c:pt idx="249">
                  <c:v>1.2446694853260887</c:v>
                </c:pt>
                <c:pt idx="250">
                  <c:v>1.2280347375508427</c:v>
                </c:pt>
                <c:pt idx="251">
                  <c:v>2.3484943483866427</c:v>
                </c:pt>
                <c:pt idx="252">
                  <c:v>2.6068502957233175</c:v>
                </c:pt>
                <c:pt idx="253">
                  <c:v>2.1733715281190058</c:v>
                </c:pt>
                <c:pt idx="254">
                  <c:v>3.0611872024110642</c:v>
                </c:pt>
                <c:pt idx="255">
                  <c:v>2.7258428763724973</c:v>
                </c:pt>
                <c:pt idx="256">
                  <c:v>2.0420344401587798</c:v>
                </c:pt>
                <c:pt idx="257">
                  <c:v>2.3519767016035864</c:v>
                </c:pt>
                <c:pt idx="258">
                  <c:v>2.127176281207932</c:v>
                </c:pt>
                <c:pt idx="259">
                  <c:v>1.6181567372654859</c:v>
                </c:pt>
                <c:pt idx="260">
                  <c:v>2.0422855122733674</c:v>
                </c:pt>
                <c:pt idx="261">
                  <c:v>2.408795048753487</c:v>
                </c:pt>
                <c:pt idx="262">
                  <c:v>2.4689536549680424</c:v>
                </c:pt>
                <c:pt idx="263">
                  <c:v>2.8020309229329854</c:v>
                </c:pt>
                <c:pt idx="264">
                  <c:v>2.4551953742498744</c:v>
                </c:pt>
                <c:pt idx="265">
                  <c:v>2.3531211115202844</c:v>
                </c:pt>
                <c:pt idx="266">
                  <c:v>1.8081932434225401</c:v>
                </c:pt>
                <c:pt idx="267">
                  <c:v>1.7140721679772986</c:v>
                </c:pt>
                <c:pt idx="268">
                  <c:v>1.6930232844167614</c:v>
                </c:pt>
                <c:pt idx="269">
                  <c:v>1.2743745870057444</c:v>
                </c:pt>
                <c:pt idx="270">
                  <c:v>1.9510144243755523</c:v>
                </c:pt>
                <c:pt idx="271">
                  <c:v>2.597124682456986</c:v>
                </c:pt>
                <c:pt idx="272">
                  <c:v>2.8444146509440271</c:v>
                </c:pt>
                <c:pt idx="273">
                  <c:v>2.6335150665021345</c:v>
                </c:pt>
                <c:pt idx="274">
                  <c:v>3.1205983812277571</c:v>
                </c:pt>
                <c:pt idx="275">
                  <c:v>3.1705481344165731</c:v>
                </c:pt>
                <c:pt idx="276">
                  <c:v>3.456184239905391</c:v>
                </c:pt>
                <c:pt idx="277">
                  <c:v>3.6987293968822499</c:v>
                </c:pt>
                <c:pt idx="278">
                  <c:v>3.4661849626012931</c:v>
                </c:pt>
                <c:pt idx="279">
                  <c:v>3.7699273822758617</c:v>
                </c:pt>
                <c:pt idx="280">
                  <c:v>4.419373307439467</c:v>
                </c:pt>
                <c:pt idx="281">
                  <c:v>5.0128733353404176</c:v>
                </c:pt>
                <c:pt idx="282">
                  <c:v>4.315901824964441</c:v>
                </c:pt>
                <c:pt idx="283">
                  <c:v>4.5140364479312911</c:v>
                </c:pt>
                <c:pt idx="284">
                  <c:v>3.7170188959789963</c:v>
                </c:pt>
                <c:pt idx="285">
                  <c:v>4.7268477212502713</c:v>
                </c:pt>
                <c:pt idx="286">
                  <c:v>4.999025209821828</c:v>
                </c:pt>
                <c:pt idx="287">
                  <c:v>7.5800625545962008</c:v>
                </c:pt>
                <c:pt idx="288">
                  <c:v>7.7649138720939481</c:v>
                </c:pt>
              </c:numCache>
            </c:numRef>
          </c:val>
          <c:smooth val="0"/>
          <c:extLst>
            <c:ext xmlns:c16="http://schemas.microsoft.com/office/drawing/2014/chart" uri="{C3380CC4-5D6E-409C-BE32-E72D297353CC}">
              <c16:uniqueId val="{0000000A-4D1B-4B59-8C66-592911E0ED60}"/>
            </c:ext>
          </c:extLst>
        </c:ser>
        <c:dLbls>
          <c:showLegendKey val="0"/>
          <c:showVal val="0"/>
          <c:showCatName val="0"/>
          <c:showSerName val="0"/>
          <c:showPercent val="0"/>
          <c:showBubbleSize val="0"/>
        </c:dLbls>
        <c:smooth val="0"/>
        <c:axId val="840558608"/>
        <c:axId val="840559152"/>
        <c:extLst/>
      </c:lineChart>
      <c:dateAx>
        <c:axId val="840558608"/>
        <c:scaling>
          <c:orientation val="minMax"/>
          <c:max val="43922"/>
          <c:min val="43191"/>
        </c:scaling>
        <c:delete val="0"/>
        <c:axPos val="b"/>
        <c:numFmt formatCode="mmm\ yy" sourceLinked="0"/>
        <c:majorTickMark val="in"/>
        <c:minorTickMark val="none"/>
        <c:tickLblPos val="low"/>
        <c:spPr>
          <a:noFill/>
          <a:ln w="9525" cap="flat" cmpd="sng" algn="ctr">
            <a:solidFill>
              <a:schemeClr val="tx1">
                <a:tint val="75000"/>
                <a:shade val="95000"/>
                <a:satMod val="105000"/>
              </a:schemeClr>
            </a:solidFill>
            <a:prstDash val="solid"/>
            <a:round/>
          </a:ln>
          <a:effectLst/>
        </c:spPr>
        <c:txPr>
          <a:bodyPr rot="-5400000"/>
          <a:lstStyle/>
          <a:p>
            <a:pPr>
              <a:defRPr sz="1200">
                <a:latin typeface="Arial" panose="020B0604020202020204" pitchFamily="34" charset="0"/>
                <a:cs typeface="Arial" panose="020B0604020202020204" pitchFamily="34" charset="0"/>
              </a:defRPr>
            </a:pPr>
            <a:endParaRPr lang="es-CO"/>
          </a:p>
        </c:txPr>
        <c:crossAx val="840559152"/>
        <c:crosses val="autoZero"/>
        <c:auto val="1"/>
        <c:lblOffset val="100"/>
        <c:baseTimeUnit val="months"/>
        <c:majorUnit val="4"/>
        <c:majorTimeUnit val="months"/>
      </c:dateAx>
      <c:valAx>
        <c:axId val="840559152"/>
        <c:scaling>
          <c:orientation val="minMax"/>
          <c:max val="30"/>
          <c:min val="-10"/>
        </c:scaling>
        <c:delete val="0"/>
        <c:axPos val="l"/>
        <c:numFmt formatCode="0" sourceLinked="0"/>
        <c:majorTickMark val="in"/>
        <c:minorTickMark val="none"/>
        <c:tickLblPos val="nextTo"/>
        <c:spPr>
          <a:noFill/>
          <a:ln w="9525" cap="flat" cmpd="sng" algn="ctr">
            <a:noFill/>
            <a:prstDash val="solid"/>
            <a:round/>
          </a:ln>
          <a:effectLst/>
        </c:spPr>
        <c:txPr>
          <a:bodyPr rot="-60000000" vert="horz"/>
          <a:lstStyle/>
          <a:p>
            <a:pPr>
              <a:defRPr>
                <a:latin typeface="Arial" panose="020B0604020202020204" pitchFamily="34" charset="0"/>
                <a:cs typeface="Arial" panose="020B0604020202020204" pitchFamily="34" charset="0"/>
              </a:defRPr>
            </a:pPr>
            <a:endParaRPr lang="es-CO"/>
          </a:p>
        </c:txPr>
        <c:crossAx val="840558608"/>
        <c:crosses val="autoZero"/>
        <c:crossBetween val="between"/>
        <c:majorUnit val="10"/>
      </c:valAx>
      <c:spPr>
        <a:noFill/>
        <a:ln>
          <a:noFill/>
        </a:ln>
        <a:effectLst/>
      </c:spPr>
    </c:plotArea>
    <c:legend>
      <c:legendPos val="b"/>
      <c:layout>
        <c:manualLayout>
          <c:xMode val="edge"/>
          <c:yMode val="edge"/>
          <c:x val="4.9999991342202725E-2"/>
          <c:y val="0.89298473404110579"/>
          <c:w val="0.92858789075452874"/>
          <c:h val="8.6739374667138339E-2"/>
        </c:manualLayout>
      </c:layout>
      <c:overlay val="0"/>
      <c:spPr>
        <a:noFill/>
        <a:ln>
          <a:noFill/>
        </a:ln>
        <a:effectLst/>
      </c:spPr>
      <c:txPr>
        <a:bodyPr rot="0" vert="horz"/>
        <a:lstStyle/>
        <a:p>
          <a:pPr>
            <a:defRPr>
              <a:latin typeface="Arial" panose="020B0604020202020204" pitchFamily="34" charset="0"/>
              <a:cs typeface="Arial" panose="020B0604020202020204" pitchFamily="34" charset="0"/>
            </a:defRPr>
          </a:pPr>
          <a:endParaRPr lang="es-CO"/>
        </a:p>
      </c:txPr>
    </c:legend>
    <c:plotVisOnly val="1"/>
    <c:dispBlanksAs val="gap"/>
    <c:showDLblsOverMax val="0"/>
  </c:chart>
  <c:spPr>
    <a:noFill/>
    <a:ln w="9525" cap="flat" cmpd="sng" algn="ctr">
      <a:noFill/>
      <a:prstDash val="solid"/>
    </a:ln>
    <a:effectLst/>
  </c:spPr>
  <c:txPr>
    <a:bodyPr/>
    <a:lstStyle/>
    <a:p>
      <a:pPr>
        <a:defRPr sz="1200">
          <a:latin typeface="Gill Sans MT" panose="020B0502020104020203" pitchFamily="34" charset="0"/>
        </a:defRPr>
      </a:pPr>
      <a:endParaRPr lang="es-CO"/>
    </a:p>
  </c:txPr>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04325635197661"/>
          <c:y val="6.0706401766004413E-2"/>
          <c:w val="0.83351859931812644"/>
          <c:h val="0.73944960108463265"/>
        </c:manualLayout>
      </c:layout>
      <c:barChart>
        <c:barDir val="col"/>
        <c:grouping val="clustered"/>
        <c:varyColors val="0"/>
        <c:ser>
          <c:idx val="1"/>
          <c:order val="0"/>
          <c:tx>
            <c:strRef>
              <c:f>'Gráfico 1'!$D$2</c:f>
              <c:strCache>
                <c:ptCount val="1"/>
                <c:pt idx="0">
                  <c:v>Ganancia porcentual en los ingresos</c:v>
                </c:pt>
              </c:strCache>
            </c:strRef>
          </c:tx>
          <c:spPr>
            <a:solidFill>
              <a:srgbClr val="99A3D3"/>
            </a:solidFill>
            <a:ln>
              <a:noFill/>
            </a:ln>
            <a:effectLst/>
          </c:spPr>
          <c:invertIfNegative val="0"/>
          <c:dLbls>
            <c:dLbl>
              <c:idx val="0"/>
              <c:layout>
                <c:manualLayout>
                  <c:x val="8.3333333333333332E-3"/>
                  <c:y val="-4.15224913494809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C96-4156-9D0B-798A891D10BE}"/>
                </c:ext>
              </c:extLst>
            </c:dLbl>
            <c:dLbl>
              <c:idx val="9"/>
              <c:layout>
                <c:manualLayout>
                  <c:x val="-1.0185067526415994E-16"/>
                  <c:y val="-2.30680507497117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C96-4156-9D0B-798A891D10BE}"/>
                </c:ext>
              </c:extLst>
            </c:dLbl>
            <c:spPr>
              <a:solidFill>
                <a:srgbClr val="99A3D3"/>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'Gráfico 1'!$B$3:$B$12</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'Gráfico 1'!$D$3:$D$12</c:f>
              <c:numCache>
                <c:formatCode>0%</c:formatCode>
                <c:ptCount val="10"/>
                <c:pt idx="0">
                  <c:v>0.91765008471356491</c:v>
                </c:pt>
                <c:pt idx="1">
                  <c:v>0.62472039744435515</c:v>
                </c:pt>
                <c:pt idx="2">
                  <c:v>0.61044645166561717</c:v>
                </c:pt>
                <c:pt idx="3">
                  <c:v>0.48015703812363519</c:v>
                </c:pt>
                <c:pt idx="4">
                  <c:v>0.36530465617567121</c:v>
                </c:pt>
                <c:pt idx="5">
                  <c:v>0.24062713642196909</c:v>
                </c:pt>
                <c:pt idx="6">
                  <c:v>0.19166339151701373</c:v>
                </c:pt>
                <c:pt idx="7">
                  <c:v>0.17300591098031992</c:v>
                </c:pt>
                <c:pt idx="8">
                  <c:v>0.14465147625508878</c:v>
                </c:pt>
                <c:pt idx="9">
                  <c:v>9.0987638534383741E-2</c:v>
                </c:pt>
              </c:numCache>
            </c:numRef>
          </c:val>
          <c:extLst>
            <c:ext xmlns:c16="http://schemas.microsoft.com/office/drawing/2014/chart" uri="{C3380CC4-5D6E-409C-BE32-E72D297353CC}">
              <c16:uniqueId val="{00000002-AC96-4156-9D0B-798A891D10BE}"/>
            </c:ext>
          </c:extLst>
        </c:ser>
        <c:dLbls>
          <c:showLegendKey val="0"/>
          <c:showVal val="0"/>
          <c:showCatName val="0"/>
          <c:showSerName val="0"/>
          <c:showPercent val="0"/>
          <c:showBubbleSize val="0"/>
        </c:dLbls>
        <c:gapWidth val="50"/>
        <c:axId val="460337232"/>
        <c:axId val="460337560"/>
      </c:barChart>
      <c:barChart>
        <c:barDir val="col"/>
        <c:grouping val="clustered"/>
        <c:varyColors val="0"/>
        <c:dLbls>
          <c:showLegendKey val="0"/>
          <c:showVal val="0"/>
          <c:showCatName val="0"/>
          <c:showSerName val="0"/>
          <c:showPercent val="0"/>
          <c:showBubbleSize val="0"/>
        </c:dLbls>
        <c:gapWidth val="50"/>
        <c:axId val="460348056"/>
        <c:axId val="460347728"/>
        <c:extLst>
          <c:ext xmlns:c15="http://schemas.microsoft.com/office/drawing/2012/chart" uri="{02D57815-91ED-43cb-92C2-25804820EDAC}">
            <c15:filteredBarSeries>
              <c15:ser>
                <c:idx val="0"/>
                <c:order val="1"/>
                <c:tx>
                  <c:strRef>
                    <c:extLst>
                      <c:ext uri="{02D57815-91ED-43cb-92C2-25804820EDAC}">
                        <c15:formulaRef>
                          <c15:sqref>'Gráfico 1'!$C$2</c15:sqref>
                        </c15:formulaRef>
                      </c:ext>
                    </c:extLst>
                    <c:strCache>
                      <c:ptCount val="1"/>
                      <c:pt idx="0">
                        <c:v>Ganancia en puntos porcentuales (eje derecho)</c:v>
                      </c:pt>
                    </c:strCache>
                  </c:strRef>
                </c:tx>
                <c:spPr>
                  <a:solidFill>
                    <a:srgbClr val="3B488A"/>
                  </a:solidFill>
                  <a:ln>
                    <a:noFill/>
                  </a:ln>
                  <a:effectLst/>
                </c:spPr>
                <c:invertIfNegative val="0"/>
                <c:dLbls>
                  <c:dLbl>
                    <c:idx val="0"/>
                    <c:layout>
                      <c:manualLayout>
                        <c:x val="-2.7777777777777905E-3"/>
                        <c:y val="4.61361014994233E-3"/>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3-AC96-4156-9D0B-798A891D10BE}"/>
                      </c:ext>
                    </c:extLst>
                  </c:dLbl>
                  <c:spPr>
                    <a:solidFill>
                      <a:srgbClr val="3B488A"/>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'Gráfico 1'!$B$3:$B$12</c15:sqref>
                        </c15:formulaRef>
                      </c:ext>
                    </c:extLst>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extLst>
                      <c:ext uri="{02D57815-91ED-43cb-92C2-25804820EDAC}">
                        <c15:formulaRef>
                          <c15:sqref>'Gráfico 1'!$C$3:$C$12</c15:sqref>
                        </c15:formulaRef>
                      </c:ext>
                    </c:extLst>
                    <c:numCache>
                      <c:formatCode>0.0</c:formatCode>
                      <c:ptCount val="10"/>
                      <c:pt idx="0">
                        <c:v>26.197797836314464</c:v>
                      </c:pt>
                      <c:pt idx="1">
                        <c:v>5.9190860871051063</c:v>
                      </c:pt>
                      <c:pt idx="2">
                        <c:v>3.1730191653450879</c:v>
                      </c:pt>
                      <c:pt idx="3">
                        <c:v>2.41606520779411</c:v>
                      </c:pt>
                      <c:pt idx="4">
                        <c:v>2.3063371930792762</c:v>
                      </c:pt>
                      <c:pt idx="5">
                        <c:v>1.715775520922926</c:v>
                      </c:pt>
                      <c:pt idx="6">
                        <c:v>1.2980096491697459</c:v>
                      </c:pt>
                      <c:pt idx="7">
                        <c:v>1.0063297256191897</c:v>
                      </c:pt>
                      <c:pt idx="8">
                        <c:v>0.7477937045154377</c:v>
                      </c:pt>
                      <c:pt idx="9">
                        <c:v>0.24670044827439597</c:v>
                      </c:pt>
                    </c:numCache>
                  </c:numRef>
                </c:val>
                <c:extLst>
                  <c:ext xmlns:c16="http://schemas.microsoft.com/office/drawing/2014/chart" uri="{C3380CC4-5D6E-409C-BE32-E72D297353CC}">
                    <c16:uniqueId val="{00000004-AC96-4156-9D0B-798A891D10BE}"/>
                  </c:ext>
                </c:extLst>
              </c15:ser>
            </c15:filteredBarSeries>
          </c:ext>
        </c:extLst>
      </c:barChart>
      <c:catAx>
        <c:axId val="460337232"/>
        <c:scaling>
          <c:orientation val="minMax"/>
        </c:scaling>
        <c:delete val="0"/>
        <c:axPos val="b"/>
        <c:title>
          <c:tx>
            <c:rich>
              <a:bodyPr rot="0" spcFirstLastPara="1" vertOverflow="ellipsis" vert="horz" wrap="square" anchor="ctr" anchorCtr="1"/>
              <a:lstStyle/>
              <a:p>
                <a:pPr>
                  <a:defRPr sz="1000" b="1"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s-CO" b="1"/>
                  <a:t>Decil</a:t>
                </a:r>
              </a:p>
            </c:rich>
          </c:tx>
          <c:layout>
            <c:manualLayout>
              <c:xMode val="edge"/>
              <c:yMode val="edge"/>
              <c:x val="0.46742227453527074"/>
              <c:y val="0.89238410596026485"/>
            </c:manualLayout>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460337560"/>
        <c:crosses val="autoZero"/>
        <c:auto val="1"/>
        <c:lblAlgn val="ctr"/>
        <c:lblOffset val="100"/>
        <c:noMultiLvlLbl val="0"/>
      </c:catAx>
      <c:valAx>
        <c:axId val="460337560"/>
        <c:scaling>
          <c:orientation val="minMax"/>
        </c:scaling>
        <c:delete val="0"/>
        <c:axPos val="l"/>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460337232"/>
        <c:crosses val="autoZero"/>
        <c:crossBetween val="between"/>
      </c:valAx>
      <c:valAx>
        <c:axId val="460347728"/>
        <c:scaling>
          <c:orientation val="minMax"/>
          <c:max val="50"/>
        </c:scaling>
        <c:delete val="1"/>
        <c:axPos val="r"/>
        <c:numFmt formatCode="0" sourceLinked="0"/>
        <c:majorTickMark val="out"/>
        <c:minorTickMark val="none"/>
        <c:tickLblPos val="nextTo"/>
        <c:crossAx val="460348056"/>
        <c:crosses val="max"/>
        <c:crossBetween val="between"/>
      </c:valAx>
      <c:catAx>
        <c:axId val="460348056"/>
        <c:scaling>
          <c:orientation val="minMax"/>
        </c:scaling>
        <c:delete val="1"/>
        <c:axPos val="b"/>
        <c:numFmt formatCode="General" sourceLinked="1"/>
        <c:majorTickMark val="out"/>
        <c:minorTickMark val="none"/>
        <c:tickLblPos val="nextTo"/>
        <c:crossAx val="460347728"/>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000">
          <a:solidFill>
            <a:sysClr val="windowText" lastClr="000000"/>
          </a:solidFill>
          <a:latin typeface="Arial" panose="020B0604020202020204" pitchFamily="34" charset="0"/>
          <a:cs typeface="Arial" panose="020B0604020202020204" pitchFamily="34" charset="0"/>
        </a:defRPr>
      </a:pPr>
      <a:endParaRPr lang="es-CO"/>
    </a:p>
  </c:txPr>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16029401283517E-2"/>
          <c:y val="4.0127673215395697E-2"/>
          <c:w val="0.94383970598716482"/>
          <c:h val="0.62410402869586223"/>
        </c:manualLayout>
      </c:layout>
      <c:areaChart>
        <c:grouping val="stacked"/>
        <c:varyColors val="0"/>
        <c:ser>
          <c:idx val="1"/>
          <c:order val="1"/>
          <c:tx>
            <c:strRef>
              <c:f>'Gráfico 2'!$E$2</c:f>
              <c:strCache>
                <c:ptCount val="1"/>
                <c:pt idx="0">
                  <c:v>Perdida después de Apoyo
(mm de $)</c:v>
                </c:pt>
              </c:strCache>
            </c:strRef>
          </c:tx>
          <c:spPr>
            <a:noFill/>
            <a:ln>
              <a:noFill/>
            </a:ln>
            <a:effectLst/>
          </c:spPr>
          <c:val>
            <c:numRef>
              <c:f>'Gráfico 2'!$E$3:$E$12</c:f>
              <c:numCache>
                <c:formatCode>_-* #,##0.0_-;\-* #,##0.0_-;_-* "-"??_-;_-@_-</c:formatCode>
                <c:ptCount val="10"/>
                <c:pt idx="0">
                  <c:v>-2.3509902831699225</c:v>
                </c:pt>
                <c:pt idx="1">
                  <c:v>-3.5556903269823339</c:v>
                </c:pt>
                <c:pt idx="2">
                  <c:v>-2.0248473415162946</c:v>
                </c:pt>
                <c:pt idx="3">
                  <c:v>-2.6157577500357818</c:v>
                </c:pt>
                <c:pt idx="4">
                  <c:v>-4.0071251570151123</c:v>
                </c:pt>
                <c:pt idx="5">
                  <c:v>-5.4146568419262255</c:v>
                </c:pt>
                <c:pt idx="6">
                  <c:v>-5.4743303313346905</c:v>
                </c:pt>
                <c:pt idx="7">
                  <c:v>-4.8104063611244783</c:v>
                </c:pt>
                <c:pt idx="8">
                  <c:v>-4.4218300274727858</c:v>
                </c:pt>
                <c:pt idx="9">
                  <c:v>-2.464661801018063</c:v>
                </c:pt>
              </c:numCache>
            </c:numRef>
          </c:val>
          <c:extLst>
            <c:ext xmlns:c16="http://schemas.microsoft.com/office/drawing/2014/chart" uri="{C3380CC4-5D6E-409C-BE32-E72D297353CC}">
              <c16:uniqueId val="{00000000-413A-4827-B1B8-7585F056A428}"/>
            </c:ext>
          </c:extLst>
        </c:ser>
        <c:ser>
          <c:idx val="2"/>
          <c:order val="2"/>
          <c:tx>
            <c:strRef>
              <c:f>'Gráfico 2'!$F$2</c:f>
              <c:strCache>
                <c:ptCount val="1"/>
                <c:pt idx="0">
                  <c:v>Ingreso Solidario</c:v>
                </c:pt>
              </c:strCache>
            </c:strRef>
          </c:tx>
          <c:spPr>
            <a:solidFill>
              <a:srgbClr val="119F70"/>
            </a:solidFill>
            <a:ln>
              <a:noFill/>
            </a:ln>
            <a:effectLst/>
          </c:spPr>
          <c:val>
            <c:numRef>
              <c:f>'Gráfico 2'!$F$3:$F$12</c:f>
              <c:numCache>
                <c:formatCode>_-* #,##0.0_-;\-* #,##0.0_-;_-* "-"??_-;_-@_-</c:formatCode>
                <c:ptCount val="10"/>
                <c:pt idx="0">
                  <c:v>-11.2904667449515</c:v>
                </c:pt>
                <c:pt idx="1">
                  <c:v>-2.2055383814403937</c:v>
                </c:pt>
                <c:pt idx="2">
                  <c:v>-1.0634170047558538</c:v>
                </c:pt>
                <c:pt idx="3">
                  <c:v>-0.68747195693551177</c:v>
                </c:pt>
                <c:pt idx="4">
                  <c:v>-0.46986461761236814</c:v>
                </c:pt>
                <c:pt idx="5">
                  <c:v>-0.23430303541538675</c:v>
                </c:pt>
                <c:pt idx="6">
                  <c:v>-8.4271250875074574E-2</c:v>
                </c:pt>
                <c:pt idx="7">
                  <c:v>-2.3577447713615723E-2</c:v>
                </c:pt>
                <c:pt idx="8">
                  <c:v>-5.7050929435434276E-3</c:v>
                </c:pt>
                <c:pt idx="9">
                  <c:v>-5.452863705341231E-4</c:v>
                </c:pt>
              </c:numCache>
            </c:numRef>
          </c:val>
          <c:extLst>
            <c:ext xmlns:c16="http://schemas.microsoft.com/office/drawing/2014/chart" uri="{C3380CC4-5D6E-409C-BE32-E72D297353CC}">
              <c16:uniqueId val="{00000001-413A-4827-B1B8-7585F056A428}"/>
            </c:ext>
          </c:extLst>
        </c:ser>
        <c:ser>
          <c:idx val="3"/>
          <c:order val="3"/>
          <c:tx>
            <c:strRef>
              <c:f>'Gráfico 2'!$G$2</c:f>
              <c:strCache>
                <c:ptCount val="1"/>
                <c:pt idx="0">
                  <c:v>Colombia Mayor</c:v>
                </c:pt>
              </c:strCache>
            </c:strRef>
          </c:tx>
          <c:spPr>
            <a:solidFill>
              <a:srgbClr val="49BCC2"/>
            </a:solidFill>
            <a:ln>
              <a:noFill/>
            </a:ln>
            <a:effectLst/>
          </c:spPr>
          <c:val>
            <c:numRef>
              <c:f>'Gráfico 2'!$G$3:$G$12</c:f>
              <c:numCache>
                <c:formatCode>_-* #,##0.0_-;\-* #,##0.0_-;_-* "-"??_-;_-@_-</c:formatCode>
                <c:ptCount val="10"/>
                <c:pt idx="0">
                  <c:v>-2.0584219126816055</c:v>
                </c:pt>
                <c:pt idx="1">
                  <c:v>-0.54670751630822911</c:v>
                </c:pt>
                <c:pt idx="2">
                  <c:v>-0.19025209997640233</c:v>
                </c:pt>
                <c:pt idx="3">
                  <c:v>-8.4828581965950653E-2</c:v>
                </c:pt>
                <c:pt idx="4">
                  <c:v>-6.1354154951261328E-2</c:v>
                </c:pt>
                <c:pt idx="5">
                  <c:v>-4.8358715426575972E-2</c:v>
                </c:pt>
                <c:pt idx="6">
                  <c:v>-2.9812605065534008E-2</c:v>
                </c:pt>
                <c:pt idx="7">
                  <c:v>-1.8184114815885062E-2</c:v>
                </c:pt>
                <c:pt idx="8">
                  <c:v>-1.0769443566589581E-2</c:v>
                </c:pt>
                <c:pt idx="9">
                  <c:v>-2.3536154398329126E-3</c:v>
                </c:pt>
              </c:numCache>
            </c:numRef>
          </c:val>
          <c:extLst>
            <c:ext xmlns:c16="http://schemas.microsoft.com/office/drawing/2014/chart" uri="{C3380CC4-5D6E-409C-BE32-E72D297353CC}">
              <c16:uniqueId val="{00000002-413A-4827-B1B8-7585F056A428}"/>
            </c:ext>
          </c:extLst>
        </c:ser>
        <c:ser>
          <c:idx val="4"/>
          <c:order val="4"/>
          <c:tx>
            <c:strRef>
              <c:f>'Gráfico 2'!$H$2</c:f>
              <c:strCache>
                <c:ptCount val="1"/>
                <c:pt idx="0">
                  <c:v>Jovenes en Acción</c:v>
                </c:pt>
              </c:strCache>
            </c:strRef>
          </c:tx>
          <c:spPr>
            <a:solidFill>
              <a:srgbClr val="595959"/>
            </a:solidFill>
            <a:ln>
              <a:noFill/>
            </a:ln>
            <a:effectLst/>
          </c:spPr>
          <c:val>
            <c:numRef>
              <c:f>'Gráfico 2'!$H$3:$H$12</c:f>
              <c:numCache>
                <c:formatCode>_-* #,##0.0_-;\-* #,##0.0_-;_-* "-"??_-;_-@_-</c:formatCode>
                <c:ptCount val="10"/>
                <c:pt idx="0">
                  <c:v>-0.82544823232912434</c:v>
                </c:pt>
                <c:pt idx="1">
                  <c:v>-0.26970012707679392</c:v>
                </c:pt>
                <c:pt idx="2">
                  <c:v>-0.17407789872558108</c:v>
                </c:pt>
                <c:pt idx="3">
                  <c:v>-0.10667532572612164</c:v>
                </c:pt>
                <c:pt idx="4">
                  <c:v>-0.12442530507512634</c:v>
                </c:pt>
                <c:pt idx="5">
                  <c:v>-9.6796410210835654E-2</c:v>
                </c:pt>
                <c:pt idx="6">
                  <c:v>-7.4956923291513003E-2</c:v>
                </c:pt>
                <c:pt idx="7">
                  <c:v>-5.3847807874577415E-2</c:v>
                </c:pt>
                <c:pt idx="8">
                  <c:v>-4.8540756023163933E-2</c:v>
                </c:pt>
                <c:pt idx="9">
                  <c:v>-1.0349825714800951E-2</c:v>
                </c:pt>
              </c:numCache>
            </c:numRef>
          </c:val>
          <c:extLst>
            <c:ext xmlns:c16="http://schemas.microsoft.com/office/drawing/2014/chart" uri="{C3380CC4-5D6E-409C-BE32-E72D297353CC}">
              <c16:uniqueId val="{00000003-413A-4827-B1B8-7585F056A428}"/>
            </c:ext>
          </c:extLst>
        </c:ser>
        <c:ser>
          <c:idx val="5"/>
          <c:order val="5"/>
          <c:tx>
            <c:strRef>
              <c:f>'Gráfico 2'!$I$2</c:f>
              <c:strCache>
                <c:ptCount val="1"/>
                <c:pt idx="0">
                  <c:v>Familias en Acción </c:v>
                </c:pt>
              </c:strCache>
            </c:strRef>
          </c:tx>
          <c:spPr>
            <a:solidFill>
              <a:srgbClr val="308F94"/>
            </a:solidFill>
            <a:ln>
              <a:noFill/>
            </a:ln>
            <a:effectLst/>
          </c:spPr>
          <c:val>
            <c:numRef>
              <c:f>'Gráfico 2'!$I$3:$I$12</c:f>
              <c:numCache>
                <c:formatCode>_-* #,##0.0_-;\-* #,##0.0_-;_-* "-"??_-;_-@_-</c:formatCode>
                <c:ptCount val="10"/>
                <c:pt idx="0">
                  <c:v>-3.2864348577999678</c:v>
                </c:pt>
                <c:pt idx="1">
                  <c:v>-1.3365632106336107</c:v>
                </c:pt>
                <c:pt idx="2">
                  <c:v>-0.81178489082358252</c:v>
                </c:pt>
                <c:pt idx="3">
                  <c:v>-0.47328184400041845</c:v>
                </c:pt>
                <c:pt idx="4">
                  <c:v>-0.3579661738163688</c:v>
                </c:pt>
                <c:pt idx="5">
                  <c:v>-0.29138873525783165</c:v>
                </c:pt>
                <c:pt idx="6">
                  <c:v>-0.16420175526807299</c:v>
                </c:pt>
                <c:pt idx="7">
                  <c:v>-9.2301095842050387E-2</c:v>
                </c:pt>
                <c:pt idx="8">
                  <c:v>-5.1772169529193626E-2</c:v>
                </c:pt>
                <c:pt idx="9">
                  <c:v>-9.4649715885608918E-3</c:v>
                </c:pt>
              </c:numCache>
            </c:numRef>
          </c:val>
          <c:extLst>
            <c:ext xmlns:c16="http://schemas.microsoft.com/office/drawing/2014/chart" uri="{C3380CC4-5D6E-409C-BE32-E72D297353CC}">
              <c16:uniqueId val="{00000004-413A-4827-B1B8-7585F056A428}"/>
            </c:ext>
          </c:extLst>
        </c:ser>
        <c:ser>
          <c:idx val="6"/>
          <c:order val="6"/>
          <c:tx>
            <c:strRef>
              <c:f>'Gráfico 2'!$J$2</c:f>
              <c:strCache>
                <c:ptCount val="1"/>
                <c:pt idx="0">
                  <c:v>Devolución IVA</c:v>
                </c:pt>
              </c:strCache>
            </c:strRef>
          </c:tx>
          <c:spPr>
            <a:solidFill>
              <a:srgbClr val="99A3D3"/>
            </a:solidFill>
            <a:ln>
              <a:noFill/>
            </a:ln>
            <a:effectLst/>
          </c:spPr>
          <c:val>
            <c:numRef>
              <c:f>'Gráfico 2'!$J$3:$J$12</c:f>
              <c:numCache>
                <c:formatCode>_-* #,##0.0_-;\-* #,##0.0_-;_-* "-"??_-;_-@_-</c:formatCode>
                <c:ptCount val="10"/>
                <c:pt idx="0">
                  <c:v>-3.0211142706170531</c:v>
                </c:pt>
                <c:pt idx="1">
                  <c:v>-0.93116718028566081</c:v>
                </c:pt>
                <c:pt idx="2">
                  <c:v>-0.39168742323324474</c:v>
                </c:pt>
                <c:pt idx="3">
                  <c:v>-0.148001819554169</c:v>
                </c:pt>
                <c:pt idx="4">
                  <c:v>-7.2327893449162448E-2</c:v>
                </c:pt>
                <c:pt idx="5">
                  <c:v>-3.1354700374946261E-2</c:v>
                </c:pt>
                <c:pt idx="6">
                  <c:v>-8.5321628228261868E-3</c:v>
                </c:pt>
                <c:pt idx="7">
                  <c:v>-2.1888144135315726E-3</c:v>
                </c:pt>
                <c:pt idx="8">
                  <c:v>-3.982357779220866E-4</c:v>
                </c:pt>
                <c:pt idx="9">
                  <c:v>-3.5322403770740772E-5</c:v>
                </c:pt>
              </c:numCache>
            </c:numRef>
          </c:val>
          <c:extLst>
            <c:ext xmlns:c16="http://schemas.microsoft.com/office/drawing/2014/chart" uri="{C3380CC4-5D6E-409C-BE32-E72D297353CC}">
              <c16:uniqueId val="{00000005-413A-4827-B1B8-7585F056A428}"/>
            </c:ext>
          </c:extLst>
        </c:ser>
        <c:ser>
          <c:idx val="7"/>
          <c:order val="7"/>
          <c:tx>
            <c:strRef>
              <c:f>'Gráfico 2'!$K$2</c:f>
              <c:strCache>
                <c:ptCount val="1"/>
                <c:pt idx="0">
                  <c:v>PAEF</c:v>
                </c:pt>
              </c:strCache>
            </c:strRef>
          </c:tx>
          <c:spPr>
            <a:solidFill>
              <a:srgbClr val="3B488A"/>
            </a:solidFill>
            <a:ln>
              <a:noFill/>
            </a:ln>
            <a:effectLst/>
          </c:spPr>
          <c:val>
            <c:numRef>
              <c:f>'Gráfico 2'!$K$3:$K$12</c:f>
              <c:numCache>
                <c:formatCode>_-* #,##0.0_-;\-* #,##0.0_-;_-* "-"??_-;_-@_-</c:formatCode>
                <c:ptCount val="10"/>
                <c:pt idx="0">
                  <c:v>-5.7159118179352157</c:v>
                </c:pt>
                <c:pt idx="1">
                  <c:v>-0.62940967136041803</c:v>
                </c:pt>
                <c:pt idx="2">
                  <c:v>-0.54179984783042323</c:v>
                </c:pt>
                <c:pt idx="3">
                  <c:v>-0.91580567961193848</c:v>
                </c:pt>
                <c:pt idx="4">
                  <c:v>-1.2203990481749889</c:v>
                </c:pt>
                <c:pt idx="5">
                  <c:v>-1.01357392423735</c:v>
                </c:pt>
                <c:pt idx="6">
                  <c:v>-0.93623495184672645</c:v>
                </c:pt>
                <c:pt idx="7">
                  <c:v>-0.81623044495952923</c:v>
                </c:pt>
                <c:pt idx="8">
                  <c:v>-0.63060800667502548</c:v>
                </c:pt>
                <c:pt idx="9">
                  <c:v>-0.22395142675689655</c:v>
                </c:pt>
              </c:numCache>
            </c:numRef>
          </c:val>
          <c:extLst>
            <c:ext xmlns:c16="http://schemas.microsoft.com/office/drawing/2014/chart" uri="{C3380CC4-5D6E-409C-BE32-E72D297353CC}">
              <c16:uniqueId val="{00000006-413A-4827-B1B8-7585F056A428}"/>
            </c:ext>
          </c:extLst>
        </c:ser>
        <c:dLbls>
          <c:showLegendKey val="0"/>
          <c:showVal val="0"/>
          <c:showCatName val="0"/>
          <c:showSerName val="0"/>
          <c:showPercent val="0"/>
          <c:showBubbleSize val="0"/>
        </c:dLbls>
        <c:axId val="1893520176"/>
        <c:axId val="1883530272"/>
      </c:areaChart>
      <c:lineChart>
        <c:grouping val="standard"/>
        <c:varyColors val="0"/>
        <c:ser>
          <c:idx val="0"/>
          <c:order val="0"/>
          <c:tx>
            <c:strRef>
              <c:f>'Gráfico 2'!$D$2</c:f>
              <c:strCache>
                <c:ptCount val="1"/>
                <c:pt idx="0">
                  <c:v>Porcentaje de perdida Inicial</c:v>
                </c:pt>
              </c:strCache>
            </c:strRef>
          </c:tx>
          <c:spPr>
            <a:ln w="15875" cap="rnd">
              <a:solidFill>
                <a:srgbClr val="C00000"/>
              </a:solidFill>
              <a:round/>
            </a:ln>
            <a:effectLst/>
          </c:spPr>
          <c:marker>
            <c:symbol val="none"/>
          </c:marker>
          <c:dLbls>
            <c:dLbl>
              <c:idx val="0"/>
              <c:layout>
                <c:manualLayout>
                  <c:x val="-2.9601470644027579E-2"/>
                  <c:y val="3.263402784222192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13A-4827-B1B8-7585F056A428}"/>
                </c:ext>
              </c:extLst>
            </c:dLbl>
            <c:dLbl>
              <c:idx val="1"/>
              <c:layout>
                <c:manualLayout>
                  <c:x val="-1.8674899244151891E-2"/>
                  <c:y val="4.29934410327036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13A-4827-B1B8-7585F056A42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s-C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'Gráfico 2'!$D$3:$D$12</c:f>
              <c:numCache>
                <c:formatCode>_-* #,##0.0_-;\-* #,##0.0_-;_-* "-"??_-;_-@_-</c:formatCode>
                <c:ptCount val="10"/>
                <c:pt idx="0">
                  <c:v>-28.548788119484385</c:v>
                </c:pt>
                <c:pt idx="1">
                  <c:v>-9.4747764140874402</c:v>
                </c:pt>
                <c:pt idx="2">
                  <c:v>-5.1978665068613825</c:v>
                </c:pt>
                <c:pt idx="3">
                  <c:v>-5.0318229578298919</c:v>
                </c:pt>
                <c:pt idx="4">
                  <c:v>-6.3134623500943885</c:v>
                </c:pt>
                <c:pt idx="5">
                  <c:v>-7.1304323628491515</c:v>
                </c:pt>
                <c:pt idx="6">
                  <c:v>-6.7723399805044364</c:v>
                </c:pt>
                <c:pt idx="7">
                  <c:v>-5.8167360867436679</c:v>
                </c:pt>
                <c:pt idx="8">
                  <c:v>-5.1696237319882234</c:v>
                </c:pt>
                <c:pt idx="9">
                  <c:v>-2.7113622492924589</c:v>
                </c:pt>
              </c:numCache>
            </c:numRef>
          </c:val>
          <c:smooth val="0"/>
          <c:extLst>
            <c:ext xmlns:c16="http://schemas.microsoft.com/office/drawing/2014/chart" uri="{C3380CC4-5D6E-409C-BE32-E72D297353CC}">
              <c16:uniqueId val="{00000009-413A-4827-B1B8-7585F056A428}"/>
            </c:ext>
          </c:extLst>
        </c:ser>
        <c:ser>
          <c:idx val="8"/>
          <c:order val="8"/>
          <c:spPr>
            <a:ln w="15875" cap="rnd">
              <a:solidFill>
                <a:srgbClr val="00206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2060"/>
                    </a:solidFill>
                    <a:latin typeface="Arial" panose="020B0604020202020204" pitchFamily="34" charset="0"/>
                    <a:ea typeface="+mn-ea"/>
                    <a:cs typeface="Arial" panose="020B0604020202020204" pitchFamily="34" charset="0"/>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'Gráfico 2'!$E$3:$E$12</c:f>
              <c:numCache>
                <c:formatCode>_-* #,##0.0_-;\-* #,##0.0_-;_-* "-"??_-;_-@_-</c:formatCode>
                <c:ptCount val="10"/>
                <c:pt idx="0">
                  <c:v>-2.3509902831699225</c:v>
                </c:pt>
                <c:pt idx="1">
                  <c:v>-3.5556903269823339</c:v>
                </c:pt>
                <c:pt idx="2">
                  <c:v>-2.0248473415162946</c:v>
                </c:pt>
                <c:pt idx="3">
                  <c:v>-2.6157577500357818</c:v>
                </c:pt>
                <c:pt idx="4">
                  <c:v>-4.0071251570151123</c:v>
                </c:pt>
                <c:pt idx="5">
                  <c:v>-5.4146568419262255</c:v>
                </c:pt>
                <c:pt idx="6">
                  <c:v>-5.4743303313346905</c:v>
                </c:pt>
                <c:pt idx="7">
                  <c:v>-4.8104063611244783</c:v>
                </c:pt>
                <c:pt idx="8">
                  <c:v>-4.4218300274727858</c:v>
                </c:pt>
                <c:pt idx="9">
                  <c:v>-2.464661801018063</c:v>
                </c:pt>
              </c:numCache>
            </c:numRef>
          </c:val>
          <c:smooth val="1"/>
          <c:extLst>
            <c:ext xmlns:c16="http://schemas.microsoft.com/office/drawing/2014/chart" uri="{C3380CC4-5D6E-409C-BE32-E72D297353CC}">
              <c16:uniqueId val="{0000000A-413A-4827-B1B8-7585F056A428}"/>
            </c:ext>
          </c:extLst>
        </c:ser>
        <c:dLbls>
          <c:showLegendKey val="0"/>
          <c:showVal val="0"/>
          <c:showCatName val="0"/>
          <c:showSerName val="0"/>
          <c:showPercent val="0"/>
          <c:showBubbleSize val="0"/>
        </c:dLbls>
        <c:marker val="1"/>
        <c:smooth val="0"/>
        <c:axId val="1893520176"/>
        <c:axId val="1883530272"/>
      </c:lineChart>
      <c:catAx>
        <c:axId val="1893520176"/>
        <c:scaling>
          <c:orientation val="minMax"/>
        </c:scaling>
        <c:delete val="0"/>
        <c:axPos val="b"/>
        <c:title>
          <c:tx>
            <c:rich>
              <a:bodyPr rot="0" spcFirstLastPara="1" vertOverflow="ellipsis" vert="horz" wrap="square" anchor="ctr" anchorCtr="1"/>
              <a:lstStyle/>
              <a:p>
                <a:pPr>
                  <a:defRPr sz="1000" b="1"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b="1"/>
                  <a:t>Decil</a:t>
                </a:r>
              </a:p>
            </c:rich>
          </c:tx>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title>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1883530272"/>
        <c:crosses val="autoZero"/>
        <c:auto val="1"/>
        <c:lblAlgn val="ctr"/>
        <c:lblOffset val="100"/>
        <c:noMultiLvlLbl val="0"/>
      </c:catAx>
      <c:valAx>
        <c:axId val="1883530272"/>
        <c:scaling>
          <c:orientation val="minMax"/>
        </c:scaling>
        <c:delete val="0"/>
        <c:axPos val="l"/>
        <c:numFmt formatCode="_-* #,##0.0_-;\-* #,##0.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bg1"/>
                </a:solidFill>
                <a:latin typeface="Arial" panose="020B0604020202020204" pitchFamily="34" charset="0"/>
                <a:ea typeface="+mn-ea"/>
                <a:cs typeface="Arial" panose="020B0604020202020204" pitchFamily="34" charset="0"/>
              </a:defRPr>
            </a:pPr>
            <a:endParaRPr lang="es-CO"/>
          </a:p>
        </c:txPr>
        <c:crossAx val="1893520176"/>
        <c:crosses val="autoZero"/>
        <c:crossBetween val="between"/>
      </c:valAx>
      <c:spPr>
        <a:noFill/>
        <a:ln>
          <a:noFill/>
        </a:ln>
        <a:effectLst/>
      </c:spPr>
    </c:plotArea>
    <c:legend>
      <c:legendPos val="b"/>
      <c:legendEntry>
        <c:idx val="0"/>
        <c:delete val="1"/>
      </c:legendEntry>
      <c:legendEntry>
        <c:idx val="1"/>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Entry>
      <c:legendEntry>
        <c:idx val="2"/>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Entry>
      <c:legendEntry>
        <c:idx val="3"/>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Entry>
      <c:legendEntry>
        <c:idx val="4"/>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Entry>
      <c:legendEntry>
        <c:idx val="5"/>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Entry>
      <c:legendEntry>
        <c:idx val="6"/>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Entry>
      <c:legendEntry>
        <c:idx val="7"/>
        <c:delete val="1"/>
      </c:legendEntry>
      <c:legendEntry>
        <c:idx val="8"/>
        <c:delete val="1"/>
      </c:legendEntry>
      <c:layout>
        <c:manualLayout>
          <c:xMode val="edge"/>
          <c:yMode val="edge"/>
          <c:x val="0.24030037911927676"/>
          <c:y val="0.81900666872834249"/>
          <c:w val="0.64120637698065519"/>
          <c:h val="0.16588759738366038"/>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s-CO"/>
    </a:p>
  </c:txPr>
  <c:userShapes r:id="rId3"/>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'Tnal mensual'!$A$15</c:f>
              <c:strCache>
                <c:ptCount val="1"/>
                <c:pt idx="0">
                  <c:v>TGP</c:v>
                </c:pt>
              </c:strCache>
            </c:strRef>
          </c:tx>
          <c:spPr>
            <a:ln w="28575" cap="rnd">
              <a:solidFill>
                <a:srgbClr val="002060"/>
              </a:solidFill>
              <a:round/>
            </a:ln>
            <a:effectLst/>
          </c:spPr>
          <c:marker>
            <c:symbol val="none"/>
          </c:marker>
          <c:dPt>
            <c:idx val="220"/>
            <c:marker>
              <c:symbol val="none"/>
            </c:marker>
            <c:bubble3D val="0"/>
            <c:extLst>
              <c:ext xmlns:c16="http://schemas.microsoft.com/office/drawing/2014/chart" uri="{C3380CC4-5D6E-409C-BE32-E72D297353CC}">
                <c16:uniqueId val="{00000000-D722-468B-B8B0-44BFAB4A412B}"/>
              </c:ext>
            </c:extLst>
          </c:dPt>
          <c:dLbls>
            <c:dLbl>
              <c:idx val="230"/>
              <c:layout>
                <c:manualLayout>
                  <c:x val="-8.0555555555555561E-2"/>
                  <c:y val="4.629629629629629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722-468B-B8B0-44BFAB4A412B}"/>
                </c:ext>
              </c:extLst>
            </c:dLbl>
            <c:dLbl>
              <c:idx val="231"/>
              <c:layout>
                <c:manualLayout>
                  <c:x val="-4.1666666666666567E-2"/>
                  <c:y val="2.77777777777777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722-468B-B8B0-44BFAB4A412B}"/>
                </c:ext>
              </c:extLst>
            </c:dLbl>
            <c:dLbl>
              <c:idx val="232"/>
              <c:layout>
                <c:manualLayout>
                  <c:x val="-5.2236987035410916E-2"/>
                  <c:y val="-3.38331079919049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722-468B-B8B0-44BFAB4A412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2060"/>
                    </a:solidFill>
                    <a:latin typeface="Arial" panose="020B0604020202020204" pitchFamily="34" charset="0"/>
                    <a:ea typeface="+mn-ea"/>
                    <a:cs typeface="Arial" panose="020B0604020202020204" pitchFamily="34" charset="0"/>
                  </a:defRPr>
                </a:pPr>
                <a:endParaRPr lang="es-CO"/>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'Tnal mensual'!$B$14:$HZ$14</c:f>
              <c:numCache>
                <c:formatCode>mmm\-yy</c:formatCode>
                <c:ptCount val="233"/>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pt idx="140">
                  <c:v>41153</c:v>
                </c:pt>
                <c:pt idx="141">
                  <c:v>41183</c:v>
                </c:pt>
                <c:pt idx="142">
                  <c:v>41214</c:v>
                </c:pt>
                <c:pt idx="143">
                  <c:v>41244</c:v>
                </c:pt>
                <c:pt idx="144">
                  <c:v>41275</c:v>
                </c:pt>
                <c:pt idx="145">
                  <c:v>41306</c:v>
                </c:pt>
                <c:pt idx="146">
                  <c:v>41334</c:v>
                </c:pt>
                <c:pt idx="147">
                  <c:v>41365</c:v>
                </c:pt>
                <c:pt idx="148">
                  <c:v>41395</c:v>
                </c:pt>
                <c:pt idx="149">
                  <c:v>41426</c:v>
                </c:pt>
                <c:pt idx="150">
                  <c:v>41456</c:v>
                </c:pt>
                <c:pt idx="151">
                  <c:v>41487</c:v>
                </c:pt>
                <c:pt idx="152">
                  <c:v>41518</c:v>
                </c:pt>
                <c:pt idx="153">
                  <c:v>41548</c:v>
                </c:pt>
                <c:pt idx="154">
                  <c:v>41579</c:v>
                </c:pt>
                <c:pt idx="155">
                  <c:v>41609</c:v>
                </c:pt>
                <c:pt idx="156">
                  <c:v>41640</c:v>
                </c:pt>
                <c:pt idx="157">
                  <c:v>41671</c:v>
                </c:pt>
                <c:pt idx="158">
                  <c:v>41699</c:v>
                </c:pt>
                <c:pt idx="159">
                  <c:v>41730</c:v>
                </c:pt>
                <c:pt idx="160">
                  <c:v>41760</c:v>
                </c:pt>
                <c:pt idx="161">
                  <c:v>41791</c:v>
                </c:pt>
                <c:pt idx="162">
                  <c:v>41821</c:v>
                </c:pt>
                <c:pt idx="163">
                  <c:v>41852</c:v>
                </c:pt>
                <c:pt idx="164">
                  <c:v>41883</c:v>
                </c:pt>
                <c:pt idx="165">
                  <c:v>41913</c:v>
                </c:pt>
                <c:pt idx="166">
                  <c:v>41944</c:v>
                </c:pt>
                <c:pt idx="167">
                  <c:v>41974</c:v>
                </c:pt>
                <c:pt idx="168">
                  <c:v>42005</c:v>
                </c:pt>
                <c:pt idx="169">
                  <c:v>42036</c:v>
                </c:pt>
                <c:pt idx="170">
                  <c:v>42064</c:v>
                </c:pt>
                <c:pt idx="171">
                  <c:v>42095</c:v>
                </c:pt>
                <c:pt idx="172">
                  <c:v>42125</c:v>
                </c:pt>
                <c:pt idx="173">
                  <c:v>42156</c:v>
                </c:pt>
                <c:pt idx="174">
                  <c:v>42186</c:v>
                </c:pt>
                <c:pt idx="175">
                  <c:v>42217</c:v>
                </c:pt>
                <c:pt idx="176">
                  <c:v>42248</c:v>
                </c:pt>
                <c:pt idx="177">
                  <c:v>42278</c:v>
                </c:pt>
                <c:pt idx="178">
                  <c:v>42309</c:v>
                </c:pt>
                <c:pt idx="179">
                  <c:v>42339</c:v>
                </c:pt>
                <c:pt idx="180">
                  <c:v>42370</c:v>
                </c:pt>
                <c:pt idx="181">
                  <c:v>42401</c:v>
                </c:pt>
                <c:pt idx="182">
                  <c:v>42430</c:v>
                </c:pt>
                <c:pt idx="183">
                  <c:v>42461</c:v>
                </c:pt>
                <c:pt idx="184">
                  <c:v>42491</c:v>
                </c:pt>
                <c:pt idx="185">
                  <c:v>42522</c:v>
                </c:pt>
                <c:pt idx="186">
                  <c:v>42552</c:v>
                </c:pt>
                <c:pt idx="187">
                  <c:v>42583</c:v>
                </c:pt>
                <c:pt idx="188">
                  <c:v>42614</c:v>
                </c:pt>
                <c:pt idx="189">
                  <c:v>42644</c:v>
                </c:pt>
                <c:pt idx="190">
                  <c:v>42675</c:v>
                </c:pt>
                <c:pt idx="191">
                  <c:v>42705</c:v>
                </c:pt>
                <c:pt idx="192">
                  <c:v>42736</c:v>
                </c:pt>
                <c:pt idx="193">
                  <c:v>42767</c:v>
                </c:pt>
                <c:pt idx="194">
                  <c:v>42795</c:v>
                </c:pt>
                <c:pt idx="195">
                  <c:v>42826</c:v>
                </c:pt>
                <c:pt idx="196">
                  <c:v>42856</c:v>
                </c:pt>
                <c:pt idx="197">
                  <c:v>42887</c:v>
                </c:pt>
                <c:pt idx="198">
                  <c:v>42917</c:v>
                </c:pt>
                <c:pt idx="199">
                  <c:v>42948</c:v>
                </c:pt>
                <c:pt idx="200">
                  <c:v>42979</c:v>
                </c:pt>
                <c:pt idx="201">
                  <c:v>43009</c:v>
                </c:pt>
                <c:pt idx="202">
                  <c:v>43040</c:v>
                </c:pt>
                <c:pt idx="203">
                  <c:v>43070</c:v>
                </c:pt>
                <c:pt idx="204">
                  <c:v>43101</c:v>
                </c:pt>
                <c:pt idx="205">
                  <c:v>43132</c:v>
                </c:pt>
                <c:pt idx="206">
                  <c:v>43160</c:v>
                </c:pt>
                <c:pt idx="207">
                  <c:v>43191</c:v>
                </c:pt>
                <c:pt idx="208">
                  <c:v>43221</c:v>
                </c:pt>
                <c:pt idx="209">
                  <c:v>43252</c:v>
                </c:pt>
                <c:pt idx="210">
                  <c:v>43282</c:v>
                </c:pt>
                <c:pt idx="211">
                  <c:v>43313</c:v>
                </c:pt>
                <c:pt idx="212">
                  <c:v>43344</c:v>
                </c:pt>
                <c:pt idx="213">
                  <c:v>43374</c:v>
                </c:pt>
                <c:pt idx="214">
                  <c:v>43405</c:v>
                </c:pt>
                <c:pt idx="215">
                  <c:v>43435</c:v>
                </c:pt>
                <c:pt idx="216">
                  <c:v>43466</c:v>
                </c:pt>
                <c:pt idx="217">
                  <c:v>43497</c:v>
                </c:pt>
                <c:pt idx="218">
                  <c:v>43525</c:v>
                </c:pt>
                <c:pt idx="219">
                  <c:v>43556</c:v>
                </c:pt>
                <c:pt idx="220">
                  <c:v>43586</c:v>
                </c:pt>
                <c:pt idx="221">
                  <c:v>43617</c:v>
                </c:pt>
                <c:pt idx="222">
                  <c:v>43647</c:v>
                </c:pt>
                <c:pt idx="223">
                  <c:v>43678</c:v>
                </c:pt>
                <c:pt idx="224">
                  <c:v>43709</c:v>
                </c:pt>
                <c:pt idx="225">
                  <c:v>43739</c:v>
                </c:pt>
                <c:pt idx="226">
                  <c:v>43770</c:v>
                </c:pt>
                <c:pt idx="227">
                  <c:v>43800</c:v>
                </c:pt>
                <c:pt idx="228">
                  <c:v>43831</c:v>
                </c:pt>
                <c:pt idx="229">
                  <c:v>43862</c:v>
                </c:pt>
                <c:pt idx="230">
                  <c:v>43891</c:v>
                </c:pt>
                <c:pt idx="231">
                  <c:v>43922</c:v>
                </c:pt>
                <c:pt idx="232">
                  <c:v>43952</c:v>
                </c:pt>
              </c:numCache>
            </c:numRef>
          </c:cat>
          <c:val>
            <c:numRef>
              <c:f>'Tnal mensual'!$B$15:$HZ$15</c:f>
              <c:numCache>
                <c:formatCode>#,#00</c:formatCode>
                <c:ptCount val="233"/>
                <c:pt idx="0">
                  <c:v>63.916908993732022</c:v>
                </c:pt>
                <c:pt idx="1">
                  <c:v>63.533808031075331</c:v>
                </c:pt>
                <c:pt idx="2">
                  <c:v>63.050310288459229</c:v>
                </c:pt>
                <c:pt idx="3">
                  <c:v>60.161032006211322</c:v>
                </c:pt>
                <c:pt idx="4">
                  <c:v>60.208857810279724</c:v>
                </c:pt>
                <c:pt idx="5">
                  <c:v>61.623000767133654</c:v>
                </c:pt>
                <c:pt idx="6">
                  <c:v>61.316681380127783</c:v>
                </c:pt>
                <c:pt idx="7">
                  <c:v>62.816035556839132</c:v>
                </c:pt>
                <c:pt idx="8">
                  <c:v>62.975642507391086</c:v>
                </c:pt>
                <c:pt idx="9">
                  <c:v>62.140691972039974</c:v>
                </c:pt>
                <c:pt idx="10">
                  <c:v>63.86109929216753</c:v>
                </c:pt>
                <c:pt idx="11">
                  <c:v>63.75411053581773</c:v>
                </c:pt>
                <c:pt idx="12">
                  <c:v>63.848568452740082</c:v>
                </c:pt>
                <c:pt idx="13">
                  <c:v>62.466065262364545</c:v>
                </c:pt>
                <c:pt idx="14">
                  <c:v>61.949337558453941</c:v>
                </c:pt>
                <c:pt idx="15">
                  <c:v>62.749728520237866</c:v>
                </c:pt>
                <c:pt idx="16">
                  <c:v>62.376689829883169</c:v>
                </c:pt>
                <c:pt idx="17">
                  <c:v>61.836464249910982</c:v>
                </c:pt>
                <c:pt idx="18">
                  <c:v>62.368681085569321</c:v>
                </c:pt>
                <c:pt idx="19">
                  <c:v>61.983654987931871</c:v>
                </c:pt>
                <c:pt idx="20">
                  <c:v>61.211477145446302</c:v>
                </c:pt>
                <c:pt idx="21">
                  <c:v>62.377331141375578</c:v>
                </c:pt>
                <c:pt idx="22">
                  <c:v>62.151652837679762</c:v>
                </c:pt>
                <c:pt idx="23">
                  <c:v>61.684835706838584</c:v>
                </c:pt>
                <c:pt idx="24">
                  <c:v>62.230291574941177</c:v>
                </c:pt>
                <c:pt idx="25">
                  <c:v>62.672217794504846</c:v>
                </c:pt>
                <c:pt idx="26">
                  <c:v>62.722607271059601</c:v>
                </c:pt>
                <c:pt idx="27">
                  <c:v>62.572413572528184</c:v>
                </c:pt>
                <c:pt idx="28">
                  <c:v>63.347599184276028</c:v>
                </c:pt>
                <c:pt idx="29">
                  <c:v>61.716766953215675</c:v>
                </c:pt>
                <c:pt idx="30">
                  <c:v>61.786841278422777</c:v>
                </c:pt>
                <c:pt idx="31">
                  <c:v>63.926850712491181</c:v>
                </c:pt>
                <c:pt idx="32">
                  <c:v>63.488850318434785</c:v>
                </c:pt>
                <c:pt idx="33">
                  <c:v>63.48209712172018</c:v>
                </c:pt>
                <c:pt idx="34">
                  <c:v>63.110197797120115</c:v>
                </c:pt>
                <c:pt idx="35">
                  <c:v>62.611943500463866</c:v>
                </c:pt>
                <c:pt idx="36">
                  <c:v>63.147957660955576</c:v>
                </c:pt>
                <c:pt idx="37">
                  <c:v>62.214730684231768</c:v>
                </c:pt>
                <c:pt idx="38">
                  <c:v>62.281072067309374</c:v>
                </c:pt>
                <c:pt idx="39">
                  <c:v>61.747830692023406</c:v>
                </c:pt>
                <c:pt idx="40">
                  <c:v>61.81349297665323</c:v>
                </c:pt>
                <c:pt idx="41">
                  <c:v>60.415738280693432</c:v>
                </c:pt>
                <c:pt idx="42">
                  <c:v>61.295794868158616</c:v>
                </c:pt>
                <c:pt idx="43">
                  <c:v>61.35134286004439</c:v>
                </c:pt>
                <c:pt idx="44">
                  <c:v>60.867615636090946</c:v>
                </c:pt>
                <c:pt idx="45">
                  <c:v>60.673910883847057</c:v>
                </c:pt>
                <c:pt idx="46">
                  <c:v>61.053391153121254</c:v>
                </c:pt>
                <c:pt idx="47">
                  <c:v>60.720886971675768</c:v>
                </c:pt>
                <c:pt idx="48">
                  <c:v>60.785881526288101</c:v>
                </c:pt>
                <c:pt idx="49">
                  <c:v>60.204369062362495</c:v>
                </c:pt>
                <c:pt idx="50">
                  <c:v>59.987443070621126</c:v>
                </c:pt>
                <c:pt idx="51">
                  <c:v>60.094970008793368</c:v>
                </c:pt>
                <c:pt idx="52">
                  <c:v>60.378631683914676</c:v>
                </c:pt>
                <c:pt idx="53">
                  <c:v>59.699313407598339</c:v>
                </c:pt>
                <c:pt idx="54">
                  <c:v>61.211208482549885</c:v>
                </c:pt>
                <c:pt idx="55">
                  <c:v>60.746345528224289</c:v>
                </c:pt>
                <c:pt idx="56">
                  <c:v>60.648010650250328</c:v>
                </c:pt>
                <c:pt idx="57">
                  <c:v>60.633160217571898</c:v>
                </c:pt>
                <c:pt idx="58">
                  <c:v>60.465099909732309</c:v>
                </c:pt>
                <c:pt idx="59">
                  <c:v>61.412074895875989</c:v>
                </c:pt>
                <c:pt idx="60">
                  <c:v>60.596287986436401</c:v>
                </c:pt>
                <c:pt idx="61">
                  <c:v>60.322448059075043</c:v>
                </c:pt>
                <c:pt idx="62">
                  <c:v>60.827504052052461</c:v>
                </c:pt>
                <c:pt idx="63">
                  <c:v>59.141286325850842</c:v>
                </c:pt>
                <c:pt idx="64">
                  <c:v>59.809384372540251</c:v>
                </c:pt>
                <c:pt idx="65">
                  <c:v>60.911267252574042</c:v>
                </c:pt>
                <c:pt idx="66">
                  <c:v>60.126349010032996</c:v>
                </c:pt>
                <c:pt idx="67">
                  <c:v>59.005922622421295</c:v>
                </c:pt>
                <c:pt idx="68">
                  <c:v>57.624906933226242</c:v>
                </c:pt>
                <c:pt idx="69">
                  <c:v>56.750804800886179</c:v>
                </c:pt>
                <c:pt idx="70">
                  <c:v>56.774092207483463</c:v>
                </c:pt>
                <c:pt idx="71">
                  <c:v>57.663136835208739</c:v>
                </c:pt>
                <c:pt idx="72">
                  <c:v>57.384380411389756</c:v>
                </c:pt>
                <c:pt idx="73">
                  <c:v>58.635056569585672</c:v>
                </c:pt>
                <c:pt idx="74">
                  <c:v>57.219247608100453</c:v>
                </c:pt>
                <c:pt idx="75">
                  <c:v>58.609553475152474</c:v>
                </c:pt>
                <c:pt idx="76">
                  <c:v>57.691486437087555</c:v>
                </c:pt>
                <c:pt idx="77">
                  <c:v>58.253141567359755</c:v>
                </c:pt>
                <c:pt idx="78">
                  <c:v>57.629083903688425</c:v>
                </c:pt>
                <c:pt idx="79">
                  <c:v>58.125477018184334</c:v>
                </c:pt>
                <c:pt idx="80">
                  <c:v>58.660480803558912</c:v>
                </c:pt>
                <c:pt idx="81">
                  <c:v>59.58282588315685</c:v>
                </c:pt>
                <c:pt idx="82">
                  <c:v>59.442250241859831</c:v>
                </c:pt>
                <c:pt idx="83">
                  <c:v>58.206432206071042</c:v>
                </c:pt>
                <c:pt idx="84">
                  <c:v>58.230145040241332</c:v>
                </c:pt>
                <c:pt idx="85">
                  <c:v>58.866671842872123</c:v>
                </c:pt>
                <c:pt idx="86">
                  <c:v>59.751542921753078</c:v>
                </c:pt>
                <c:pt idx="87">
                  <c:v>59.430279875974115</c:v>
                </c:pt>
                <c:pt idx="88">
                  <c:v>59.081438760310903</c:v>
                </c:pt>
                <c:pt idx="89">
                  <c:v>57.397267709816269</c:v>
                </c:pt>
                <c:pt idx="90">
                  <c:v>58.619864808649488</c:v>
                </c:pt>
                <c:pt idx="91">
                  <c:v>58.708068337156163</c:v>
                </c:pt>
                <c:pt idx="92">
                  <c:v>58.836928690462543</c:v>
                </c:pt>
                <c:pt idx="93">
                  <c:v>57.381603484762799</c:v>
                </c:pt>
                <c:pt idx="94">
                  <c:v>57.287219743955461</c:v>
                </c:pt>
                <c:pt idx="95">
                  <c:v>58.462465503408481</c:v>
                </c:pt>
                <c:pt idx="96">
                  <c:v>59.24096096328929</c:v>
                </c:pt>
                <c:pt idx="97">
                  <c:v>59.617945224109171</c:v>
                </c:pt>
                <c:pt idx="98">
                  <c:v>60.801007867130664</c:v>
                </c:pt>
                <c:pt idx="99">
                  <c:v>61.470642942723828</c:v>
                </c:pt>
                <c:pt idx="100">
                  <c:v>61.473165845977995</c:v>
                </c:pt>
                <c:pt idx="101">
                  <c:v>61.331863858285864</c:v>
                </c:pt>
                <c:pt idx="102">
                  <c:v>61.72394153338</c:v>
                </c:pt>
                <c:pt idx="103">
                  <c:v>61.06926486569396</c:v>
                </c:pt>
                <c:pt idx="104">
                  <c:v>61.021776502697136</c:v>
                </c:pt>
                <c:pt idx="105">
                  <c:v>62.626105264529585</c:v>
                </c:pt>
                <c:pt idx="106">
                  <c:v>62.553923367278841</c:v>
                </c:pt>
                <c:pt idx="107">
                  <c:v>62.558872799236433</c:v>
                </c:pt>
                <c:pt idx="108">
                  <c:v>62.615828776808193</c:v>
                </c:pt>
                <c:pt idx="109">
                  <c:v>62.533398272147537</c:v>
                </c:pt>
                <c:pt idx="110">
                  <c:v>61.87499992308738</c:v>
                </c:pt>
                <c:pt idx="111">
                  <c:v>63.135070486535568</c:v>
                </c:pt>
                <c:pt idx="112">
                  <c:v>62.270978308421263</c:v>
                </c:pt>
                <c:pt idx="113">
                  <c:v>62.598605675205391</c:v>
                </c:pt>
                <c:pt idx="114">
                  <c:v>62.702806195739193</c:v>
                </c:pt>
                <c:pt idx="115">
                  <c:v>63.041327944771467</c:v>
                </c:pt>
                <c:pt idx="116">
                  <c:v>63.735188754517225</c:v>
                </c:pt>
                <c:pt idx="117">
                  <c:v>62.344783828631797</c:v>
                </c:pt>
                <c:pt idx="118">
                  <c:v>63.284061813215928</c:v>
                </c:pt>
                <c:pt idx="119">
                  <c:v>62.818918524140443</c:v>
                </c:pt>
                <c:pt idx="120">
                  <c:v>63.051011156387226</c:v>
                </c:pt>
                <c:pt idx="121">
                  <c:v>62.681372273786693</c:v>
                </c:pt>
                <c:pt idx="122">
                  <c:v>63.1557663125256</c:v>
                </c:pt>
                <c:pt idx="123">
                  <c:v>62.903020917042198</c:v>
                </c:pt>
                <c:pt idx="124">
                  <c:v>63.411404114537909</c:v>
                </c:pt>
                <c:pt idx="125">
                  <c:v>63.04374360245005</c:v>
                </c:pt>
                <c:pt idx="126">
                  <c:v>63.53913944317312</c:v>
                </c:pt>
                <c:pt idx="127">
                  <c:v>63.071464902288469</c:v>
                </c:pt>
                <c:pt idx="128">
                  <c:v>64.264660057634899</c:v>
                </c:pt>
                <c:pt idx="129">
                  <c:v>65.278538733238506</c:v>
                </c:pt>
                <c:pt idx="130">
                  <c:v>65.02954372634872</c:v>
                </c:pt>
                <c:pt idx="131">
                  <c:v>64.68631966082809</c:v>
                </c:pt>
                <c:pt idx="132">
                  <c:v>64.415321498428639</c:v>
                </c:pt>
                <c:pt idx="133">
                  <c:v>64.770610098979091</c:v>
                </c:pt>
                <c:pt idx="134">
                  <c:v>64.886914065672414</c:v>
                </c:pt>
                <c:pt idx="135">
                  <c:v>64.698224185818006</c:v>
                </c:pt>
                <c:pt idx="136">
                  <c:v>65.141024972455128</c:v>
                </c:pt>
                <c:pt idx="137">
                  <c:v>65.400603015867404</c:v>
                </c:pt>
                <c:pt idx="138">
                  <c:v>64.524219852104693</c:v>
                </c:pt>
                <c:pt idx="139">
                  <c:v>64.555099885253554</c:v>
                </c:pt>
                <c:pt idx="140">
                  <c:v>63.975223440125561</c:v>
                </c:pt>
                <c:pt idx="141">
                  <c:v>63.999525145707651</c:v>
                </c:pt>
                <c:pt idx="142">
                  <c:v>63.729688885144611</c:v>
                </c:pt>
                <c:pt idx="143">
                  <c:v>64.315646055983251</c:v>
                </c:pt>
                <c:pt idx="144">
                  <c:v>64.370592344737375</c:v>
                </c:pt>
                <c:pt idx="145">
                  <c:v>64.25157184812042</c:v>
                </c:pt>
                <c:pt idx="146">
                  <c:v>63.739418883989131</c:v>
                </c:pt>
                <c:pt idx="147">
                  <c:v>63.663595629981984</c:v>
                </c:pt>
                <c:pt idx="148">
                  <c:v>64.757213068929701</c:v>
                </c:pt>
                <c:pt idx="149">
                  <c:v>63.73809475126199</c:v>
                </c:pt>
                <c:pt idx="150">
                  <c:v>64.581204521975295</c:v>
                </c:pt>
                <c:pt idx="151">
                  <c:v>64.53983629055007</c:v>
                </c:pt>
                <c:pt idx="152">
                  <c:v>64.050574709710233</c:v>
                </c:pt>
                <c:pt idx="153">
                  <c:v>64.257360733851215</c:v>
                </c:pt>
                <c:pt idx="154">
                  <c:v>63.669382143585743</c:v>
                </c:pt>
                <c:pt idx="155">
                  <c:v>64.210351436165169</c:v>
                </c:pt>
                <c:pt idx="156">
                  <c:v>64.129368083622367</c:v>
                </c:pt>
                <c:pt idx="157">
                  <c:v>63.654985216758163</c:v>
                </c:pt>
                <c:pt idx="158">
                  <c:v>63.794533772442705</c:v>
                </c:pt>
                <c:pt idx="159">
                  <c:v>63.956125545028854</c:v>
                </c:pt>
                <c:pt idx="160">
                  <c:v>63.915224897294863</c:v>
                </c:pt>
                <c:pt idx="161">
                  <c:v>64.254352512650101</c:v>
                </c:pt>
                <c:pt idx="162">
                  <c:v>64.051611647020451</c:v>
                </c:pt>
                <c:pt idx="163">
                  <c:v>64.585834049513267</c:v>
                </c:pt>
                <c:pt idx="164">
                  <c:v>64.839701708764593</c:v>
                </c:pt>
                <c:pt idx="165">
                  <c:v>64.666460285787892</c:v>
                </c:pt>
                <c:pt idx="166">
                  <c:v>64.732871747283951</c:v>
                </c:pt>
                <c:pt idx="167">
                  <c:v>64.193189521576144</c:v>
                </c:pt>
                <c:pt idx="168">
                  <c:v>64.340939320485134</c:v>
                </c:pt>
                <c:pt idx="169">
                  <c:v>64.327126195212756</c:v>
                </c:pt>
                <c:pt idx="170">
                  <c:v>64.905697066442542</c:v>
                </c:pt>
                <c:pt idx="171">
                  <c:v>65.444797440861606</c:v>
                </c:pt>
                <c:pt idx="172">
                  <c:v>64.622438117764048</c:v>
                </c:pt>
                <c:pt idx="173">
                  <c:v>64.370862867753601</c:v>
                </c:pt>
                <c:pt idx="174">
                  <c:v>64.556539681863256</c:v>
                </c:pt>
                <c:pt idx="175">
                  <c:v>64.53419482192227</c:v>
                </c:pt>
                <c:pt idx="176">
                  <c:v>64.772213544929059</c:v>
                </c:pt>
                <c:pt idx="177">
                  <c:v>65.148774433666063</c:v>
                </c:pt>
                <c:pt idx="178">
                  <c:v>64.974888869244126</c:v>
                </c:pt>
                <c:pt idx="179">
                  <c:v>64.806385728761512</c:v>
                </c:pt>
                <c:pt idx="180">
                  <c:v>65.093785636031726</c:v>
                </c:pt>
                <c:pt idx="181">
                  <c:v>65.003660477689067</c:v>
                </c:pt>
                <c:pt idx="182">
                  <c:v>64.323099779519325</c:v>
                </c:pt>
                <c:pt idx="183">
                  <c:v>64.387585669075904</c:v>
                </c:pt>
                <c:pt idx="184">
                  <c:v>63.976985965179146</c:v>
                </c:pt>
                <c:pt idx="185">
                  <c:v>64.494460262875776</c:v>
                </c:pt>
                <c:pt idx="186">
                  <c:v>64.131789993125196</c:v>
                </c:pt>
                <c:pt idx="187">
                  <c:v>64.362913610624943</c:v>
                </c:pt>
                <c:pt idx="188">
                  <c:v>64.419003891599786</c:v>
                </c:pt>
                <c:pt idx="189">
                  <c:v>64.663030155476974</c:v>
                </c:pt>
                <c:pt idx="190">
                  <c:v>64.557486672865153</c:v>
                </c:pt>
                <c:pt idx="191">
                  <c:v>64.299129341509257</c:v>
                </c:pt>
                <c:pt idx="192">
                  <c:v>64.424983873358499</c:v>
                </c:pt>
                <c:pt idx="193">
                  <c:v>64.495509088908861</c:v>
                </c:pt>
                <c:pt idx="194">
                  <c:v>64.575535052962607</c:v>
                </c:pt>
                <c:pt idx="195">
                  <c:v>64.798498584697626</c:v>
                </c:pt>
                <c:pt idx="196">
                  <c:v>64.345906441744191</c:v>
                </c:pt>
                <c:pt idx="197">
                  <c:v>65.054719346440223</c:v>
                </c:pt>
                <c:pt idx="198">
                  <c:v>64.262259457943856</c:v>
                </c:pt>
                <c:pt idx="199">
                  <c:v>64.26433613835728</c:v>
                </c:pt>
                <c:pt idx="200">
                  <c:v>64.40059277904983</c:v>
                </c:pt>
                <c:pt idx="201">
                  <c:v>64.081462154933703</c:v>
                </c:pt>
                <c:pt idx="202">
                  <c:v>64.085816924020861</c:v>
                </c:pt>
                <c:pt idx="203">
                  <c:v>63.894804221445789</c:v>
                </c:pt>
                <c:pt idx="204">
                  <c:v>63.872989406770166</c:v>
                </c:pt>
                <c:pt idx="205">
                  <c:v>63.734768329393617</c:v>
                </c:pt>
                <c:pt idx="206">
                  <c:v>63.908313855088672</c:v>
                </c:pt>
                <c:pt idx="207">
                  <c:v>64.325469543584006</c:v>
                </c:pt>
                <c:pt idx="208">
                  <c:v>64.318142329680029</c:v>
                </c:pt>
                <c:pt idx="209">
                  <c:v>64.008235204327974</c:v>
                </c:pt>
                <c:pt idx="210">
                  <c:v>64.176074209362028</c:v>
                </c:pt>
                <c:pt idx="211">
                  <c:v>63.940438034136641</c:v>
                </c:pt>
                <c:pt idx="212">
                  <c:v>64.639363605349544</c:v>
                </c:pt>
                <c:pt idx="213">
                  <c:v>63.760966673968333</c:v>
                </c:pt>
                <c:pt idx="214">
                  <c:v>62.3838992359968</c:v>
                </c:pt>
                <c:pt idx="215">
                  <c:v>64.686874463451943</c:v>
                </c:pt>
                <c:pt idx="216">
                  <c:v>64.098667844791763</c:v>
                </c:pt>
                <c:pt idx="217">
                  <c:v>64.187167069111879</c:v>
                </c:pt>
                <c:pt idx="218">
                  <c:v>64.186064222900868</c:v>
                </c:pt>
                <c:pt idx="219">
                  <c:v>61.906529383326927</c:v>
                </c:pt>
                <c:pt idx="220">
                  <c:v>63.292293960345724</c:v>
                </c:pt>
                <c:pt idx="221">
                  <c:v>63.369034992478831</c:v>
                </c:pt>
                <c:pt idx="222">
                  <c:v>63.507522604772106</c:v>
                </c:pt>
                <c:pt idx="223">
                  <c:v>62.717598294546541</c:v>
                </c:pt>
                <c:pt idx="224">
                  <c:v>63.016823997429796</c:v>
                </c:pt>
                <c:pt idx="225">
                  <c:v>62.752987810263981</c:v>
                </c:pt>
                <c:pt idx="226">
                  <c:v>63.094789435791299</c:v>
                </c:pt>
                <c:pt idx="227">
                  <c:v>63.189263418799854</c:v>
                </c:pt>
                <c:pt idx="228">
                  <c:v>63.138162086690549</c:v>
                </c:pt>
                <c:pt idx="229">
                  <c:v>63.447508515083761</c:v>
                </c:pt>
                <c:pt idx="230">
                  <c:v>60.127945343103576</c:v>
                </c:pt>
                <c:pt idx="231">
                  <c:v>51.52853918118484</c:v>
                </c:pt>
                <c:pt idx="232">
                  <c:v>55.403905436951383</c:v>
                </c:pt>
              </c:numCache>
            </c:numRef>
          </c:val>
          <c:smooth val="1"/>
          <c:extLst>
            <c:ext xmlns:c16="http://schemas.microsoft.com/office/drawing/2014/chart" uri="{C3380CC4-5D6E-409C-BE32-E72D297353CC}">
              <c16:uniqueId val="{00000004-D722-468B-B8B0-44BFAB4A412B}"/>
            </c:ext>
          </c:extLst>
        </c:ser>
        <c:ser>
          <c:idx val="1"/>
          <c:order val="1"/>
          <c:tx>
            <c:strRef>
              <c:f>'Tnal mensual'!$A$16</c:f>
              <c:strCache>
                <c:ptCount val="1"/>
                <c:pt idx="0">
                  <c:v>TO</c:v>
                </c:pt>
              </c:strCache>
            </c:strRef>
          </c:tx>
          <c:spPr>
            <a:ln w="28575" cap="rnd">
              <a:solidFill>
                <a:srgbClr val="0070C0"/>
              </a:solidFill>
              <a:round/>
            </a:ln>
            <a:effectLst/>
          </c:spPr>
          <c:marker>
            <c:symbol val="none"/>
          </c:marker>
          <c:dLbls>
            <c:dLbl>
              <c:idx val="230"/>
              <c:layout>
                <c:manualLayout>
                  <c:x val="-8.6111111111111208E-2"/>
                  <c:y val="-9.259259259259343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722-468B-B8B0-44BFAB4A412B}"/>
                </c:ext>
              </c:extLst>
            </c:dLbl>
            <c:dLbl>
              <c:idx val="231"/>
              <c:layout>
                <c:manualLayout>
                  <c:x val="-8.3333333333333329E-2"/>
                  <c:y val="-1.38888888888889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722-468B-B8B0-44BFAB4A412B}"/>
                </c:ext>
              </c:extLst>
            </c:dLbl>
            <c:dLbl>
              <c:idx val="232"/>
              <c:layout>
                <c:manualLayout>
                  <c:x val="-3.8888888888888994E-2"/>
                  <c:y val="-2.31481481481481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722-468B-B8B0-44BFAB4A412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70C0"/>
                    </a:solidFill>
                    <a:latin typeface="Arial" panose="020B0604020202020204" pitchFamily="34" charset="0"/>
                    <a:ea typeface="+mn-ea"/>
                    <a:cs typeface="Arial" panose="020B0604020202020204" pitchFamily="34" charset="0"/>
                  </a:defRPr>
                </a:pPr>
                <a:endParaRPr lang="es-CO"/>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'Tnal mensual'!$B$14:$HZ$14</c:f>
              <c:numCache>
                <c:formatCode>mmm\-yy</c:formatCode>
                <c:ptCount val="233"/>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pt idx="140">
                  <c:v>41153</c:v>
                </c:pt>
                <c:pt idx="141">
                  <c:v>41183</c:v>
                </c:pt>
                <c:pt idx="142">
                  <c:v>41214</c:v>
                </c:pt>
                <c:pt idx="143">
                  <c:v>41244</c:v>
                </c:pt>
                <c:pt idx="144">
                  <c:v>41275</c:v>
                </c:pt>
                <c:pt idx="145">
                  <c:v>41306</c:v>
                </c:pt>
                <c:pt idx="146">
                  <c:v>41334</c:v>
                </c:pt>
                <c:pt idx="147">
                  <c:v>41365</c:v>
                </c:pt>
                <c:pt idx="148">
                  <c:v>41395</c:v>
                </c:pt>
                <c:pt idx="149">
                  <c:v>41426</c:v>
                </c:pt>
                <c:pt idx="150">
                  <c:v>41456</c:v>
                </c:pt>
                <c:pt idx="151">
                  <c:v>41487</c:v>
                </c:pt>
                <c:pt idx="152">
                  <c:v>41518</c:v>
                </c:pt>
                <c:pt idx="153">
                  <c:v>41548</c:v>
                </c:pt>
                <c:pt idx="154">
                  <c:v>41579</c:v>
                </c:pt>
                <c:pt idx="155">
                  <c:v>41609</c:v>
                </c:pt>
                <c:pt idx="156">
                  <c:v>41640</c:v>
                </c:pt>
                <c:pt idx="157">
                  <c:v>41671</c:v>
                </c:pt>
                <c:pt idx="158">
                  <c:v>41699</c:v>
                </c:pt>
                <c:pt idx="159">
                  <c:v>41730</c:v>
                </c:pt>
                <c:pt idx="160">
                  <c:v>41760</c:v>
                </c:pt>
                <c:pt idx="161">
                  <c:v>41791</c:v>
                </c:pt>
                <c:pt idx="162">
                  <c:v>41821</c:v>
                </c:pt>
                <c:pt idx="163">
                  <c:v>41852</c:v>
                </c:pt>
                <c:pt idx="164">
                  <c:v>41883</c:v>
                </c:pt>
                <c:pt idx="165">
                  <c:v>41913</c:v>
                </c:pt>
                <c:pt idx="166">
                  <c:v>41944</c:v>
                </c:pt>
                <c:pt idx="167">
                  <c:v>41974</c:v>
                </c:pt>
                <c:pt idx="168">
                  <c:v>42005</c:v>
                </c:pt>
                <c:pt idx="169">
                  <c:v>42036</c:v>
                </c:pt>
                <c:pt idx="170">
                  <c:v>42064</c:v>
                </c:pt>
                <c:pt idx="171">
                  <c:v>42095</c:v>
                </c:pt>
                <c:pt idx="172">
                  <c:v>42125</c:v>
                </c:pt>
                <c:pt idx="173">
                  <c:v>42156</c:v>
                </c:pt>
                <c:pt idx="174">
                  <c:v>42186</c:v>
                </c:pt>
                <c:pt idx="175">
                  <c:v>42217</c:v>
                </c:pt>
                <c:pt idx="176">
                  <c:v>42248</c:v>
                </c:pt>
                <c:pt idx="177">
                  <c:v>42278</c:v>
                </c:pt>
                <c:pt idx="178">
                  <c:v>42309</c:v>
                </c:pt>
                <c:pt idx="179">
                  <c:v>42339</c:v>
                </c:pt>
                <c:pt idx="180">
                  <c:v>42370</c:v>
                </c:pt>
                <c:pt idx="181">
                  <c:v>42401</c:v>
                </c:pt>
                <c:pt idx="182">
                  <c:v>42430</c:v>
                </c:pt>
                <c:pt idx="183">
                  <c:v>42461</c:v>
                </c:pt>
                <c:pt idx="184">
                  <c:v>42491</c:v>
                </c:pt>
                <c:pt idx="185">
                  <c:v>42522</c:v>
                </c:pt>
                <c:pt idx="186">
                  <c:v>42552</c:v>
                </c:pt>
                <c:pt idx="187">
                  <c:v>42583</c:v>
                </c:pt>
                <c:pt idx="188">
                  <c:v>42614</c:v>
                </c:pt>
                <c:pt idx="189">
                  <c:v>42644</c:v>
                </c:pt>
                <c:pt idx="190">
                  <c:v>42675</c:v>
                </c:pt>
                <c:pt idx="191">
                  <c:v>42705</c:v>
                </c:pt>
                <c:pt idx="192">
                  <c:v>42736</c:v>
                </c:pt>
                <c:pt idx="193">
                  <c:v>42767</c:v>
                </c:pt>
                <c:pt idx="194">
                  <c:v>42795</c:v>
                </c:pt>
                <c:pt idx="195">
                  <c:v>42826</c:v>
                </c:pt>
                <c:pt idx="196">
                  <c:v>42856</c:v>
                </c:pt>
                <c:pt idx="197">
                  <c:v>42887</c:v>
                </c:pt>
                <c:pt idx="198">
                  <c:v>42917</c:v>
                </c:pt>
                <c:pt idx="199">
                  <c:v>42948</c:v>
                </c:pt>
                <c:pt idx="200">
                  <c:v>42979</c:v>
                </c:pt>
                <c:pt idx="201">
                  <c:v>43009</c:v>
                </c:pt>
                <c:pt idx="202">
                  <c:v>43040</c:v>
                </c:pt>
                <c:pt idx="203">
                  <c:v>43070</c:v>
                </c:pt>
                <c:pt idx="204">
                  <c:v>43101</c:v>
                </c:pt>
                <c:pt idx="205">
                  <c:v>43132</c:v>
                </c:pt>
                <c:pt idx="206">
                  <c:v>43160</c:v>
                </c:pt>
                <c:pt idx="207">
                  <c:v>43191</c:v>
                </c:pt>
                <c:pt idx="208">
                  <c:v>43221</c:v>
                </c:pt>
                <c:pt idx="209">
                  <c:v>43252</c:v>
                </c:pt>
                <c:pt idx="210">
                  <c:v>43282</c:v>
                </c:pt>
                <c:pt idx="211">
                  <c:v>43313</c:v>
                </c:pt>
                <c:pt idx="212">
                  <c:v>43344</c:v>
                </c:pt>
                <c:pt idx="213">
                  <c:v>43374</c:v>
                </c:pt>
                <c:pt idx="214">
                  <c:v>43405</c:v>
                </c:pt>
                <c:pt idx="215">
                  <c:v>43435</c:v>
                </c:pt>
                <c:pt idx="216">
                  <c:v>43466</c:v>
                </c:pt>
                <c:pt idx="217">
                  <c:v>43497</c:v>
                </c:pt>
                <c:pt idx="218">
                  <c:v>43525</c:v>
                </c:pt>
                <c:pt idx="219">
                  <c:v>43556</c:v>
                </c:pt>
                <c:pt idx="220">
                  <c:v>43586</c:v>
                </c:pt>
                <c:pt idx="221">
                  <c:v>43617</c:v>
                </c:pt>
                <c:pt idx="222">
                  <c:v>43647</c:v>
                </c:pt>
                <c:pt idx="223">
                  <c:v>43678</c:v>
                </c:pt>
                <c:pt idx="224">
                  <c:v>43709</c:v>
                </c:pt>
                <c:pt idx="225">
                  <c:v>43739</c:v>
                </c:pt>
                <c:pt idx="226">
                  <c:v>43770</c:v>
                </c:pt>
                <c:pt idx="227">
                  <c:v>43800</c:v>
                </c:pt>
                <c:pt idx="228">
                  <c:v>43831</c:v>
                </c:pt>
                <c:pt idx="229">
                  <c:v>43862</c:v>
                </c:pt>
                <c:pt idx="230">
                  <c:v>43891</c:v>
                </c:pt>
                <c:pt idx="231">
                  <c:v>43922</c:v>
                </c:pt>
                <c:pt idx="232">
                  <c:v>43952</c:v>
                </c:pt>
              </c:numCache>
            </c:numRef>
          </c:cat>
          <c:val>
            <c:numRef>
              <c:f>'Tnal mensual'!$B$16:$HZ$16</c:f>
              <c:numCache>
                <c:formatCode>#,#00</c:formatCode>
                <c:ptCount val="233"/>
                <c:pt idx="0">
                  <c:v>54.097864972939917</c:v>
                </c:pt>
                <c:pt idx="1">
                  <c:v>53.582981316721899</c:v>
                </c:pt>
                <c:pt idx="2">
                  <c:v>52.975036845304501</c:v>
                </c:pt>
                <c:pt idx="3">
                  <c:v>51.808280201273448</c:v>
                </c:pt>
                <c:pt idx="4">
                  <c:v>51.14426369696551</c:v>
                </c:pt>
                <c:pt idx="5">
                  <c:v>52.421870664423963</c:v>
                </c:pt>
                <c:pt idx="6">
                  <c:v>52.038239049561987</c:v>
                </c:pt>
                <c:pt idx="7">
                  <c:v>53.655695533749473</c:v>
                </c:pt>
                <c:pt idx="8">
                  <c:v>53.646936619943254</c:v>
                </c:pt>
                <c:pt idx="9">
                  <c:v>52.739474954677171</c:v>
                </c:pt>
                <c:pt idx="10">
                  <c:v>54.536143157915795</c:v>
                </c:pt>
                <c:pt idx="11">
                  <c:v>54.468934710687854</c:v>
                </c:pt>
                <c:pt idx="12">
                  <c:v>53.279495339122718</c:v>
                </c:pt>
                <c:pt idx="13">
                  <c:v>53.613011647512522</c:v>
                </c:pt>
                <c:pt idx="14">
                  <c:v>52.524907632336451</c:v>
                </c:pt>
                <c:pt idx="15">
                  <c:v>52.969841790350848</c:v>
                </c:pt>
                <c:pt idx="16">
                  <c:v>52.931761292780202</c:v>
                </c:pt>
                <c:pt idx="17">
                  <c:v>51.930535725877945</c:v>
                </c:pt>
                <c:pt idx="18">
                  <c:v>52.705382237424146</c:v>
                </c:pt>
                <c:pt idx="19">
                  <c:v>52.281938988058926</c:v>
                </c:pt>
                <c:pt idx="20">
                  <c:v>51.985541017496537</c:v>
                </c:pt>
                <c:pt idx="21">
                  <c:v>52.779304742273439</c:v>
                </c:pt>
                <c:pt idx="22">
                  <c:v>52.275123132587076</c:v>
                </c:pt>
                <c:pt idx="23">
                  <c:v>51.515285832252097</c:v>
                </c:pt>
                <c:pt idx="24">
                  <c:v>53.11815631973311</c:v>
                </c:pt>
                <c:pt idx="25">
                  <c:v>53.48797646431791</c:v>
                </c:pt>
                <c:pt idx="26">
                  <c:v>54.447137731092496</c:v>
                </c:pt>
                <c:pt idx="27">
                  <c:v>53.673280518841636</c:v>
                </c:pt>
                <c:pt idx="28">
                  <c:v>54.841577493899749</c:v>
                </c:pt>
                <c:pt idx="29">
                  <c:v>53.044545702525546</c:v>
                </c:pt>
                <c:pt idx="30">
                  <c:v>52.83276688376651</c:v>
                </c:pt>
                <c:pt idx="31">
                  <c:v>54.758545745615763</c:v>
                </c:pt>
                <c:pt idx="32">
                  <c:v>54.173553215334003</c:v>
                </c:pt>
                <c:pt idx="33">
                  <c:v>54.345569492673931</c:v>
                </c:pt>
                <c:pt idx="34">
                  <c:v>54.25610331819243</c:v>
                </c:pt>
                <c:pt idx="35">
                  <c:v>54.526659640414287</c:v>
                </c:pt>
                <c:pt idx="36">
                  <c:v>53.388683899675762</c:v>
                </c:pt>
                <c:pt idx="37">
                  <c:v>53.405062704573162</c:v>
                </c:pt>
                <c:pt idx="38">
                  <c:v>53.660164943169399</c:v>
                </c:pt>
                <c:pt idx="39">
                  <c:v>52.963009724316123</c:v>
                </c:pt>
                <c:pt idx="40">
                  <c:v>53.126280992905031</c:v>
                </c:pt>
                <c:pt idx="41">
                  <c:v>51.900068472163063</c:v>
                </c:pt>
                <c:pt idx="42">
                  <c:v>53.402873038301813</c:v>
                </c:pt>
                <c:pt idx="43">
                  <c:v>53.333662241493904</c:v>
                </c:pt>
                <c:pt idx="44">
                  <c:v>53.074885626529301</c:v>
                </c:pt>
                <c:pt idx="45">
                  <c:v>52.533593428536015</c:v>
                </c:pt>
                <c:pt idx="46">
                  <c:v>53.186395654800847</c:v>
                </c:pt>
                <c:pt idx="47">
                  <c:v>52.936551464140067</c:v>
                </c:pt>
                <c:pt idx="48">
                  <c:v>53.796989840475106</c:v>
                </c:pt>
                <c:pt idx="49">
                  <c:v>52.488448641404531</c:v>
                </c:pt>
                <c:pt idx="50">
                  <c:v>52.120059964490437</c:v>
                </c:pt>
                <c:pt idx="51">
                  <c:v>53.033910901429714</c:v>
                </c:pt>
                <c:pt idx="52">
                  <c:v>52.87499401773195</c:v>
                </c:pt>
                <c:pt idx="53">
                  <c:v>52.666973918600867</c:v>
                </c:pt>
                <c:pt idx="54">
                  <c:v>53.988895236633269</c:v>
                </c:pt>
                <c:pt idx="55">
                  <c:v>53.573815410963633</c:v>
                </c:pt>
                <c:pt idx="56">
                  <c:v>53.748727590913447</c:v>
                </c:pt>
                <c:pt idx="57">
                  <c:v>54.093348080891431</c:v>
                </c:pt>
                <c:pt idx="58">
                  <c:v>53.59070442486594</c:v>
                </c:pt>
                <c:pt idx="59">
                  <c:v>54.605520416800523</c:v>
                </c:pt>
                <c:pt idx="60">
                  <c:v>53.590585613972323</c:v>
                </c:pt>
                <c:pt idx="61">
                  <c:v>53.263370946951923</c:v>
                </c:pt>
                <c:pt idx="62">
                  <c:v>53.897153848512957</c:v>
                </c:pt>
                <c:pt idx="63">
                  <c:v>52.161035002861809</c:v>
                </c:pt>
                <c:pt idx="64">
                  <c:v>52.70692452670621</c:v>
                </c:pt>
                <c:pt idx="65">
                  <c:v>54.241551736151713</c:v>
                </c:pt>
                <c:pt idx="66">
                  <c:v>52.895933358738404</c:v>
                </c:pt>
                <c:pt idx="67">
                  <c:v>51.346442510977688</c:v>
                </c:pt>
                <c:pt idx="68">
                  <c:v>50.087934966174188</c:v>
                </c:pt>
                <c:pt idx="69">
                  <c:v>49.746137098597075</c:v>
                </c:pt>
                <c:pt idx="70">
                  <c:v>49.858506631424319</c:v>
                </c:pt>
                <c:pt idx="71">
                  <c:v>50.384627697694263</c:v>
                </c:pt>
                <c:pt idx="72">
                  <c:v>50.599906451622601</c:v>
                </c:pt>
                <c:pt idx="73">
                  <c:v>51.823189278057356</c:v>
                </c:pt>
                <c:pt idx="74">
                  <c:v>50.417851106722054</c:v>
                </c:pt>
                <c:pt idx="75">
                  <c:v>52.313056054025097</c:v>
                </c:pt>
                <c:pt idx="76">
                  <c:v>51.08390430487367</c:v>
                </c:pt>
                <c:pt idx="77">
                  <c:v>51.524135003155116</c:v>
                </c:pt>
                <c:pt idx="78">
                  <c:v>51.489271139969063</c:v>
                </c:pt>
                <c:pt idx="79">
                  <c:v>51.741166160152055</c:v>
                </c:pt>
                <c:pt idx="80">
                  <c:v>52.162297252812472</c:v>
                </c:pt>
                <c:pt idx="81">
                  <c:v>52.983903192684956</c:v>
                </c:pt>
                <c:pt idx="82">
                  <c:v>53.155366459510653</c:v>
                </c:pt>
                <c:pt idx="83">
                  <c:v>51.965089719674864</c:v>
                </c:pt>
                <c:pt idx="84">
                  <c:v>51.859163018725596</c:v>
                </c:pt>
                <c:pt idx="85">
                  <c:v>52.468028284372778</c:v>
                </c:pt>
                <c:pt idx="86">
                  <c:v>53.076535992187146</c:v>
                </c:pt>
                <c:pt idx="87">
                  <c:v>52.909133189027969</c:v>
                </c:pt>
                <c:pt idx="88">
                  <c:v>52.722586154003118</c:v>
                </c:pt>
                <c:pt idx="89">
                  <c:v>50.772563340259993</c:v>
                </c:pt>
                <c:pt idx="90">
                  <c:v>51.910844231706818</c:v>
                </c:pt>
                <c:pt idx="91">
                  <c:v>51.907967872331184</c:v>
                </c:pt>
                <c:pt idx="92">
                  <c:v>52.201708475687504</c:v>
                </c:pt>
                <c:pt idx="93">
                  <c:v>50.971789475355777</c:v>
                </c:pt>
                <c:pt idx="94">
                  <c:v>50.411782643167143</c:v>
                </c:pt>
                <c:pt idx="95">
                  <c:v>51.785848500164398</c:v>
                </c:pt>
                <c:pt idx="96">
                  <c:v>52.090852008527776</c:v>
                </c:pt>
                <c:pt idx="97">
                  <c:v>52.843045871057406</c:v>
                </c:pt>
                <c:pt idx="98">
                  <c:v>53.5270099554808</c:v>
                </c:pt>
                <c:pt idx="99">
                  <c:v>54.12533932781777</c:v>
                </c:pt>
                <c:pt idx="100">
                  <c:v>54.368659024196312</c:v>
                </c:pt>
                <c:pt idx="101">
                  <c:v>54.221245255648313</c:v>
                </c:pt>
                <c:pt idx="102">
                  <c:v>54.318331455463017</c:v>
                </c:pt>
                <c:pt idx="103">
                  <c:v>53.656745728287113</c:v>
                </c:pt>
                <c:pt idx="104">
                  <c:v>53.354106116400445</c:v>
                </c:pt>
                <c:pt idx="105">
                  <c:v>54.667329165308921</c:v>
                </c:pt>
                <c:pt idx="106">
                  <c:v>54.950729482454172</c:v>
                </c:pt>
                <c:pt idx="107">
                  <c:v>55.023525814729155</c:v>
                </c:pt>
                <c:pt idx="108">
                  <c:v>54.802378878775748</c:v>
                </c:pt>
                <c:pt idx="109">
                  <c:v>55.402794591396642</c:v>
                </c:pt>
                <c:pt idx="110">
                  <c:v>54.558355189242313</c:v>
                </c:pt>
                <c:pt idx="111">
                  <c:v>55.562465067325419</c:v>
                </c:pt>
                <c:pt idx="112">
                  <c:v>54.840092326180098</c:v>
                </c:pt>
                <c:pt idx="113">
                  <c:v>55.156698398113171</c:v>
                </c:pt>
                <c:pt idx="114">
                  <c:v>55.143389400235257</c:v>
                </c:pt>
                <c:pt idx="115">
                  <c:v>55.732439146505655</c:v>
                </c:pt>
                <c:pt idx="116">
                  <c:v>56.706371046536411</c:v>
                </c:pt>
                <c:pt idx="117">
                  <c:v>55.249042907227754</c:v>
                </c:pt>
                <c:pt idx="118">
                  <c:v>55.753112575749917</c:v>
                </c:pt>
                <c:pt idx="119">
                  <c:v>55.392944108931353</c:v>
                </c:pt>
                <c:pt idx="120">
                  <c:v>55.838007670691916</c:v>
                </c:pt>
                <c:pt idx="121">
                  <c:v>55.429255400875789</c:v>
                </c:pt>
                <c:pt idx="122">
                  <c:v>56.308998581945666</c:v>
                </c:pt>
                <c:pt idx="123">
                  <c:v>56.000044984748975</c:v>
                </c:pt>
                <c:pt idx="124">
                  <c:v>56.327203699697627</c:v>
                </c:pt>
                <c:pt idx="125">
                  <c:v>55.97925281430102</c:v>
                </c:pt>
                <c:pt idx="126">
                  <c:v>56.577302721986335</c:v>
                </c:pt>
                <c:pt idx="127">
                  <c:v>56.441524208385474</c:v>
                </c:pt>
                <c:pt idx="128">
                  <c:v>57.680651374748258</c:v>
                </c:pt>
                <c:pt idx="129">
                  <c:v>58.63423907129053</c:v>
                </c:pt>
                <c:pt idx="130">
                  <c:v>58.36659666495072</c:v>
                </c:pt>
                <c:pt idx="131">
                  <c:v>57.928935736356649</c:v>
                </c:pt>
                <c:pt idx="132">
                  <c:v>57.676005443410205</c:v>
                </c:pt>
                <c:pt idx="133">
                  <c:v>57.961687320536626</c:v>
                </c:pt>
                <c:pt idx="134">
                  <c:v>58.193823162545975</c:v>
                </c:pt>
                <c:pt idx="135">
                  <c:v>57.770799733077318</c:v>
                </c:pt>
                <c:pt idx="136">
                  <c:v>58.200673500618869</c:v>
                </c:pt>
                <c:pt idx="137">
                  <c:v>58.671898130168522</c:v>
                </c:pt>
                <c:pt idx="138">
                  <c:v>57.821480120078498</c:v>
                </c:pt>
                <c:pt idx="139">
                  <c:v>58.025224731724954</c:v>
                </c:pt>
                <c:pt idx="140">
                  <c:v>57.297580033175734</c:v>
                </c:pt>
                <c:pt idx="141">
                  <c:v>57.551827102427211</c:v>
                </c:pt>
                <c:pt idx="142">
                  <c:v>57.131113244479501</c:v>
                </c:pt>
                <c:pt idx="143">
                  <c:v>57.809027190293236</c:v>
                </c:pt>
                <c:pt idx="144">
                  <c:v>57.881051451264362</c:v>
                </c:pt>
                <c:pt idx="145">
                  <c:v>57.566702288267649</c:v>
                </c:pt>
                <c:pt idx="146">
                  <c:v>57.332127835242275</c:v>
                </c:pt>
                <c:pt idx="147">
                  <c:v>57.23822742865282</c:v>
                </c:pt>
                <c:pt idx="148">
                  <c:v>58.682948942879598</c:v>
                </c:pt>
                <c:pt idx="149">
                  <c:v>57.671841201732718</c:v>
                </c:pt>
                <c:pt idx="150">
                  <c:v>58.454636543469654</c:v>
                </c:pt>
                <c:pt idx="151">
                  <c:v>58.370559026898384</c:v>
                </c:pt>
                <c:pt idx="152">
                  <c:v>57.990875690747622</c:v>
                </c:pt>
                <c:pt idx="153">
                  <c:v>58.505103991760009</c:v>
                </c:pt>
                <c:pt idx="154">
                  <c:v>57.518745448263701</c:v>
                </c:pt>
                <c:pt idx="155">
                  <c:v>58.458897926013535</c:v>
                </c:pt>
                <c:pt idx="156">
                  <c:v>58.328529813912496</c:v>
                </c:pt>
                <c:pt idx="157">
                  <c:v>57.742031871371644</c:v>
                </c:pt>
                <c:pt idx="158">
                  <c:v>57.739367452817532</c:v>
                </c:pt>
                <c:pt idx="159">
                  <c:v>58.234812443235221</c:v>
                </c:pt>
                <c:pt idx="160">
                  <c:v>58.306288332900792</c:v>
                </c:pt>
                <c:pt idx="161">
                  <c:v>58.10464296350245</c:v>
                </c:pt>
                <c:pt idx="162">
                  <c:v>58.301994249070319</c:v>
                </c:pt>
                <c:pt idx="163">
                  <c:v>58.698362354827708</c:v>
                </c:pt>
                <c:pt idx="164">
                  <c:v>59.143751035731583</c:v>
                </c:pt>
                <c:pt idx="165">
                  <c:v>58.886251077646556</c:v>
                </c:pt>
                <c:pt idx="166">
                  <c:v>58.929138942247249</c:v>
                </c:pt>
                <c:pt idx="167">
                  <c:v>58.262623376489046</c:v>
                </c:pt>
                <c:pt idx="168">
                  <c:v>58.766224696636847</c:v>
                </c:pt>
                <c:pt idx="169">
                  <c:v>58.831290509944864</c:v>
                </c:pt>
                <c:pt idx="170">
                  <c:v>59.364071268930729</c:v>
                </c:pt>
                <c:pt idx="171">
                  <c:v>59.195917119102148</c:v>
                </c:pt>
                <c:pt idx="172">
                  <c:v>58.846571664250021</c:v>
                </c:pt>
                <c:pt idx="173">
                  <c:v>58.80879898065632</c:v>
                </c:pt>
                <c:pt idx="174">
                  <c:v>59.043745313164273</c:v>
                </c:pt>
                <c:pt idx="175">
                  <c:v>58.543293397424492</c:v>
                </c:pt>
                <c:pt idx="176">
                  <c:v>58.682441046201241</c:v>
                </c:pt>
                <c:pt idx="177">
                  <c:v>59.149461995937749</c:v>
                </c:pt>
                <c:pt idx="178">
                  <c:v>59.387824576521851</c:v>
                </c:pt>
                <c:pt idx="179">
                  <c:v>58.902258540697005</c:v>
                </c:pt>
                <c:pt idx="180">
                  <c:v>58.757337688316227</c:v>
                </c:pt>
                <c:pt idx="181">
                  <c:v>59.317393071735502</c:v>
                </c:pt>
                <c:pt idx="182">
                  <c:v>58.029464247839549</c:v>
                </c:pt>
                <c:pt idx="183">
                  <c:v>58.535137007933514</c:v>
                </c:pt>
                <c:pt idx="184">
                  <c:v>58.335011425349428</c:v>
                </c:pt>
                <c:pt idx="185">
                  <c:v>58.45518063236991</c:v>
                </c:pt>
                <c:pt idx="186">
                  <c:v>57.991826113692234</c:v>
                </c:pt>
                <c:pt idx="187">
                  <c:v>58.440492978910051</c:v>
                </c:pt>
                <c:pt idx="188">
                  <c:v>58.695378477154073</c:v>
                </c:pt>
                <c:pt idx="189">
                  <c:v>58.71143716541647</c:v>
                </c:pt>
                <c:pt idx="190">
                  <c:v>58.836760711228521</c:v>
                </c:pt>
                <c:pt idx="191">
                  <c:v>58.310487087510232</c:v>
                </c:pt>
                <c:pt idx="192">
                  <c:v>58.323147090633917</c:v>
                </c:pt>
                <c:pt idx="193">
                  <c:v>58.547838486234483</c:v>
                </c:pt>
                <c:pt idx="194">
                  <c:v>58.535673251793675</c:v>
                </c:pt>
                <c:pt idx="195">
                  <c:v>58.951201380651227</c:v>
                </c:pt>
                <c:pt idx="196">
                  <c:v>58.321002837005331</c:v>
                </c:pt>
                <c:pt idx="197">
                  <c:v>59.057684347640517</c:v>
                </c:pt>
                <c:pt idx="198">
                  <c:v>58.20206216912046</c:v>
                </c:pt>
                <c:pt idx="199">
                  <c:v>58.252165469513031</c:v>
                </c:pt>
                <c:pt idx="200">
                  <c:v>58.229482821554591</c:v>
                </c:pt>
                <c:pt idx="201">
                  <c:v>58.055640330050529</c:v>
                </c:pt>
                <c:pt idx="202">
                  <c:v>57.822150500930348</c:v>
                </c:pt>
                <c:pt idx="203">
                  <c:v>57.989463426126051</c:v>
                </c:pt>
                <c:pt idx="204">
                  <c:v>57.838139481177905</c:v>
                </c:pt>
                <c:pt idx="205">
                  <c:v>57.650607710358202</c:v>
                </c:pt>
                <c:pt idx="206">
                  <c:v>58.123517422960624</c:v>
                </c:pt>
                <c:pt idx="207">
                  <c:v>58.172292411500337</c:v>
                </c:pt>
                <c:pt idx="208">
                  <c:v>58.115680834275288</c:v>
                </c:pt>
                <c:pt idx="209">
                  <c:v>57.797674600967916</c:v>
                </c:pt>
                <c:pt idx="210">
                  <c:v>58.102073495679186</c:v>
                </c:pt>
                <c:pt idx="211">
                  <c:v>57.919030034414654</c:v>
                </c:pt>
                <c:pt idx="212">
                  <c:v>58.296037761715745</c:v>
                </c:pt>
                <c:pt idx="213">
                  <c:v>57.451219970535071</c:v>
                </c:pt>
                <c:pt idx="214">
                  <c:v>56.039676580454987</c:v>
                </c:pt>
                <c:pt idx="215">
                  <c:v>57.964590209846868</c:v>
                </c:pt>
                <c:pt idx="216">
                  <c:v>57.388839455197449</c:v>
                </c:pt>
                <c:pt idx="217">
                  <c:v>57.472758868750354</c:v>
                </c:pt>
                <c:pt idx="218">
                  <c:v>57.487081787033681</c:v>
                </c:pt>
                <c:pt idx="219">
                  <c:v>55.449170238402665</c:v>
                </c:pt>
                <c:pt idx="220">
                  <c:v>56.685735720587616</c:v>
                </c:pt>
                <c:pt idx="221">
                  <c:v>56.964343047850683</c:v>
                </c:pt>
                <c:pt idx="222">
                  <c:v>56.871193846157787</c:v>
                </c:pt>
                <c:pt idx="223">
                  <c:v>55.777075988588919</c:v>
                </c:pt>
                <c:pt idx="224">
                  <c:v>56.367325617011247</c:v>
                </c:pt>
                <c:pt idx="225">
                  <c:v>56.026882793450504</c:v>
                </c:pt>
                <c:pt idx="226">
                  <c:v>56.37996131316212</c:v>
                </c:pt>
                <c:pt idx="227">
                  <c:v>56.714396204591587</c:v>
                </c:pt>
                <c:pt idx="228">
                  <c:v>56.436913318496096</c:v>
                </c:pt>
                <c:pt idx="229">
                  <c:v>56.573526357914758</c:v>
                </c:pt>
                <c:pt idx="230">
                  <c:v>52.763003947595358</c:v>
                </c:pt>
                <c:pt idx="231">
                  <c:v>41.277976262423692</c:v>
                </c:pt>
                <c:pt idx="232">
                  <c:v>43.659929160810087</c:v>
                </c:pt>
              </c:numCache>
            </c:numRef>
          </c:val>
          <c:smooth val="1"/>
          <c:extLst>
            <c:ext xmlns:c16="http://schemas.microsoft.com/office/drawing/2014/chart" uri="{C3380CC4-5D6E-409C-BE32-E72D297353CC}">
              <c16:uniqueId val="{00000008-D722-468B-B8B0-44BFAB4A412B}"/>
            </c:ext>
          </c:extLst>
        </c:ser>
        <c:dLbls>
          <c:showLegendKey val="0"/>
          <c:showVal val="0"/>
          <c:showCatName val="0"/>
          <c:showSerName val="0"/>
          <c:showPercent val="0"/>
          <c:showBubbleSize val="0"/>
        </c:dLbls>
        <c:marker val="1"/>
        <c:smooth val="0"/>
        <c:axId val="1030462879"/>
        <c:axId val="1033369519"/>
      </c:lineChart>
      <c:lineChart>
        <c:grouping val="standard"/>
        <c:varyColors val="0"/>
        <c:ser>
          <c:idx val="2"/>
          <c:order val="2"/>
          <c:tx>
            <c:strRef>
              <c:f>'Tnal mensual'!$A$17</c:f>
              <c:strCache>
                <c:ptCount val="1"/>
                <c:pt idx="0">
                  <c:v>TD (eje derecho)</c:v>
                </c:pt>
              </c:strCache>
            </c:strRef>
          </c:tx>
          <c:spPr>
            <a:ln w="28575" cap="rnd">
              <a:solidFill>
                <a:srgbClr val="00B050"/>
              </a:solidFill>
              <a:round/>
            </a:ln>
            <a:effectLst/>
          </c:spPr>
          <c:marker>
            <c:symbol val="none"/>
          </c:marker>
          <c:dLbls>
            <c:dLbl>
              <c:idx val="230"/>
              <c:layout>
                <c:manualLayout>
                  <c:x val="-7.7777777777777779E-2"/>
                  <c:y val="-1.38888888888888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722-468B-B8B0-44BFAB4A412B}"/>
                </c:ext>
              </c:extLst>
            </c:dLbl>
            <c:dLbl>
              <c:idx val="231"/>
              <c:layout>
                <c:manualLayout>
                  <c:x val="-8.4451795841209834E-2"/>
                  <c:y val="-4.629742075452209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722-468B-B8B0-44BFAB4A412B}"/>
                </c:ext>
              </c:extLst>
            </c:dLbl>
            <c:dLbl>
              <c:idx val="232"/>
              <c:layout>
                <c:manualLayout>
                  <c:x val="-4.7222222222222429E-2"/>
                  <c:y val="-2.31481481481481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D722-468B-B8B0-44BFAB4A412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B050"/>
                    </a:solidFill>
                    <a:latin typeface="Arial" panose="020B0604020202020204" pitchFamily="34" charset="0"/>
                    <a:ea typeface="+mn-ea"/>
                    <a:cs typeface="Arial" panose="020B0604020202020204" pitchFamily="34" charset="0"/>
                  </a:defRPr>
                </a:pPr>
                <a:endParaRPr lang="es-CO"/>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'Tnal mensual'!$B$14:$HZ$14</c:f>
              <c:numCache>
                <c:formatCode>mmm\-yy</c:formatCode>
                <c:ptCount val="233"/>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pt idx="140">
                  <c:v>41153</c:v>
                </c:pt>
                <c:pt idx="141">
                  <c:v>41183</c:v>
                </c:pt>
                <c:pt idx="142">
                  <c:v>41214</c:v>
                </c:pt>
                <c:pt idx="143">
                  <c:v>41244</c:v>
                </c:pt>
                <c:pt idx="144">
                  <c:v>41275</c:v>
                </c:pt>
                <c:pt idx="145">
                  <c:v>41306</c:v>
                </c:pt>
                <c:pt idx="146">
                  <c:v>41334</c:v>
                </c:pt>
                <c:pt idx="147">
                  <c:v>41365</c:v>
                </c:pt>
                <c:pt idx="148">
                  <c:v>41395</c:v>
                </c:pt>
                <c:pt idx="149">
                  <c:v>41426</c:v>
                </c:pt>
                <c:pt idx="150">
                  <c:v>41456</c:v>
                </c:pt>
                <c:pt idx="151">
                  <c:v>41487</c:v>
                </c:pt>
                <c:pt idx="152">
                  <c:v>41518</c:v>
                </c:pt>
                <c:pt idx="153">
                  <c:v>41548</c:v>
                </c:pt>
                <c:pt idx="154">
                  <c:v>41579</c:v>
                </c:pt>
                <c:pt idx="155">
                  <c:v>41609</c:v>
                </c:pt>
                <c:pt idx="156">
                  <c:v>41640</c:v>
                </c:pt>
                <c:pt idx="157">
                  <c:v>41671</c:v>
                </c:pt>
                <c:pt idx="158">
                  <c:v>41699</c:v>
                </c:pt>
                <c:pt idx="159">
                  <c:v>41730</c:v>
                </c:pt>
                <c:pt idx="160">
                  <c:v>41760</c:v>
                </c:pt>
                <c:pt idx="161">
                  <c:v>41791</c:v>
                </c:pt>
                <c:pt idx="162">
                  <c:v>41821</c:v>
                </c:pt>
                <c:pt idx="163">
                  <c:v>41852</c:v>
                </c:pt>
                <c:pt idx="164">
                  <c:v>41883</c:v>
                </c:pt>
                <c:pt idx="165">
                  <c:v>41913</c:v>
                </c:pt>
                <c:pt idx="166">
                  <c:v>41944</c:v>
                </c:pt>
                <c:pt idx="167">
                  <c:v>41974</c:v>
                </c:pt>
                <c:pt idx="168">
                  <c:v>42005</c:v>
                </c:pt>
                <c:pt idx="169">
                  <c:v>42036</c:v>
                </c:pt>
                <c:pt idx="170">
                  <c:v>42064</c:v>
                </c:pt>
                <c:pt idx="171">
                  <c:v>42095</c:v>
                </c:pt>
                <c:pt idx="172">
                  <c:v>42125</c:v>
                </c:pt>
                <c:pt idx="173">
                  <c:v>42156</c:v>
                </c:pt>
                <c:pt idx="174">
                  <c:v>42186</c:v>
                </c:pt>
                <c:pt idx="175">
                  <c:v>42217</c:v>
                </c:pt>
                <c:pt idx="176">
                  <c:v>42248</c:v>
                </c:pt>
                <c:pt idx="177">
                  <c:v>42278</c:v>
                </c:pt>
                <c:pt idx="178">
                  <c:v>42309</c:v>
                </c:pt>
                <c:pt idx="179">
                  <c:v>42339</c:v>
                </c:pt>
                <c:pt idx="180">
                  <c:v>42370</c:v>
                </c:pt>
                <c:pt idx="181">
                  <c:v>42401</c:v>
                </c:pt>
                <c:pt idx="182">
                  <c:v>42430</c:v>
                </c:pt>
                <c:pt idx="183">
                  <c:v>42461</c:v>
                </c:pt>
                <c:pt idx="184">
                  <c:v>42491</c:v>
                </c:pt>
                <c:pt idx="185">
                  <c:v>42522</c:v>
                </c:pt>
                <c:pt idx="186">
                  <c:v>42552</c:v>
                </c:pt>
                <c:pt idx="187">
                  <c:v>42583</c:v>
                </c:pt>
                <c:pt idx="188">
                  <c:v>42614</c:v>
                </c:pt>
                <c:pt idx="189">
                  <c:v>42644</c:v>
                </c:pt>
                <c:pt idx="190">
                  <c:v>42675</c:v>
                </c:pt>
                <c:pt idx="191">
                  <c:v>42705</c:v>
                </c:pt>
                <c:pt idx="192">
                  <c:v>42736</c:v>
                </c:pt>
                <c:pt idx="193">
                  <c:v>42767</c:v>
                </c:pt>
                <c:pt idx="194">
                  <c:v>42795</c:v>
                </c:pt>
                <c:pt idx="195">
                  <c:v>42826</c:v>
                </c:pt>
                <c:pt idx="196">
                  <c:v>42856</c:v>
                </c:pt>
                <c:pt idx="197">
                  <c:v>42887</c:v>
                </c:pt>
                <c:pt idx="198">
                  <c:v>42917</c:v>
                </c:pt>
                <c:pt idx="199">
                  <c:v>42948</c:v>
                </c:pt>
                <c:pt idx="200">
                  <c:v>42979</c:v>
                </c:pt>
                <c:pt idx="201">
                  <c:v>43009</c:v>
                </c:pt>
                <c:pt idx="202">
                  <c:v>43040</c:v>
                </c:pt>
                <c:pt idx="203">
                  <c:v>43070</c:v>
                </c:pt>
                <c:pt idx="204">
                  <c:v>43101</c:v>
                </c:pt>
                <c:pt idx="205">
                  <c:v>43132</c:v>
                </c:pt>
                <c:pt idx="206">
                  <c:v>43160</c:v>
                </c:pt>
                <c:pt idx="207">
                  <c:v>43191</c:v>
                </c:pt>
                <c:pt idx="208">
                  <c:v>43221</c:v>
                </c:pt>
                <c:pt idx="209">
                  <c:v>43252</c:v>
                </c:pt>
                <c:pt idx="210">
                  <c:v>43282</c:v>
                </c:pt>
                <c:pt idx="211">
                  <c:v>43313</c:v>
                </c:pt>
                <c:pt idx="212">
                  <c:v>43344</c:v>
                </c:pt>
                <c:pt idx="213">
                  <c:v>43374</c:v>
                </c:pt>
                <c:pt idx="214">
                  <c:v>43405</c:v>
                </c:pt>
                <c:pt idx="215">
                  <c:v>43435</c:v>
                </c:pt>
                <c:pt idx="216">
                  <c:v>43466</c:v>
                </c:pt>
                <c:pt idx="217">
                  <c:v>43497</c:v>
                </c:pt>
                <c:pt idx="218">
                  <c:v>43525</c:v>
                </c:pt>
                <c:pt idx="219">
                  <c:v>43556</c:v>
                </c:pt>
                <c:pt idx="220">
                  <c:v>43586</c:v>
                </c:pt>
                <c:pt idx="221">
                  <c:v>43617</c:v>
                </c:pt>
                <c:pt idx="222">
                  <c:v>43647</c:v>
                </c:pt>
                <c:pt idx="223">
                  <c:v>43678</c:v>
                </c:pt>
                <c:pt idx="224">
                  <c:v>43709</c:v>
                </c:pt>
                <c:pt idx="225">
                  <c:v>43739</c:v>
                </c:pt>
                <c:pt idx="226">
                  <c:v>43770</c:v>
                </c:pt>
                <c:pt idx="227">
                  <c:v>43800</c:v>
                </c:pt>
                <c:pt idx="228">
                  <c:v>43831</c:v>
                </c:pt>
                <c:pt idx="229">
                  <c:v>43862</c:v>
                </c:pt>
                <c:pt idx="230">
                  <c:v>43891</c:v>
                </c:pt>
                <c:pt idx="231">
                  <c:v>43922</c:v>
                </c:pt>
                <c:pt idx="232">
                  <c:v>43952</c:v>
                </c:pt>
              </c:numCache>
            </c:numRef>
          </c:cat>
          <c:val>
            <c:numRef>
              <c:f>'Tnal mensual'!$B$17:$HZ$17</c:f>
              <c:numCache>
                <c:formatCode>#,#00</c:formatCode>
                <c:ptCount val="233"/>
                <c:pt idx="0">
                  <c:v>15.36220098151963</c:v>
                </c:pt>
                <c:pt idx="1">
                  <c:v>15.662254510994094</c:v>
                </c:pt>
                <c:pt idx="2">
                  <c:v>15.979736494649607</c:v>
                </c:pt>
                <c:pt idx="3">
                  <c:v>13.883990228218638</c:v>
                </c:pt>
                <c:pt idx="4">
                  <c:v>15.05525007944359</c:v>
                </c:pt>
                <c:pt idx="5">
                  <c:v>14.931324323980451</c:v>
                </c:pt>
                <c:pt idx="6">
                  <c:v>15.132003431570014</c:v>
                </c:pt>
                <c:pt idx="7">
                  <c:v>14.582805078172969</c:v>
                </c:pt>
                <c:pt idx="8">
                  <c:v>14.813196842498236</c:v>
                </c:pt>
                <c:pt idx="9">
                  <c:v>15.128922319682006</c:v>
                </c:pt>
                <c:pt idx="10">
                  <c:v>14.601934883064912</c:v>
                </c:pt>
                <c:pt idx="11">
                  <c:v>14.564042611673445</c:v>
                </c:pt>
                <c:pt idx="12">
                  <c:v>16.553343903772021</c:v>
                </c:pt>
                <c:pt idx="13">
                  <c:v>14.172580868777615</c:v>
                </c:pt>
                <c:pt idx="14">
                  <c:v>15.213124623366344</c:v>
                </c:pt>
                <c:pt idx="15">
                  <c:v>15.585544289220049</c:v>
                </c:pt>
                <c:pt idx="16">
                  <c:v>15.141759786967954</c:v>
                </c:pt>
                <c:pt idx="17">
                  <c:v>16.019558433998419</c:v>
                </c:pt>
                <c:pt idx="18">
                  <c:v>15.493832288816902</c:v>
                </c:pt>
                <c:pt idx="19">
                  <c:v>15.652055371310137</c:v>
                </c:pt>
                <c:pt idx="20">
                  <c:v>15.07223246063441</c:v>
                </c:pt>
                <c:pt idx="21">
                  <c:v>15.387042413450851</c:v>
                </c:pt>
                <c:pt idx="22">
                  <c:v>15.891016978883926</c:v>
                </c:pt>
                <c:pt idx="23">
                  <c:v>16.486304548038301</c:v>
                </c:pt>
                <c:pt idx="24">
                  <c:v>14.642604147587395</c:v>
                </c:pt>
                <c:pt idx="25">
                  <c:v>14.654406136226156</c:v>
                </c:pt>
                <c:pt idx="26">
                  <c:v>13.19375883754984</c:v>
                </c:pt>
                <c:pt idx="27">
                  <c:v>14.222134876372456</c:v>
                </c:pt>
                <c:pt idx="28">
                  <c:v>13.427536007532884</c:v>
                </c:pt>
                <c:pt idx="29">
                  <c:v>14.051645409851252</c:v>
                </c:pt>
                <c:pt idx="30">
                  <c:v>14.491879192055748</c:v>
                </c:pt>
                <c:pt idx="31">
                  <c:v>14.341868658773061</c:v>
                </c:pt>
                <c:pt idx="32">
                  <c:v>14.672335467375703</c:v>
                </c:pt>
                <c:pt idx="33">
                  <c:v>14.392290178328437</c:v>
                </c:pt>
                <c:pt idx="34">
                  <c:v>14.029578084021976</c:v>
                </c:pt>
                <c:pt idx="35">
                  <c:v>12.913325170923134</c:v>
                </c:pt>
                <c:pt idx="36">
                  <c:v>15.454615038664961</c:v>
                </c:pt>
                <c:pt idx="37">
                  <c:v>14.160099839331794</c:v>
                </c:pt>
                <c:pt idx="38">
                  <c:v>13.841937587110021</c:v>
                </c:pt>
                <c:pt idx="39">
                  <c:v>14.226930516025568</c:v>
                </c:pt>
                <c:pt idx="40">
                  <c:v>14.05390888851619</c:v>
                </c:pt>
                <c:pt idx="41">
                  <c:v>14.095118343115015</c:v>
                </c:pt>
                <c:pt idx="42">
                  <c:v>12.876775391906934</c:v>
                </c:pt>
                <c:pt idx="43">
                  <c:v>13.068468015183528</c:v>
                </c:pt>
                <c:pt idx="44">
                  <c:v>12.802752215812118</c:v>
                </c:pt>
                <c:pt idx="45">
                  <c:v>13.416503628544246</c:v>
                </c:pt>
                <c:pt idx="46">
                  <c:v>12.885435763248712</c:v>
                </c:pt>
                <c:pt idx="47">
                  <c:v>12.819864622805705</c:v>
                </c:pt>
                <c:pt idx="48">
                  <c:v>11.497557508959542</c:v>
                </c:pt>
                <c:pt idx="49">
                  <c:v>12.816213409637193</c:v>
                </c:pt>
                <c:pt idx="50">
                  <c:v>13.115049922812489</c:v>
                </c:pt>
                <c:pt idx="51">
                  <c:v>11.749833815260152</c:v>
                </c:pt>
                <c:pt idx="52">
                  <c:v>12.427637819725142</c:v>
                </c:pt>
                <c:pt idx="53">
                  <c:v>11.779598604399386</c:v>
                </c:pt>
                <c:pt idx="54">
                  <c:v>11.799004504175988</c:v>
                </c:pt>
                <c:pt idx="55">
                  <c:v>11.8073442194611</c:v>
                </c:pt>
                <c:pt idx="56">
                  <c:v>11.375942896337039</c:v>
                </c:pt>
                <c:pt idx="57">
                  <c:v>10.785867194145014</c:v>
                </c:pt>
                <c:pt idx="58">
                  <c:v>11.369195610573829</c:v>
                </c:pt>
                <c:pt idx="59">
                  <c:v>11.083413955017754</c:v>
                </c:pt>
                <c:pt idx="60">
                  <c:v>11.561273149325926</c:v>
                </c:pt>
                <c:pt idx="61">
                  <c:v>11.702239115378768</c:v>
                </c:pt>
                <c:pt idx="62">
                  <c:v>11.393448262498065</c:v>
                </c:pt>
                <c:pt idx="63">
                  <c:v>11.80267078488947</c:v>
                </c:pt>
                <c:pt idx="64">
                  <c:v>11.875159593006824</c:v>
                </c:pt>
                <c:pt idx="65">
                  <c:v>10.949887955484082</c:v>
                </c:pt>
                <c:pt idx="66">
                  <c:v>12.025369526574929</c:v>
                </c:pt>
                <c:pt idx="67">
                  <c:v>12.980866616486269</c:v>
                </c:pt>
                <c:pt idx="68">
                  <c:v>13.079365101249776</c:v>
                </c:pt>
                <c:pt idx="69">
                  <c:v>12.342851747856995</c:v>
                </c:pt>
                <c:pt idx="70">
                  <c:v>12.180882700485672</c:v>
                </c:pt>
                <c:pt idx="71">
                  <c:v>12.622464779041067</c:v>
                </c:pt>
                <c:pt idx="72">
                  <c:v>11.82285826060877</c:v>
                </c:pt>
                <c:pt idx="73">
                  <c:v>11.61739698066852</c:v>
                </c:pt>
                <c:pt idx="74">
                  <c:v>11.886553538700378</c:v>
                </c:pt>
                <c:pt idx="75">
                  <c:v>10.743124708835698</c:v>
                </c:pt>
                <c:pt idx="76">
                  <c:v>11.453305401342773</c:v>
                </c:pt>
                <c:pt idx="77">
                  <c:v>11.55131960809994</c:v>
                </c:pt>
                <c:pt idx="78">
                  <c:v>10.654017638004488</c:v>
                </c:pt>
                <c:pt idx="79">
                  <c:v>10.983670475573001</c:v>
                </c:pt>
                <c:pt idx="80">
                  <c:v>11.077617267590147</c:v>
                </c:pt>
                <c:pt idx="81">
                  <c:v>11.07520932862856</c:v>
                </c:pt>
                <c:pt idx="82">
                  <c:v>10.576456572167057</c:v>
                </c:pt>
                <c:pt idx="83">
                  <c:v>10.722771092204479</c:v>
                </c:pt>
                <c:pt idx="84">
                  <c:v>10.94103752809292</c:v>
                </c:pt>
                <c:pt idx="85">
                  <c:v>10.869721963522423</c:v>
                </c:pt>
                <c:pt idx="86">
                  <c:v>11.171271239484309</c:v>
                </c:pt>
                <c:pt idx="87">
                  <c:v>10.972767923279552</c:v>
                </c:pt>
                <c:pt idx="88">
                  <c:v>10.762860112640787</c:v>
                </c:pt>
                <c:pt idx="89">
                  <c:v>11.541846213044209</c:v>
                </c:pt>
                <c:pt idx="90">
                  <c:v>11.444960848754365</c:v>
                </c:pt>
                <c:pt idx="91">
                  <c:v>11.582906161675242</c:v>
                </c:pt>
                <c:pt idx="92">
                  <c:v>11.277305533200959</c:v>
                </c:pt>
                <c:pt idx="93">
                  <c:v>11.170503471742627</c:v>
                </c:pt>
                <c:pt idx="94">
                  <c:v>12.001694499258297</c:v>
                </c:pt>
                <c:pt idx="95">
                  <c:v>11.420347988667732</c:v>
                </c:pt>
                <c:pt idx="96">
                  <c:v>12.0695357375994</c:v>
                </c:pt>
                <c:pt idx="97">
                  <c:v>11.363859199749871</c:v>
                </c:pt>
                <c:pt idx="98">
                  <c:v>11.963614036704529</c:v>
                </c:pt>
                <c:pt idx="99">
                  <c:v>11.949287112142557</c:v>
                </c:pt>
                <c:pt idx="100">
                  <c:v>11.557086289621294</c:v>
                </c:pt>
                <c:pt idx="101">
                  <c:v>11.593677666583607</c:v>
                </c:pt>
                <c:pt idx="102">
                  <c:v>11.997953944519352</c:v>
                </c:pt>
                <c:pt idx="103">
                  <c:v>12.13788827114386</c:v>
                </c:pt>
                <c:pt idx="104">
                  <c:v>12.565465684136187</c:v>
                </c:pt>
                <c:pt idx="105">
                  <c:v>12.708400220009194</c:v>
                </c:pt>
                <c:pt idx="106">
                  <c:v>12.154623524064686</c:v>
                </c:pt>
                <c:pt idx="107">
                  <c:v>12.045209012460417</c:v>
                </c:pt>
                <c:pt idx="108">
                  <c:v>12.478394122807503</c:v>
                </c:pt>
                <c:pt idx="109">
                  <c:v>11.402872509372127</c:v>
                </c:pt>
                <c:pt idx="110">
                  <c:v>11.82488039263013</c:v>
                </c:pt>
                <c:pt idx="111">
                  <c:v>11.994293125601438</c:v>
                </c:pt>
                <c:pt idx="112">
                  <c:v>11.933144755550186</c:v>
                </c:pt>
                <c:pt idx="113">
                  <c:v>11.888295588730454</c:v>
                </c:pt>
                <c:pt idx="114">
                  <c:v>12.055946542337704</c:v>
                </c:pt>
                <c:pt idx="115">
                  <c:v>11.593805264808044</c:v>
                </c:pt>
                <c:pt idx="116">
                  <c:v>11.028158612745374</c:v>
                </c:pt>
                <c:pt idx="117">
                  <c:v>11.381450837825085</c:v>
                </c:pt>
                <c:pt idx="118">
                  <c:v>11.900230518852828</c:v>
                </c:pt>
                <c:pt idx="119">
                  <c:v>11.82123887146418</c:v>
                </c:pt>
                <c:pt idx="120">
                  <c:v>11.439948945156008</c:v>
                </c:pt>
                <c:pt idx="121">
                  <c:v>11.569811907171241</c:v>
                </c:pt>
                <c:pt idx="122">
                  <c:v>10.841080918405417</c:v>
                </c:pt>
                <c:pt idx="123">
                  <c:v>10.973997483200383</c:v>
                </c:pt>
                <c:pt idx="124">
                  <c:v>11.171808153063965</c:v>
                </c:pt>
                <c:pt idx="125">
                  <c:v>11.205696845506628</c:v>
                </c:pt>
                <c:pt idx="126">
                  <c:v>10.956768980815639</c:v>
                </c:pt>
                <c:pt idx="127">
                  <c:v>10.511791194598425</c:v>
                </c:pt>
                <c:pt idx="128">
                  <c:v>10.245146674676029</c:v>
                </c:pt>
                <c:pt idx="129">
                  <c:v>10.17838295844823</c:v>
                </c:pt>
                <c:pt idx="130">
                  <c:v>10.246030772469187</c:v>
                </c:pt>
                <c:pt idx="131">
                  <c:v>10.446387984202294</c:v>
                </c:pt>
                <c:pt idx="132">
                  <c:v>10.462287384815488</c:v>
                </c:pt>
                <c:pt idx="133">
                  <c:v>10.512364740794352</c:v>
                </c:pt>
                <c:pt idx="134">
                  <c:v>10.315008811102217</c:v>
                </c:pt>
                <c:pt idx="135">
                  <c:v>10.707286853568993</c:v>
                </c:pt>
                <c:pt idx="136">
                  <c:v>10.65434797007107</c:v>
                </c:pt>
                <c:pt idx="137">
                  <c:v>10.288444716735054</c:v>
                </c:pt>
                <c:pt idx="138">
                  <c:v>10.387943856414648</c:v>
                </c:pt>
                <c:pt idx="139">
                  <c:v>10.115196421561452</c:v>
                </c:pt>
                <c:pt idx="140">
                  <c:v>10.437858670707802</c:v>
                </c:pt>
                <c:pt idx="141">
                  <c:v>10.074602942132724</c:v>
                </c:pt>
                <c:pt idx="142">
                  <c:v>10.35400573280255</c:v>
                </c:pt>
                <c:pt idx="143">
                  <c:v>10.116696736632882</c:v>
                </c:pt>
                <c:pt idx="144">
                  <c:v>10.081530489448042</c:v>
                </c:pt>
                <c:pt idx="145">
                  <c:v>10.404211706531704</c:v>
                </c:pt>
                <c:pt idx="146">
                  <c:v>10.052321092554433</c:v>
                </c:pt>
                <c:pt idx="147">
                  <c:v>10.09268819605153</c:v>
                </c:pt>
                <c:pt idx="148">
                  <c:v>9.3800579706610687</c:v>
                </c:pt>
                <c:pt idx="149">
                  <c:v>9.5174692202564639</c:v>
                </c:pt>
                <c:pt idx="150">
                  <c:v>9.486611505396942</c:v>
                </c:pt>
                <c:pt idx="151">
                  <c:v>9.5588672333756577</c:v>
                </c:pt>
                <c:pt idx="152">
                  <c:v>9.4608035078941199</c:v>
                </c:pt>
                <c:pt idx="153">
                  <c:v>8.951903216063597</c:v>
                </c:pt>
                <c:pt idx="154">
                  <c:v>9.6602738840016844</c:v>
                </c:pt>
                <c:pt idx="155">
                  <c:v>8.957206091403263</c:v>
                </c:pt>
                <c:pt idx="156">
                  <c:v>9.0455253857262115</c:v>
                </c:pt>
                <c:pt idx="157">
                  <c:v>9.2890656171731347</c:v>
                </c:pt>
                <c:pt idx="158">
                  <c:v>9.4916695233233508</c:v>
                </c:pt>
                <c:pt idx="159">
                  <c:v>8.9456843313084775</c:v>
                </c:pt>
                <c:pt idx="160">
                  <c:v>8.7755876215831954</c:v>
                </c:pt>
                <c:pt idx="161">
                  <c:v>9.5708840081096742</c:v>
                </c:pt>
                <c:pt idx="162">
                  <c:v>8.9765382167672456</c:v>
                </c:pt>
                <c:pt idx="163">
                  <c:v>9.1157322365335727</c:v>
                </c:pt>
                <c:pt idx="164">
                  <c:v>8.7846651402208131</c:v>
                </c:pt>
                <c:pt idx="165">
                  <c:v>8.9384963744670625</c:v>
                </c:pt>
                <c:pt idx="166">
                  <c:v>8.9656655859396714</c:v>
                </c:pt>
                <c:pt idx="167">
                  <c:v>9.2386220240602892</c:v>
                </c:pt>
                <c:pt idx="168">
                  <c:v>8.664335153828544</c:v>
                </c:pt>
                <c:pt idx="169">
                  <c:v>8.5435740881533366</c:v>
                </c:pt>
                <c:pt idx="170">
                  <c:v>8.5379651524872653</c:v>
                </c:pt>
                <c:pt idx="171">
                  <c:v>9.5483225040251565</c:v>
                </c:pt>
                <c:pt idx="172">
                  <c:v>8.9378652705557631</c:v>
                </c:pt>
                <c:pt idx="173">
                  <c:v>8.6406545435381599</c:v>
                </c:pt>
                <c:pt idx="174">
                  <c:v>8.5394824379779486</c:v>
                </c:pt>
                <c:pt idx="175">
                  <c:v>9.2832977013647877</c:v>
                </c:pt>
                <c:pt idx="176">
                  <c:v>9.4018286012468391</c:v>
                </c:pt>
                <c:pt idx="177">
                  <c:v>9.2086343755196403</c:v>
                </c:pt>
                <c:pt idx="178">
                  <c:v>8.598805461546398</c:v>
                </c:pt>
                <c:pt idx="179">
                  <c:v>9.1104096018800256</c:v>
                </c:pt>
                <c:pt idx="180">
                  <c:v>9.7343362132068947</c:v>
                </c:pt>
                <c:pt idx="181">
                  <c:v>8.7476110793872053</c:v>
                </c:pt>
                <c:pt idx="182">
                  <c:v>9.784409571759614</c:v>
                </c:pt>
                <c:pt idx="183">
                  <c:v>9.0894053571466653</c:v>
                </c:pt>
                <c:pt idx="184">
                  <c:v>8.8187563929636941</c:v>
                </c:pt>
                <c:pt idx="185">
                  <c:v>9.3640284853770552</c:v>
                </c:pt>
                <c:pt idx="186">
                  <c:v>9.573978646301871</c:v>
                </c:pt>
                <c:pt idx="187">
                  <c:v>9.2016043082568562</c:v>
                </c:pt>
                <c:pt idx="188">
                  <c:v>8.8849952167485782</c:v>
                </c:pt>
                <c:pt idx="189">
                  <c:v>9.2040118994584468</c:v>
                </c:pt>
                <c:pt idx="190">
                  <c:v>8.8614446696562279</c:v>
                </c:pt>
                <c:pt idx="191">
                  <c:v>9.3137221535175065</c:v>
                </c:pt>
                <c:pt idx="192">
                  <c:v>9.4712274895079336</c:v>
                </c:pt>
                <c:pt idx="193">
                  <c:v>9.2218368173128944</c:v>
                </c:pt>
                <c:pt idx="194">
                  <c:v>9.3531734521676668</c:v>
                </c:pt>
                <c:pt idx="195">
                  <c:v>9.0238158780846351</c:v>
                </c:pt>
                <c:pt idx="196">
                  <c:v>9.3633052013860887</c:v>
                </c:pt>
                <c:pt idx="197">
                  <c:v>9.2184472687727652</c:v>
                </c:pt>
                <c:pt idx="198">
                  <c:v>9.4304142741658055</c:v>
                </c:pt>
                <c:pt idx="199">
                  <c:v>9.3553766056190177</c:v>
                </c:pt>
                <c:pt idx="200">
                  <c:v>9.5823806756989498</c:v>
                </c:pt>
                <c:pt idx="201">
                  <c:v>9.4033775482746673</c:v>
                </c:pt>
                <c:pt idx="202">
                  <c:v>9.7738731028686434</c:v>
                </c:pt>
                <c:pt idx="203">
                  <c:v>9.2422863913207607</c:v>
                </c:pt>
                <c:pt idx="204">
                  <c:v>9.4482033511219967</c:v>
                </c:pt>
                <c:pt idx="205">
                  <c:v>9.5460621863270987</c:v>
                </c:pt>
                <c:pt idx="206">
                  <c:v>9.0517118715493101</c:v>
                </c:pt>
                <c:pt idx="207">
                  <c:v>9.5656933027353332</c:v>
                </c:pt>
                <c:pt idx="208">
                  <c:v>9.6434089523486968</c:v>
                </c:pt>
                <c:pt idx="209">
                  <c:v>9.7027524404236569</c:v>
                </c:pt>
                <c:pt idx="210">
                  <c:v>9.464587525044907</c:v>
                </c:pt>
                <c:pt idx="211">
                  <c:v>9.417214183780322</c:v>
                </c:pt>
                <c:pt idx="212">
                  <c:v>9.8134101108458651</c:v>
                </c:pt>
                <c:pt idx="213">
                  <c:v>9.8959395262891015</c:v>
                </c:pt>
                <c:pt idx="214">
                  <c:v>10.169647510396494</c:v>
                </c:pt>
                <c:pt idx="215">
                  <c:v>10.392037502759809</c:v>
                </c:pt>
                <c:pt idx="216">
                  <c:v>10.46796854786664</c:v>
                </c:pt>
                <c:pt idx="217">
                  <c:v>10.460670733656094</c:v>
                </c:pt>
                <c:pt idx="218">
                  <c:v>10.436817581778259</c:v>
                </c:pt>
                <c:pt idx="219">
                  <c:v>10.430820802342366</c:v>
                </c:pt>
                <c:pt idx="220">
                  <c:v>10.43817157882963</c:v>
                </c:pt>
                <c:pt idx="221">
                  <c:v>10.106974085037441</c:v>
                </c:pt>
                <c:pt idx="222">
                  <c:v>10.449673497601779</c:v>
                </c:pt>
                <c:pt idx="223">
                  <c:v>11.066307535186843</c:v>
                </c:pt>
                <c:pt idx="224">
                  <c:v>10.551941463584011</c:v>
                </c:pt>
                <c:pt idx="225">
                  <c:v>10.718382106602007</c:v>
                </c:pt>
                <c:pt idx="226">
                  <c:v>10.642444776620664</c:v>
                </c:pt>
                <c:pt idx="227">
                  <c:v>10.246783810874248</c:v>
                </c:pt>
                <c:pt idx="228">
                  <c:v>10.613626603500807</c:v>
                </c:pt>
                <c:pt idx="229">
                  <c:v>10.834124645784653</c:v>
                </c:pt>
                <c:pt idx="230">
                  <c:v>12.248782747326899</c:v>
                </c:pt>
                <c:pt idx="231">
                  <c:v>19.892981795424237</c:v>
                </c:pt>
                <c:pt idx="232">
                  <c:v>21.197018844647534</c:v>
                </c:pt>
              </c:numCache>
            </c:numRef>
          </c:val>
          <c:smooth val="1"/>
          <c:extLst>
            <c:ext xmlns:c16="http://schemas.microsoft.com/office/drawing/2014/chart" uri="{C3380CC4-5D6E-409C-BE32-E72D297353CC}">
              <c16:uniqueId val="{0000000C-D722-468B-B8B0-44BFAB4A412B}"/>
            </c:ext>
          </c:extLst>
        </c:ser>
        <c:dLbls>
          <c:showLegendKey val="0"/>
          <c:showVal val="0"/>
          <c:showCatName val="0"/>
          <c:showSerName val="0"/>
          <c:showPercent val="0"/>
          <c:showBubbleSize val="0"/>
        </c:dLbls>
        <c:marker val="1"/>
        <c:smooth val="0"/>
        <c:axId val="1039264143"/>
        <c:axId val="1049977279"/>
      </c:lineChart>
      <c:dateAx>
        <c:axId val="1030462879"/>
        <c:scaling>
          <c:orientation val="minMax"/>
          <c:min val="43221"/>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1033369519"/>
        <c:crosses val="autoZero"/>
        <c:auto val="1"/>
        <c:lblOffset val="100"/>
        <c:baseTimeUnit val="months"/>
        <c:majorUnit val="6"/>
        <c:majorTimeUnit val="months"/>
      </c:dateAx>
      <c:valAx>
        <c:axId val="1033369519"/>
        <c:scaling>
          <c:orientation val="minMax"/>
          <c:min val="4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1030462879"/>
        <c:crosses val="autoZero"/>
        <c:crossBetween val="between"/>
      </c:valAx>
      <c:valAx>
        <c:axId val="1049977279"/>
        <c:scaling>
          <c:orientation val="minMax"/>
          <c:min val="8"/>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1039264143"/>
        <c:crosses val="max"/>
        <c:crossBetween val="between"/>
      </c:valAx>
      <c:dateAx>
        <c:axId val="1039264143"/>
        <c:scaling>
          <c:orientation val="minMax"/>
        </c:scaling>
        <c:delete val="1"/>
        <c:axPos val="b"/>
        <c:numFmt formatCode="mmm\-yy" sourceLinked="1"/>
        <c:majorTickMark val="out"/>
        <c:minorTickMark val="none"/>
        <c:tickLblPos val="nextTo"/>
        <c:crossAx val="1049977279"/>
        <c:crosses val="autoZero"/>
        <c:auto val="1"/>
        <c:lblOffset val="100"/>
        <c:baseTimeUnit val="months"/>
      </c:date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ysClr val="windowText" lastClr="000000"/>
          </a:solidFill>
          <a:latin typeface="Arial" panose="020B0604020202020204" pitchFamily="34" charset="0"/>
          <a:cs typeface="Arial" panose="020B0604020202020204" pitchFamily="34" charset="0"/>
        </a:defRPr>
      </a:pPr>
      <a:endParaRPr lang="es-CO"/>
    </a:p>
  </c:txPr>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'Gráficas trimestre móvil'!$B$2</c:f>
              <c:strCache>
                <c:ptCount val="1"/>
                <c:pt idx="0">
                  <c:v>TGP (Trimestre móvil)</c:v>
                </c:pt>
              </c:strCache>
            </c:strRef>
          </c:tx>
          <c:spPr>
            <a:ln w="28575" cap="rnd">
              <a:solidFill>
                <a:schemeClr val="accent1"/>
              </a:solidFill>
              <a:round/>
            </a:ln>
            <a:effectLst/>
          </c:spPr>
          <c:marker>
            <c:symbol val="none"/>
          </c:marker>
          <c:cat>
            <c:strRef>
              <c:f>'Gráficas trimestre móvil'!$A$3:$A$6</c:f>
              <c:strCache>
                <c:ptCount val="4"/>
                <c:pt idx="0">
                  <c:v>Febrero</c:v>
                </c:pt>
                <c:pt idx="1">
                  <c:v>Marzo</c:v>
                </c:pt>
                <c:pt idx="2">
                  <c:v>Abril</c:v>
                </c:pt>
                <c:pt idx="3">
                  <c:v>Mayo</c:v>
                </c:pt>
              </c:strCache>
            </c:strRef>
          </c:cat>
          <c:val>
            <c:numRef>
              <c:f>'Gráficas trimestre móvil'!$B$3:$B$6</c:f>
              <c:numCache>
                <c:formatCode>#,#00</c:formatCode>
                <c:ptCount val="4"/>
                <c:pt idx="0">
                  <c:v>68.335980684922831</c:v>
                </c:pt>
                <c:pt idx="1">
                  <c:v>66.387418605536695</c:v>
                </c:pt>
                <c:pt idx="2">
                  <c:v>50.92126453543672</c:v>
                </c:pt>
                <c:pt idx="3">
                  <c:v>37.165619616982475</c:v>
                </c:pt>
              </c:numCache>
            </c:numRef>
          </c:val>
          <c:smooth val="1"/>
          <c:extLst>
            <c:ext xmlns:c16="http://schemas.microsoft.com/office/drawing/2014/chart" uri="{C3380CC4-5D6E-409C-BE32-E72D297353CC}">
              <c16:uniqueId val="{00000000-07BB-420B-8C2A-3B93BA1072B0}"/>
            </c:ext>
          </c:extLst>
        </c:ser>
        <c:dLbls>
          <c:showLegendKey val="0"/>
          <c:showVal val="0"/>
          <c:showCatName val="0"/>
          <c:showSerName val="0"/>
          <c:showPercent val="0"/>
          <c:showBubbleSize val="0"/>
        </c:dLbls>
        <c:marker val="1"/>
        <c:smooth val="0"/>
        <c:axId val="440222304"/>
        <c:axId val="440229192"/>
      </c:lineChart>
      <c:lineChart>
        <c:grouping val="standard"/>
        <c:varyColors val="0"/>
        <c:ser>
          <c:idx val="1"/>
          <c:order val="1"/>
          <c:tx>
            <c:strRef>
              <c:f>'Gráficas trimestre móvil'!$C$2</c:f>
              <c:strCache>
                <c:ptCount val="1"/>
                <c:pt idx="0">
                  <c:v>Var. Tráfico</c:v>
                </c:pt>
              </c:strCache>
            </c:strRef>
          </c:tx>
          <c:spPr>
            <a:ln w="28575" cap="rnd">
              <a:solidFill>
                <a:schemeClr val="accent2"/>
              </a:solidFill>
              <a:round/>
            </a:ln>
            <a:effectLst/>
          </c:spPr>
          <c:marker>
            <c:symbol val="none"/>
          </c:marker>
          <c:cat>
            <c:strRef>
              <c:f>'Gráficas trimestre móvil'!$A$3:$A$6</c:f>
              <c:strCache>
                <c:ptCount val="4"/>
                <c:pt idx="0">
                  <c:v>Febrero</c:v>
                </c:pt>
                <c:pt idx="1">
                  <c:v>Marzo</c:v>
                </c:pt>
                <c:pt idx="2">
                  <c:v>Abril</c:v>
                </c:pt>
                <c:pt idx="3">
                  <c:v>Mayo</c:v>
                </c:pt>
              </c:strCache>
            </c:strRef>
          </c:cat>
          <c:val>
            <c:numRef>
              <c:f>'Gráficas trimestre móvil'!$C$3:$C$6</c:f>
              <c:numCache>
                <c:formatCode>#,#00</c:formatCode>
                <c:ptCount val="4"/>
                <c:pt idx="0">
                  <c:v>0</c:v>
                </c:pt>
                <c:pt idx="1">
                  <c:v>-58.939478730337164</c:v>
                </c:pt>
                <c:pt idx="2">
                  <c:v>-89.927165680656927</c:v>
                </c:pt>
                <c:pt idx="3">
                  <c:v>-82.371454136915361</c:v>
                </c:pt>
              </c:numCache>
            </c:numRef>
          </c:val>
          <c:smooth val="1"/>
          <c:extLst>
            <c:ext xmlns:c16="http://schemas.microsoft.com/office/drawing/2014/chart" uri="{C3380CC4-5D6E-409C-BE32-E72D297353CC}">
              <c16:uniqueId val="{00000001-07BB-420B-8C2A-3B93BA1072B0}"/>
            </c:ext>
          </c:extLst>
        </c:ser>
        <c:dLbls>
          <c:showLegendKey val="0"/>
          <c:showVal val="0"/>
          <c:showCatName val="0"/>
          <c:showSerName val="0"/>
          <c:showPercent val="0"/>
          <c:showBubbleSize val="0"/>
        </c:dLbls>
        <c:marker val="1"/>
        <c:smooth val="0"/>
        <c:axId val="629177152"/>
        <c:axId val="629176168"/>
      </c:lineChart>
      <c:catAx>
        <c:axId val="440222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440229192"/>
        <c:crosses val="autoZero"/>
        <c:auto val="1"/>
        <c:lblAlgn val="ctr"/>
        <c:lblOffset val="100"/>
        <c:noMultiLvlLbl val="0"/>
      </c:catAx>
      <c:valAx>
        <c:axId val="440229192"/>
        <c:scaling>
          <c:orientation val="minMax"/>
        </c:scaling>
        <c:delete val="0"/>
        <c:axPos val="l"/>
        <c:title>
          <c:tx>
            <c:rich>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r>
                  <a:rPr lang="es-CO" sz="900">
                    <a:solidFill>
                      <a:schemeClr val="tx1"/>
                    </a:solidFill>
                    <a:latin typeface="Arial" panose="020B0604020202020204" pitchFamily="34" charset="0"/>
                    <a:cs typeface="Arial" panose="020B0604020202020204" pitchFamily="34" charset="0"/>
                  </a:rPr>
                  <a:t>Tasa</a:t>
                </a:r>
                <a:r>
                  <a:rPr lang="es-CO" sz="900" baseline="0">
                    <a:solidFill>
                      <a:schemeClr val="tx1"/>
                    </a:solidFill>
                    <a:latin typeface="Arial" panose="020B0604020202020204" pitchFamily="34" charset="0"/>
                    <a:cs typeface="Arial" panose="020B0604020202020204" pitchFamily="34" charset="0"/>
                  </a:rPr>
                  <a:t> Global de Participación (%)</a:t>
                </a:r>
                <a:endParaRPr lang="es-CO" sz="900">
                  <a:solidFill>
                    <a:schemeClr val="tx1"/>
                  </a:solidFill>
                  <a:latin typeface="Arial" panose="020B0604020202020204" pitchFamily="34" charset="0"/>
                  <a:cs typeface="Arial" panose="020B0604020202020204" pitchFamily="34" charset="0"/>
                </a:endParaRPr>
              </a:p>
            </c:rich>
          </c:tx>
          <c:layout>
            <c:manualLayout>
              <c:xMode val="edge"/>
              <c:yMode val="edge"/>
              <c:x val="1.7610062893081761E-2"/>
              <c:y val="0.17874999999999999"/>
            </c:manualLayout>
          </c:layout>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440222304"/>
        <c:crosses val="autoZero"/>
        <c:crossBetween val="between"/>
      </c:valAx>
      <c:valAx>
        <c:axId val="629176168"/>
        <c:scaling>
          <c:orientation val="minMax"/>
        </c:scaling>
        <c:delete val="0"/>
        <c:axPos val="r"/>
        <c:title>
          <c:tx>
            <c:rich>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r>
                  <a:rPr lang="es-CO" sz="900">
                    <a:solidFill>
                      <a:schemeClr val="tx1"/>
                    </a:solidFill>
                    <a:latin typeface="Arial" panose="020B0604020202020204" pitchFamily="34" charset="0"/>
                    <a:cs typeface="Arial" panose="020B0604020202020204" pitchFamily="34" charset="0"/>
                  </a:rPr>
                  <a:t>Variación</a:t>
                </a:r>
                <a:r>
                  <a:rPr lang="es-CO" sz="900" baseline="0">
                    <a:solidFill>
                      <a:schemeClr val="tx1"/>
                    </a:solidFill>
                    <a:latin typeface="Arial" panose="020B0604020202020204" pitchFamily="34" charset="0"/>
                    <a:cs typeface="Arial" panose="020B0604020202020204" pitchFamily="34" charset="0"/>
                  </a:rPr>
                  <a:t> del tráfico (%)</a:t>
                </a:r>
                <a:endParaRPr lang="es-CO" sz="900">
                  <a:solidFill>
                    <a:schemeClr val="tx1"/>
                  </a:solidFill>
                  <a:latin typeface="Arial" panose="020B0604020202020204" pitchFamily="34" charset="0"/>
                  <a:cs typeface="Arial" panose="020B0604020202020204" pitchFamily="34" charset="0"/>
                </a:endParaRP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s-CO"/>
          </a:p>
        </c:txPr>
        <c:crossAx val="629177152"/>
        <c:crosses val="max"/>
        <c:crossBetween val="between"/>
      </c:valAx>
      <c:catAx>
        <c:axId val="629177152"/>
        <c:scaling>
          <c:orientation val="minMax"/>
        </c:scaling>
        <c:delete val="1"/>
        <c:axPos val="b"/>
        <c:numFmt formatCode="General" sourceLinked="1"/>
        <c:majorTickMark val="out"/>
        <c:minorTickMark val="none"/>
        <c:tickLblPos val="nextTo"/>
        <c:crossAx val="62917616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ubbleChart>
        <c:varyColors val="0"/>
        <c:ser>
          <c:idx val="0"/>
          <c:order val="0"/>
          <c:spPr>
            <a:solidFill>
              <a:srgbClr val="47BCC3"/>
            </a:solidFill>
            <a:ln w="9525">
              <a:solidFill>
                <a:srgbClr val="308F94"/>
              </a:solidFill>
            </a:ln>
            <a:effectLst/>
          </c:spPr>
          <c:invertIfNegative val="0"/>
          <c:dPt>
            <c:idx val="0"/>
            <c:invertIfNegative val="0"/>
            <c:bubble3D val="0"/>
            <c:spPr>
              <a:solidFill>
                <a:srgbClr val="3B488A"/>
              </a:solidFill>
              <a:ln w="9525">
                <a:solidFill>
                  <a:srgbClr val="3B488A"/>
                </a:solidFill>
              </a:ln>
              <a:effectLst/>
            </c:spPr>
            <c:extLst>
              <c:ext xmlns:c16="http://schemas.microsoft.com/office/drawing/2014/chart" uri="{C3380CC4-5D6E-409C-BE32-E72D297353CC}">
                <c16:uniqueId val="{00000001-0989-41A9-99B9-6974356038E4}"/>
              </c:ext>
            </c:extLst>
          </c:dPt>
          <c:dPt>
            <c:idx val="1"/>
            <c:invertIfNegative val="0"/>
            <c:bubble3D val="0"/>
            <c:spPr>
              <a:solidFill>
                <a:srgbClr val="119F70"/>
              </a:solidFill>
              <a:ln w="9525">
                <a:solidFill>
                  <a:srgbClr val="119F70"/>
                </a:solidFill>
              </a:ln>
              <a:effectLst/>
            </c:spPr>
            <c:extLst>
              <c:ext xmlns:c16="http://schemas.microsoft.com/office/drawing/2014/chart" uri="{C3380CC4-5D6E-409C-BE32-E72D297353CC}">
                <c16:uniqueId val="{00000003-0989-41A9-99B9-6974356038E4}"/>
              </c:ext>
            </c:extLst>
          </c:dPt>
          <c:dPt>
            <c:idx val="2"/>
            <c:invertIfNegative val="0"/>
            <c:bubble3D val="0"/>
            <c:spPr>
              <a:solidFill>
                <a:srgbClr val="3B488A"/>
              </a:solidFill>
              <a:ln w="9525">
                <a:solidFill>
                  <a:srgbClr val="3B488A"/>
                </a:solidFill>
              </a:ln>
              <a:effectLst/>
            </c:spPr>
            <c:extLst>
              <c:ext xmlns:c16="http://schemas.microsoft.com/office/drawing/2014/chart" uri="{C3380CC4-5D6E-409C-BE32-E72D297353CC}">
                <c16:uniqueId val="{00000005-0989-41A9-99B9-6974356038E4}"/>
              </c:ext>
            </c:extLst>
          </c:dPt>
          <c:dPt>
            <c:idx val="3"/>
            <c:invertIfNegative val="0"/>
            <c:bubble3D val="0"/>
            <c:spPr>
              <a:solidFill>
                <a:srgbClr val="3B488A"/>
              </a:solidFill>
              <a:ln w="9525">
                <a:solidFill>
                  <a:srgbClr val="3B488A"/>
                </a:solidFill>
              </a:ln>
              <a:effectLst/>
            </c:spPr>
            <c:extLst>
              <c:ext xmlns:c16="http://schemas.microsoft.com/office/drawing/2014/chart" uri="{C3380CC4-5D6E-409C-BE32-E72D297353CC}">
                <c16:uniqueId val="{00000007-0989-41A9-99B9-6974356038E4}"/>
              </c:ext>
            </c:extLst>
          </c:dPt>
          <c:dPt>
            <c:idx val="4"/>
            <c:invertIfNegative val="0"/>
            <c:bubble3D val="0"/>
            <c:spPr>
              <a:solidFill>
                <a:srgbClr val="3B488A"/>
              </a:solidFill>
              <a:ln w="9525">
                <a:solidFill>
                  <a:srgbClr val="3B488A"/>
                </a:solidFill>
              </a:ln>
              <a:effectLst/>
            </c:spPr>
            <c:extLst>
              <c:ext xmlns:c16="http://schemas.microsoft.com/office/drawing/2014/chart" uri="{C3380CC4-5D6E-409C-BE32-E72D297353CC}">
                <c16:uniqueId val="{00000009-0989-41A9-99B9-6974356038E4}"/>
              </c:ext>
            </c:extLst>
          </c:dPt>
          <c:dPt>
            <c:idx val="5"/>
            <c:invertIfNegative val="0"/>
            <c:bubble3D val="0"/>
            <c:spPr>
              <a:solidFill>
                <a:srgbClr val="119F70"/>
              </a:solidFill>
              <a:ln w="9525">
                <a:solidFill>
                  <a:srgbClr val="119F70"/>
                </a:solidFill>
              </a:ln>
              <a:effectLst/>
            </c:spPr>
            <c:extLst>
              <c:ext xmlns:c16="http://schemas.microsoft.com/office/drawing/2014/chart" uri="{C3380CC4-5D6E-409C-BE32-E72D297353CC}">
                <c16:uniqueId val="{0000000B-0989-41A9-99B9-6974356038E4}"/>
              </c:ext>
            </c:extLst>
          </c:dPt>
          <c:dPt>
            <c:idx val="6"/>
            <c:invertIfNegative val="0"/>
            <c:bubble3D val="0"/>
            <c:spPr>
              <a:solidFill>
                <a:srgbClr val="119F70"/>
              </a:solidFill>
              <a:ln w="9525">
                <a:solidFill>
                  <a:srgbClr val="119F70"/>
                </a:solidFill>
              </a:ln>
              <a:effectLst/>
            </c:spPr>
            <c:extLst>
              <c:ext xmlns:c16="http://schemas.microsoft.com/office/drawing/2014/chart" uri="{C3380CC4-5D6E-409C-BE32-E72D297353CC}">
                <c16:uniqueId val="{0000000D-0989-41A9-99B9-6974356038E4}"/>
              </c:ext>
            </c:extLst>
          </c:dPt>
          <c:dPt>
            <c:idx val="7"/>
            <c:invertIfNegative val="0"/>
            <c:bubble3D val="0"/>
            <c:spPr>
              <a:solidFill>
                <a:srgbClr val="119F70"/>
              </a:solidFill>
              <a:ln w="9525">
                <a:solidFill>
                  <a:srgbClr val="119F70"/>
                </a:solidFill>
              </a:ln>
              <a:effectLst/>
            </c:spPr>
            <c:extLst>
              <c:ext xmlns:c16="http://schemas.microsoft.com/office/drawing/2014/chart" uri="{C3380CC4-5D6E-409C-BE32-E72D297353CC}">
                <c16:uniqueId val="{0000000F-0989-41A9-99B9-6974356038E4}"/>
              </c:ext>
            </c:extLst>
          </c:dPt>
          <c:dPt>
            <c:idx val="8"/>
            <c:invertIfNegative val="0"/>
            <c:bubble3D val="0"/>
            <c:spPr>
              <a:solidFill>
                <a:srgbClr val="3B488A"/>
              </a:solidFill>
              <a:ln w="9525">
                <a:solidFill>
                  <a:srgbClr val="3B488A"/>
                </a:solidFill>
              </a:ln>
              <a:effectLst/>
            </c:spPr>
            <c:extLst>
              <c:ext xmlns:c16="http://schemas.microsoft.com/office/drawing/2014/chart" uri="{C3380CC4-5D6E-409C-BE32-E72D297353CC}">
                <c16:uniqueId val="{00000011-0989-41A9-99B9-6974356038E4}"/>
              </c:ext>
            </c:extLst>
          </c:dPt>
          <c:dPt>
            <c:idx val="9"/>
            <c:invertIfNegative val="0"/>
            <c:bubble3D val="0"/>
            <c:spPr>
              <a:solidFill>
                <a:srgbClr val="3B488A"/>
              </a:solidFill>
              <a:ln w="9525">
                <a:solidFill>
                  <a:srgbClr val="3B488A"/>
                </a:solidFill>
              </a:ln>
              <a:effectLst/>
            </c:spPr>
            <c:extLst>
              <c:ext xmlns:c16="http://schemas.microsoft.com/office/drawing/2014/chart" uri="{C3380CC4-5D6E-409C-BE32-E72D297353CC}">
                <c16:uniqueId val="{00000013-0989-41A9-99B9-6974356038E4}"/>
              </c:ext>
            </c:extLst>
          </c:dPt>
          <c:dPt>
            <c:idx val="10"/>
            <c:invertIfNegative val="0"/>
            <c:bubble3D val="0"/>
            <c:spPr>
              <a:solidFill>
                <a:srgbClr val="3B488A"/>
              </a:solidFill>
              <a:ln w="9525">
                <a:solidFill>
                  <a:srgbClr val="3B488A"/>
                </a:solidFill>
              </a:ln>
              <a:effectLst/>
            </c:spPr>
            <c:extLst>
              <c:ext xmlns:c16="http://schemas.microsoft.com/office/drawing/2014/chart" uri="{C3380CC4-5D6E-409C-BE32-E72D297353CC}">
                <c16:uniqueId val="{00000015-0989-41A9-99B9-6974356038E4}"/>
              </c:ext>
            </c:extLst>
          </c:dPt>
          <c:dPt>
            <c:idx val="11"/>
            <c:invertIfNegative val="0"/>
            <c:bubble3D val="0"/>
            <c:spPr>
              <a:solidFill>
                <a:srgbClr val="119F70"/>
              </a:solidFill>
              <a:ln w="9525">
                <a:solidFill>
                  <a:srgbClr val="119F70"/>
                </a:solidFill>
              </a:ln>
              <a:effectLst/>
            </c:spPr>
            <c:extLst>
              <c:ext xmlns:c16="http://schemas.microsoft.com/office/drawing/2014/chart" uri="{C3380CC4-5D6E-409C-BE32-E72D297353CC}">
                <c16:uniqueId val="{00000017-0989-41A9-99B9-6974356038E4}"/>
              </c:ext>
            </c:extLst>
          </c:dPt>
          <c:dPt>
            <c:idx val="12"/>
            <c:invertIfNegative val="0"/>
            <c:bubble3D val="0"/>
            <c:spPr>
              <a:solidFill>
                <a:srgbClr val="119F70"/>
              </a:solidFill>
              <a:ln w="9525">
                <a:solidFill>
                  <a:srgbClr val="119F70"/>
                </a:solidFill>
              </a:ln>
              <a:effectLst/>
            </c:spPr>
            <c:extLst>
              <c:ext xmlns:c16="http://schemas.microsoft.com/office/drawing/2014/chart" uri="{C3380CC4-5D6E-409C-BE32-E72D297353CC}">
                <c16:uniqueId val="{00000019-0989-41A9-99B9-6974356038E4}"/>
              </c:ext>
            </c:extLst>
          </c:dPt>
          <c:dPt>
            <c:idx val="13"/>
            <c:invertIfNegative val="0"/>
            <c:bubble3D val="0"/>
            <c:spPr>
              <a:solidFill>
                <a:srgbClr val="BE1F06"/>
              </a:solidFill>
              <a:ln w="9525">
                <a:solidFill>
                  <a:srgbClr val="BE1F06"/>
                </a:solidFill>
              </a:ln>
              <a:effectLst/>
            </c:spPr>
            <c:extLst>
              <c:ext xmlns:c16="http://schemas.microsoft.com/office/drawing/2014/chart" uri="{C3380CC4-5D6E-409C-BE32-E72D297353CC}">
                <c16:uniqueId val="{0000001B-0989-41A9-99B9-6974356038E4}"/>
              </c:ext>
            </c:extLst>
          </c:dPt>
          <c:dLbls>
            <c:dLbl>
              <c:idx val="0"/>
              <c:layout>
                <c:manualLayout>
                  <c:x val="-0.23004405909935416"/>
                  <c:y val="-9.582793795287552E-3"/>
                </c:manualLayout>
              </c:layout>
              <c:tx>
                <c:rich>
                  <a:bodyPr/>
                  <a:lstStyle/>
                  <a:p>
                    <a:fld id="{6A22F9C7-4C90-4461-BAE5-68D499B6BB70}" type="CELLRANGE">
                      <a:rPr lang="en-US" dirty="0"/>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0989-41A9-99B9-6974356038E4}"/>
                </c:ext>
              </c:extLst>
            </c:dLbl>
            <c:dLbl>
              <c:idx val="1"/>
              <c:layout>
                <c:manualLayout>
                  <c:x val="-0.10876132930513603"/>
                  <c:y val="0"/>
                </c:manualLayout>
              </c:layout>
              <c:tx>
                <c:rich>
                  <a:bodyPr/>
                  <a:lstStyle/>
                  <a:p>
                    <a:fld id="{2C57EEAE-691A-4CD3-80CD-FCB0972F0EB6}" type="CELLRANGE">
                      <a:rPr lang="en-US" dirty="0"/>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0989-41A9-99B9-6974356038E4}"/>
                </c:ext>
              </c:extLst>
            </c:dLbl>
            <c:dLbl>
              <c:idx val="2"/>
              <c:layout>
                <c:manualLayout>
                  <c:x val="-9.5026983986552321E-2"/>
                  <c:y val="0.11149881426234558"/>
                </c:manualLayout>
              </c:layout>
              <c:tx>
                <c:rich>
                  <a:bodyPr/>
                  <a:lstStyle/>
                  <a:p>
                    <a:fld id="{94758DC5-A3FE-4598-90AF-5C297AEEC20C}" type="CELLRANGE">
                      <a:rPr lang="en-US" dirty="0"/>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0989-41A9-99B9-6974356038E4}"/>
                </c:ext>
              </c:extLst>
            </c:dLbl>
            <c:dLbl>
              <c:idx val="3"/>
              <c:layout>
                <c:manualLayout>
                  <c:x val="-8.0563947633434038E-2"/>
                  <c:y val="6.0836493806041232E-2"/>
                </c:manualLayout>
              </c:layout>
              <c:tx>
                <c:rich>
                  <a:bodyPr/>
                  <a:lstStyle/>
                  <a:p>
                    <a:fld id="{399D8D5E-DC8E-4522-8F4F-1BCF4C97BBE6}" type="CELLRANGE">
                      <a:rPr lang="en-US" dirty="0"/>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0989-41A9-99B9-6974356038E4}"/>
                </c:ext>
              </c:extLst>
            </c:dLbl>
            <c:dLbl>
              <c:idx val="4"/>
              <c:layout>
                <c:manualLayout>
                  <c:x val="-0.1107754279959718"/>
                  <c:y val="-9.1254740709061907E-2"/>
                </c:manualLayout>
              </c:layout>
              <c:tx>
                <c:rich>
                  <a:bodyPr/>
                  <a:lstStyle/>
                  <a:p>
                    <a:fld id="{E7CCFDEB-82C9-48DF-8F54-6A8F9E1F19DD}" type="CELLRANGE">
                      <a:rPr lang="en-US" dirty="0"/>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0989-41A9-99B9-6974356038E4}"/>
                </c:ext>
              </c:extLst>
            </c:dLbl>
            <c:dLbl>
              <c:idx val="5"/>
              <c:layout>
                <c:manualLayout>
                  <c:x val="1.3985667521896842E-3"/>
                  <c:y val="9.8467064005909183E-2"/>
                </c:manualLayout>
              </c:layout>
              <c:tx>
                <c:rich>
                  <a:bodyPr/>
                  <a:lstStyle/>
                  <a:p>
                    <a:fld id="{78937774-225E-4DBF-BB11-7412A76F9357}" type="CELLRANGE">
                      <a:rPr lang="en-US" dirty="0"/>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0989-41A9-99B9-6974356038E4}"/>
                </c:ext>
              </c:extLst>
            </c:dLbl>
            <c:dLbl>
              <c:idx val="6"/>
              <c:layout>
                <c:manualLayout>
                  <c:x val="-0.18366539856675224"/>
                  <c:y val="-0.20773675128816266"/>
                </c:manualLayout>
              </c:layout>
              <c:tx>
                <c:rich>
                  <a:bodyPr/>
                  <a:lstStyle/>
                  <a:p>
                    <a:fld id="{60A031EF-ADB6-49DD-A6AA-9CBD07698FCA}" type="CELLRANGE">
                      <a:rPr lang="en-US" dirty="0"/>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D-0989-41A9-99B9-6974356038E4}"/>
                </c:ext>
              </c:extLst>
            </c:dLbl>
            <c:dLbl>
              <c:idx val="7"/>
              <c:layout>
                <c:manualLayout>
                  <c:x val="0"/>
                  <c:y val="-9.2961832106725359E-2"/>
                </c:manualLayout>
              </c:layout>
              <c:tx>
                <c:rich>
                  <a:bodyPr/>
                  <a:lstStyle/>
                  <a:p>
                    <a:fld id="{20834B36-BE6B-4CBE-875D-9DA4DCAFFC4F}" type="CELLRANGE">
                      <a:rPr lang="en-US" dirty="0"/>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F-0989-41A9-99B9-6974356038E4}"/>
                </c:ext>
              </c:extLst>
            </c:dLbl>
            <c:dLbl>
              <c:idx val="8"/>
              <c:layout>
                <c:manualLayout>
                  <c:x val="-0.14601471185925924"/>
                  <c:y val="-0.13390301375860314"/>
                </c:manualLayout>
              </c:layout>
              <c:tx>
                <c:rich>
                  <a:bodyPr/>
                  <a:lstStyle/>
                  <a:p>
                    <a:fld id="{061620C3-6918-43D3-A0B2-AB4239123B90}" type="CELLRANGE">
                      <a:rPr lang="en-US" dirty="0"/>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1-0989-41A9-99B9-6974356038E4}"/>
                </c:ext>
              </c:extLst>
            </c:dLbl>
            <c:dLbl>
              <c:idx val="9"/>
              <c:layout>
                <c:manualLayout>
                  <c:x val="-0.10644855348137662"/>
                  <c:y val="-0.13683023765591779"/>
                </c:manualLayout>
              </c:layout>
              <c:tx>
                <c:rich>
                  <a:bodyPr/>
                  <a:lstStyle/>
                  <a:p>
                    <a:fld id="{C1932521-F453-4CE2-A7E0-17AE95C0A5C1}" type="CELLRANGE">
                      <a:rPr lang="en-US" dirty="0"/>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3-0989-41A9-99B9-6974356038E4}"/>
                </c:ext>
              </c:extLst>
            </c:dLbl>
            <c:dLbl>
              <c:idx val="10"/>
              <c:layout>
                <c:manualLayout>
                  <c:x val="-2.1900393477474418E-2"/>
                  <c:y val="-9.0708918948500208E-2"/>
                </c:manualLayout>
              </c:layout>
              <c:tx>
                <c:rich>
                  <a:bodyPr/>
                  <a:lstStyle/>
                  <a:p>
                    <a:fld id="{567A24E0-CDAA-44DC-BF80-1C47FF4F9733}" type="CELLRANGE">
                      <a:rPr lang="en-US" dirty="0"/>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5-0989-41A9-99B9-6974356038E4}"/>
                </c:ext>
              </c:extLst>
            </c:dLbl>
            <c:dLbl>
              <c:idx val="11"/>
              <c:layout>
                <c:manualLayout>
                  <c:x val="-8.0151048901076896E-2"/>
                  <c:y val="0.16724831156121839"/>
                </c:manualLayout>
              </c:layout>
              <c:tx>
                <c:rich>
                  <a:bodyPr/>
                  <a:lstStyle/>
                  <a:p>
                    <a:fld id="{F18666D2-E696-4F9B-9ECB-A4B80D1290F2}" type="CELLRANGE">
                      <a:rPr lang="en-US" dirty="0"/>
                      <a:pPr/>
                      <a:t>[CELLRANGE]</a:t>
                    </a:fld>
                    <a:endParaRPr lang="es-CO"/>
                  </a:p>
                </c:rich>
              </c:tx>
              <c:showLegendKey val="0"/>
              <c:showVal val="0"/>
              <c:showCatName val="0"/>
              <c:showSerName val="0"/>
              <c:showPercent val="0"/>
              <c:showBubbleSize val="0"/>
              <c:extLst>
                <c:ext xmlns:c15="http://schemas.microsoft.com/office/drawing/2012/chart" uri="{CE6537A1-D6FC-4f65-9D91-7224C49458BB}">
                  <c15:layout>
                    <c:manualLayout>
                      <c:w val="0.25657053787164857"/>
                      <c:h val="0.12926326768434401"/>
                    </c:manualLayout>
                  </c15:layout>
                  <c15:dlblFieldTable/>
                  <c15:showDataLabelsRange val="1"/>
                </c:ext>
                <c:ext xmlns:c16="http://schemas.microsoft.com/office/drawing/2014/chart" uri="{C3380CC4-5D6E-409C-BE32-E72D297353CC}">
                  <c16:uniqueId val="{00000017-0989-41A9-99B9-6974356038E4}"/>
                </c:ext>
              </c:extLst>
            </c:dLbl>
            <c:dLbl>
              <c:idx val="12"/>
              <c:layout>
                <c:manualLayout>
                  <c:x val="-0.1107754279959718"/>
                  <c:y val="-0.11153357197774225"/>
                </c:manualLayout>
              </c:layout>
              <c:tx>
                <c:rich>
                  <a:bodyPr/>
                  <a:lstStyle/>
                  <a:p>
                    <a:fld id="{2D086C44-3A7D-4743-8FCD-9CE86941A4E9}" type="CELLRANGE">
                      <a:rPr lang="en-US" dirty="0"/>
                      <a:pPr/>
                      <a:t>[CELLRANGE]</a:t>
                    </a:fld>
                    <a:endParaRPr lang="es-CO"/>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9-0989-41A9-99B9-6974356038E4}"/>
                </c:ext>
              </c:extLst>
            </c:dLbl>
            <c:dLbl>
              <c:idx val="13"/>
              <c:layout>
                <c:manualLayout>
                  <c:x val="-4.4310171198388794E-2"/>
                  <c:y val="-7.7735519863274899E-2"/>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Arial" panose="020B0604020202020204" pitchFamily="34" charset="0"/>
                        <a:ea typeface="+mn-ea"/>
                        <a:cs typeface="Arial" panose="020B0604020202020204" pitchFamily="34" charset="0"/>
                      </a:defRPr>
                    </a:pPr>
                    <a:fld id="{60BA6FBB-3356-4226-848B-1E18FB1069C9}" type="CELLRANGE">
                      <a:rPr lang="en-US" sz="1000">
                        <a:solidFill>
                          <a:schemeClr val="bg1"/>
                        </a:solidFill>
                      </a:rPr>
                      <a:pPr>
                        <a:defRPr sz="1000" b="1" i="0" u="none" strike="noStrike" kern="1200" baseline="0">
                          <a:solidFill>
                            <a:schemeClr val="bg1"/>
                          </a:solidFill>
                          <a:latin typeface="Arial" panose="020B0604020202020204" pitchFamily="34" charset="0"/>
                          <a:ea typeface="+mn-ea"/>
                          <a:cs typeface="Arial" panose="020B0604020202020204" pitchFamily="34" charset="0"/>
                        </a:defRPr>
                      </a:pPr>
                      <a:t>[CELLRANGE]</a:t>
                    </a:fld>
                    <a:endParaRPr lang="es-CO"/>
                  </a:p>
                </c:rich>
              </c:tx>
              <c:spPr>
                <a:solidFill>
                  <a:srgbClr val="BE1F06"/>
                </a:solidFill>
                <a:ln>
                  <a:noFill/>
                </a:ln>
                <a:effectLst/>
              </c:spP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B-0989-41A9-99B9-6974356038E4}"/>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bg1">
                          <a:lumMod val="65000"/>
                        </a:schemeClr>
                      </a:solidFill>
                      <a:round/>
                    </a:ln>
                    <a:effectLst/>
                  </c:spPr>
                </c15:leaderLines>
              </c:ext>
            </c:extLst>
          </c:dLbls>
          <c:xVal>
            <c:numRef>
              <c:f>'Gráfico 1'!$C$4:$C$17</c:f>
              <c:numCache>
                <c:formatCode>#,#00</c:formatCode>
                <c:ptCount val="14"/>
                <c:pt idx="0">
                  <c:v>1.8843893375850795</c:v>
                </c:pt>
                <c:pt idx="1">
                  <c:v>2.0485766621816559</c:v>
                </c:pt>
                <c:pt idx="2">
                  <c:v>1.5799400119032025</c:v>
                </c:pt>
                <c:pt idx="3">
                  <c:v>2.8041934011646674</c:v>
                </c:pt>
                <c:pt idx="4">
                  <c:v>-1.9514436606252739</c:v>
                </c:pt>
                <c:pt idx="5">
                  <c:v>4.8195728387470327</c:v>
                </c:pt>
                <c:pt idx="6">
                  <c:v>1.7456811773244096</c:v>
                </c:pt>
                <c:pt idx="7">
                  <c:v>5.7101933122370108</c:v>
                </c:pt>
                <c:pt idx="8">
                  <c:v>2.9711886277966393</c:v>
                </c:pt>
                <c:pt idx="9">
                  <c:v>3.6725162876187767</c:v>
                </c:pt>
                <c:pt idx="10">
                  <c:v>4.8734300057782676</c:v>
                </c:pt>
                <c:pt idx="11">
                  <c:v>3.4075942098644063</c:v>
                </c:pt>
                <c:pt idx="12">
                  <c:v>4.5728088825585544</c:v>
                </c:pt>
                <c:pt idx="13">
                  <c:v>3.2602167017364625</c:v>
                </c:pt>
              </c:numCache>
            </c:numRef>
          </c:xVal>
          <c:yVal>
            <c:numRef>
              <c:f>'Gráfico 1'!$B$4:$B$17</c:f>
              <c:numCache>
                <c:formatCode>#,#00</c:formatCode>
                <c:ptCount val="14"/>
                <c:pt idx="0">
                  <c:v>2.3832330740641172</c:v>
                </c:pt>
                <c:pt idx="1">
                  <c:v>-1.8696091025876327</c:v>
                </c:pt>
                <c:pt idx="2">
                  <c:v>1.7639788401641487</c:v>
                </c:pt>
                <c:pt idx="3">
                  <c:v>2.5487019401746691</c:v>
                </c:pt>
                <c:pt idx="4">
                  <c:v>-0.42949055290544269</c:v>
                </c:pt>
                <c:pt idx="5">
                  <c:v>2.7193403552367768</c:v>
                </c:pt>
                <c:pt idx="6">
                  <c:v>2.8706120043774819</c:v>
                </c:pt>
                <c:pt idx="7">
                  <c:v>3.5510345010756783</c:v>
                </c:pt>
                <c:pt idx="8">
                  <c:v>2.6525270152359282</c:v>
                </c:pt>
                <c:pt idx="9">
                  <c:v>3.8109487766238459</c:v>
                </c:pt>
                <c:pt idx="10">
                  <c:v>4.5648882899968379</c:v>
                </c:pt>
                <c:pt idx="11">
                  <c:v>2.3025029331247504</c:v>
                </c:pt>
                <c:pt idx="12">
                  <c:v>2.9377218798252613</c:v>
                </c:pt>
                <c:pt idx="13">
                  <c:v>2.5153244557176047</c:v>
                </c:pt>
              </c:numCache>
            </c:numRef>
          </c:yVal>
          <c:bubbleSize>
            <c:numRef>
              <c:f>'Gráfico 1'!$E$4:$E$17</c:f>
              <c:numCache>
                <c:formatCode>#,#00</c:formatCode>
                <c:ptCount val="14"/>
                <c:pt idx="0">
                  <c:v>0.49884373647903768</c:v>
                </c:pt>
                <c:pt idx="1">
                  <c:v>3.9181857647692886</c:v>
                </c:pt>
                <c:pt idx="2">
                  <c:v>0.1840388282609462</c:v>
                </c:pt>
                <c:pt idx="3">
                  <c:v>0.25549146098999831</c:v>
                </c:pt>
                <c:pt idx="4">
                  <c:v>1.5219531077198312</c:v>
                </c:pt>
                <c:pt idx="5">
                  <c:v>2.1002324835102559</c:v>
                </c:pt>
                <c:pt idx="6">
                  <c:v>1.1249308270530722</c:v>
                </c:pt>
                <c:pt idx="7">
                  <c:v>2.1591588111613325</c:v>
                </c:pt>
                <c:pt idx="8">
                  <c:v>0.31866161256071113</c:v>
                </c:pt>
                <c:pt idx="9">
                  <c:v>0.13843248900506921</c:v>
                </c:pt>
                <c:pt idx="10">
                  <c:v>0.30854171578142964</c:v>
                </c:pt>
                <c:pt idx="11">
                  <c:v>1.1050912767396559</c:v>
                </c:pt>
                <c:pt idx="12">
                  <c:v>1.6350870027332931</c:v>
                </c:pt>
                <c:pt idx="13">
                  <c:v>0.74489224601885784</c:v>
                </c:pt>
              </c:numCache>
            </c:numRef>
          </c:bubbleSize>
          <c:bubble3D val="0"/>
          <c:extLst>
            <c:ext xmlns:c15="http://schemas.microsoft.com/office/drawing/2012/chart" uri="{02D57815-91ED-43cb-92C2-25804820EDAC}">
              <c15:datalabelsRange>
                <c15:f>'Gráfico 1'!$A$4:$A$17</c15:f>
                <c15:dlblRangeCache>
                  <c:ptCount val="14"/>
                  <c:pt idx="0">
                    <c:v>Agropecuario</c:v>
                  </c:pt>
                  <c:pt idx="1">
                    <c:v>Minería</c:v>
                  </c:pt>
                  <c:pt idx="2">
                    <c:v>Industria manufacturera</c:v>
                  </c:pt>
                  <c:pt idx="3">
                    <c:v>EGA*</c:v>
                  </c:pt>
                  <c:pt idx="4">
                    <c:v>Construcción</c:v>
                  </c:pt>
                  <c:pt idx="5">
                    <c:v>Comercio, transporte y hoteles</c:v>
                  </c:pt>
                  <c:pt idx="6">
                    <c:v>Información y comunicaciones</c:v>
                  </c:pt>
                  <c:pt idx="7">
                    <c:v>Actividades financieras</c:v>
                  </c:pt>
                  <c:pt idx="8">
                    <c:v>Actividades inmobiliarias</c:v>
                  </c:pt>
                  <c:pt idx="9">
                    <c:v>Actividades profesionales</c:v>
                  </c:pt>
                  <c:pt idx="10">
                    <c:v>Administración pública</c:v>
                  </c:pt>
                  <c:pt idx="11">
                    <c:v>Arte, entretenimiento y recreación</c:v>
                  </c:pt>
                  <c:pt idx="12">
                    <c:v>Impuestos</c:v>
                  </c:pt>
                  <c:pt idx="13">
                    <c:v>PIB total</c:v>
                  </c:pt>
                </c15:dlblRangeCache>
              </c15:datalabelsRange>
            </c:ext>
            <c:ext xmlns:c16="http://schemas.microsoft.com/office/drawing/2014/chart" uri="{C3380CC4-5D6E-409C-BE32-E72D297353CC}">
              <c16:uniqueId val="{0000001C-0989-41A9-99B9-6974356038E4}"/>
            </c:ext>
          </c:extLst>
        </c:ser>
        <c:dLbls>
          <c:showLegendKey val="0"/>
          <c:showVal val="0"/>
          <c:showCatName val="0"/>
          <c:showSerName val="0"/>
          <c:showPercent val="0"/>
          <c:showBubbleSize val="0"/>
        </c:dLbls>
        <c:bubbleScale val="100"/>
        <c:showNegBubbles val="0"/>
        <c:axId val="306030272"/>
        <c:axId val="306030848"/>
      </c:bubbleChart>
      <c:valAx>
        <c:axId val="306030272"/>
        <c:scaling>
          <c:orientation val="minMax"/>
        </c:scaling>
        <c:delete val="0"/>
        <c:axPos val="b"/>
        <c:title>
          <c:tx>
            <c:rich>
              <a:bodyPr rot="0" spcFirstLastPara="1" vertOverflow="ellipsis" vert="horz" wrap="square" anchor="ctr" anchorCtr="1"/>
              <a:lstStyle/>
              <a:p>
                <a:pPr>
                  <a:defRPr sz="1000" b="1"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s-CO" b="1" dirty="0"/>
                  <a:t>Variación anual 2019</a:t>
                </a:r>
              </a:p>
            </c:rich>
          </c:tx>
          <c:layout>
            <c:manualLayout>
              <c:xMode val="edge"/>
              <c:yMode val="edge"/>
              <c:x val="0.40262340319242573"/>
              <c:y val="0.93409379837678863"/>
            </c:manualLayout>
          </c:layout>
          <c:overlay val="0"/>
          <c:spPr>
            <a:noFill/>
            <a:ln>
              <a:noFill/>
            </a:ln>
            <a:effectLst/>
          </c:spPr>
        </c:title>
        <c:numFmt formatCode="#,##0.0" sourceLinked="0"/>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306030848"/>
        <c:crosses val="autoZero"/>
        <c:crossBetween val="midCat"/>
      </c:valAx>
      <c:valAx>
        <c:axId val="306030848"/>
        <c:scaling>
          <c:orientation val="minMax"/>
        </c:scaling>
        <c:delete val="0"/>
        <c:axPos val="l"/>
        <c:title>
          <c:tx>
            <c:rich>
              <a:bodyPr rot="-5400000" spcFirstLastPara="1" vertOverflow="ellipsis" vert="horz" wrap="square" anchor="ctr" anchorCtr="1"/>
              <a:lstStyle/>
              <a:p>
                <a:pPr>
                  <a:defRPr sz="1000" b="1"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s-CO" b="1" dirty="0"/>
                  <a:t>Variación anual 2018</a:t>
                </a:r>
              </a:p>
            </c:rich>
          </c:tx>
          <c:layout>
            <c:manualLayout>
              <c:xMode val="edge"/>
              <c:yMode val="edge"/>
              <c:x val="1.2084592145015106E-2"/>
              <c:y val="0.2981578997092037"/>
            </c:manualLayout>
          </c:layout>
          <c:overlay val="0"/>
          <c:spPr>
            <a:noFill/>
            <a:ln>
              <a:noFill/>
            </a:ln>
            <a:effectLst/>
          </c:spPr>
        </c:title>
        <c:numFmt formatCode="#,##0.0" sourceLinked="0"/>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306030272"/>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s-CO"/>
    </a:p>
  </c:txPr>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'Gráficas trimestre móvil'!$D$2</c:f>
              <c:strCache>
                <c:ptCount val="1"/>
                <c:pt idx="0">
                  <c:v>TGP (Trimestre móvil)</c:v>
                </c:pt>
              </c:strCache>
            </c:strRef>
          </c:tx>
          <c:spPr>
            <a:ln w="28575" cap="rnd">
              <a:solidFill>
                <a:schemeClr val="accent1"/>
              </a:solidFill>
              <a:round/>
            </a:ln>
            <a:effectLst/>
          </c:spPr>
          <c:marker>
            <c:symbol val="none"/>
          </c:marker>
          <c:cat>
            <c:strRef>
              <c:f>'Gráficas trimestre móvil'!$A$3:$A$6</c:f>
              <c:strCache>
                <c:ptCount val="4"/>
                <c:pt idx="0">
                  <c:v>Febrero</c:v>
                </c:pt>
                <c:pt idx="1">
                  <c:v>Marzo</c:v>
                </c:pt>
                <c:pt idx="2">
                  <c:v>Abril</c:v>
                </c:pt>
                <c:pt idx="3">
                  <c:v>Mayo</c:v>
                </c:pt>
              </c:strCache>
            </c:strRef>
          </c:cat>
          <c:val>
            <c:numRef>
              <c:f>'Gráficas trimestre móvil'!$D$3:$D$6</c:f>
              <c:numCache>
                <c:formatCode>#,#00</c:formatCode>
                <c:ptCount val="4"/>
                <c:pt idx="0">
                  <c:v>63.06517710854159</c:v>
                </c:pt>
                <c:pt idx="1">
                  <c:v>61.60458460186198</c:v>
                </c:pt>
                <c:pt idx="2">
                  <c:v>58.053171037077192</c:v>
                </c:pt>
                <c:pt idx="3">
                  <c:v>55.397389692910046</c:v>
                </c:pt>
              </c:numCache>
            </c:numRef>
          </c:val>
          <c:smooth val="1"/>
          <c:extLst>
            <c:ext xmlns:c16="http://schemas.microsoft.com/office/drawing/2014/chart" uri="{C3380CC4-5D6E-409C-BE32-E72D297353CC}">
              <c16:uniqueId val="{00000000-5946-4C18-9BE0-F31017B51A16}"/>
            </c:ext>
          </c:extLst>
        </c:ser>
        <c:dLbls>
          <c:showLegendKey val="0"/>
          <c:showVal val="0"/>
          <c:showCatName val="0"/>
          <c:showSerName val="0"/>
          <c:showPercent val="0"/>
          <c:showBubbleSize val="0"/>
        </c:dLbls>
        <c:marker val="1"/>
        <c:smooth val="0"/>
        <c:axId val="440222304"/>
        <c:axId val="440229192"/>
      </c:lineChart>
      <c:lineChart>
        <c:grouping val="standard"/>
        <c:varyColors val="0"/>
        <c:ser>
          <c:idx val="1"/>
          <c:order val="1"/>
          <c:tx>
            <c:strRef>
              <c:f>'Gráficas trimestre móvil'!$E$2</c:f>
              <c:strCache>
                <c:ptCount val="1"/>
                <c:pt idx="0">
                  <c:v>Var. Tráfico</c:v>
                </c:pt>
              </c:strCache>
            </c:strRef>
          </c:tx>
          <c:spPr>
            <a:ln w="28575" cap="rnd">
              <a:solidFill>
                <a:schemeClr val="accent2"/>
              </a:solidFill>
              <a:round/>
            </a:ln>
            <a:effectLst/>
          </c:spPr>
          <c:marker>
            <c:symbol val="none"/>
          </c:marker>
          <c:cat>
            <c:strRef>
              <c:f>'Gráficas trimestre móvil'!$A$3:$A$6</c:f>
              <c:strCache>
                <c:ptCount val="4"/>
                <c:pt idx="0">
                  <c:v>Febrero</c:v>
                </c:pt>
                <c:pt idx="1">
                  <c:v>Marzo</c:v>
                </c:pt>
                <c:pt idx="2">
                  <c:v>Abril</c:v>
                </c:pt>
                <c:pt idx="3">
                  <c:v>Mayo</c:v>
                </c:pt>
              </c:strCache>
            </c:strRef>
          </c:cat>
          <c:val>
            <c:numRef>
              <c:f>'Gráficas trimestre móvil'!$E$3:$E$6</c:f>
              <c:numCache>
                <c:formatCode>#,#00</c:formatCode>
                <c:ptCount val="4"/>
                <c:pt idx="0">
                  <c:v>0</c:v>
                </c:pt>
                <c:pt idx="1">
                  <c:v>-52.301564546345766</c:v>
                </c:pt>
                <c:pt idx="2">
                  <c:v>-86.696363129429244</c:v>
                </c:pt>
                <c:pt idx="3">
                  <c:v>-70.221435066221815</c:v>
                </c:pt>
              </c:numCache>
            </c:numRef>
          </c:val>
          <c:smooth val="1"/>
          <c:extLst>
            <c:ext xmlns:c16="http://schemas.microsoft.com/office/drawing/2014/chart" uri="{C3380CC4-5D6E-409C-BE32-E72D297353CC}">
              <c16:uniqueId val="{00000001-5946-4C18-9BE0-F31017B51A16}"/>
            </c:ext>
          </c:extLst>
        </c:ser>
        <c:dLbls>
          <c:showLegendKey val="0"/>
          <c:showVal val="0"/>
          <c:showCatName val="0"/>
          <c:showSerName val="0"/>
          <c:showPercent val="0"/>
          <c:showBubbleSize val="0"/>
        </c:dLbls>
        <c:marker val="1"/>
        <c:smooth val="0"/>
        <c:axId val="629177152"/>
        <c:axId val="629176168"/>
      </c:lineChart>
      <c:catAx>
        <c:axId val="440222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440229192"/>
        <c:crosses val="autoZero"/>
        <c:auto val="1"/>
        <c:lblAlgn val="ctr"/>
        <c:lblOffset val="100"/>
        <c:noMultiLvlLbl val="0"/>
      </c:catAx>
      <c:valAx>
        <c:axId val="440229192"/>
        <c:scaling>
          <c:orientation val="minMax"/>
          <c:min val="50"/>
        </c:scaling>
        <c:delete val="0"/>
        <c:axPos val="l"/>
        <c:title>
          <c:tx>
            <c:rich>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r>
                  <a:rPr lang="es-CO" sz="900">
                    <a:solidFill>
                      <a:schemeClr val="tx1"/>
                    </a:solidFill>
                    <a:latin typeface="Arial" panose="020B0604020202020204" pitchFamily="34" charset="0"/>
                    <a:cs typeface="Arial" panose="020B0604020202020204" pitchFamily="34" charset="0"/>
                  </a:rPr>
                  <a:t>Tasa Global de Participación (%)</a:t>
                </a:r>
              </a:p>
            </c:rich>
          </c:tx>
          <c:layout>
            <c:manualLayout>
              <c:xMode val="edge"/>
              <c:yMode val="edge"/>
              <c:x val="2.0125786163522012E-2"/>
              <c:y val="0.16949074074074075"/>
            </c:manualLayout>
          </c:layout>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440222304"/>
        <c:crosses val="autoZero"/>
        <c:crossBetween val="between"/>
      </c:valAx>
      <c:valAx>
        <c:axId val="629176168"/>
        <c:scaling>
          <c:orientation val="minMax"/>
        </c:scaling>
        <c:delete val="0"/>
        <c:axPos val="r"/>
        <c:title>
          <c:tx>
            <c:rich>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r>
                  <a:rPr lang="es-CO" sz="900">
                    <a:solidFill>
                      <a:schemeClr val="tx1"/>
                    </a:solidFill>
                    <a:latin typeface="Arial" panose="020B0604020202020204" pitchFamily="34" charset="0"/>
                    <a:cs typeface="Arial" panose="020B0604020202020204" pitchFamily="34" charset="0"/>
                  </a:rPr>
                  <a:t>Variación del tráfico (%)</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s-CO"/>
          </a:p>
        </c:txPr>
        <c:crossAx val="629177152"/>
        <c:crosses val="max"/>
        <c:crossBetween val="between"/>
      </c:valAx>
      <c:catAx>
        <c:axId val="629177152"/>
        <c:scaling>
          <c:orientation val="minMax"/>
        </c:scaling>
        <c:delete val="1"/>
        <c:axPos val="b"/>
        <c:numFmt formatCode="General" sourceLinked="1"/>
        <c:majorTickMark val="out"/>
        <c:minorTickMark val="none"/>
        <c:tickLblPos val="nextTo"/>
        <c:crossAx val="62917616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'Gráficas trimestre móvil'!$F$2</c:f>
              <c:strCache>
                <c:ptCount val="1"/>
                <c:pt idx="0">
                  <c:v>TGP (Trimestre móvil)</c:v>
                </c:pt>
              </c:strCache>
            </c:strRef>
          </c:tx>
          <c:spPr>
            <a:ln w="28575" cap="rnd">
              <a:solidFill>
                <a:schemeClr val="accent1"/>
              </a:solidFill>
              <a:round/>
            </a:ln>
            <a:effectLst/>
          </c:spPr>
          <c:marker>
            <c:symbol val="none"/>
          </c:marker>
          <c:cat>
            <c:strRef>
              <c:f>'Gráficas trimestre móvil'!$A$3:$A$6</c:f>
              <c:strCache>
                <c:ptCount val="4"/>
                <c:pt idx="0">
                  <c:v>Febrero</c:v>
                </c:pt>
                <c:pt idx="1">
                  <c:v>Marzo</c:v>
                </c:pt>
                <c:pt idx="2">
                  <c:v>Abril</c:v>
                </c:pt>
                <c:pt idx="3">
                  <c:v>Mayo</c:v>
                </c:pt>
              </c:strCache>
            </c:strRef>
          </c:cat>
          <c:val>
            <c:numRef>
              <c:f>'Gráficas trimestre móvil'!$F$3:$F$6</c:f>
              <c:numCache>
                <c:formatCode>#,#00</c:formatCode>
                <c:ptCount val="4"/>
                <c:pt idx="0">
                  <c:v>63.140801357743229</c:v>
                </c:pt>
                <c:pt idx="1">
                  <c:v>62.472731684985646</c:v>
                </c:pt>
                <c:pt idx="2">
                  <c:v>57.924826165175602</c:v>
                </c:pt>
                <c:pt idx="3">
                  <c:v>53.608735306582069</c:v>
                </c:pt>
              </c:numCache>
            </c:numRef>
          </c:val>
          <c:smooth val="1"/>
          <c:extLst>
            <c:ext xmlns:c16="http://schemas.microsoft.com/office/drawing/2014/chart" uri="{C3380CC4-5D6E-409C-BE32-E72D297353CC}">
              <c16:uniqueId val="{00000000-8FEE-4BEA-B005-A6869ABCEBAF}"/>
            </c:ext>
          </c:extLst>
        </c:ser>
        <c:dLbls>
          <c:showLegendKey val="0"/>
          <c:showVal val="0"/>
          <c:showCatName val="0"/>
          <c:showSerName val="0"/>
          <c:showPercent val="0"/>
          <c:showBubbleSize val="0"/>
        </c:dLbls>
        <c:marker val="1"/>
        <c:smooth val="0"/>
        <c:axId val="440222304"/>
        <c:axId val="440229192"/>
      </c:lineChart>
      <c:lineChart>
        <c:grouping val="standard"/>
        <c:varyColors val="0"/>
        <c:ser>
          <c:idx val="1"/>
          <c:order val="1"/>
          <c:tx>
            <c:strRef>
              <c:f>'Gráficas trimestre móvil'!$G$2</c:f>
              <c:strCache>
                <c:ptCount val="1"/>
                <c:pt idx="0">
                  <c:v>Var. Tráfico</c:v>
                </c:pt>
              </c:strCache>
            </c:strRef>
          </c:tx>
          <c:spPr>
            <a:ln w="28575" cap="rnd">
              <a:solidFill>
                <a:schemeClr val="accent2"/>
              </a:solidFill>
              <a:round/>
            </a:ln>
            <a:effectLst/>
          </c:spPr>
          <c:marker>
            <c:symbol val="none"/>
          </c:marker>
          <c:cat>
            <c:strRef>
              <c:f>'Gráficas trimestre móvil'!$A$3:$A$6</c:f>
              <c:strCache>
                <c:ptCount val="4"/>
                <c:pt idx="0">
                  <c:v>Febrero</c:v>
                </c:pt>
                <c:pt idx="1">
                  <c:v>Marzo</c:v>
                </c:pt>
                <c:pt idx="2">
                  <c:v>Abril</c:v>
                </c:pt>
                <c:pt idx="3">
                  <c:v>Mayo</c:v>
                </c:pt>
              </c:strCache>
            </c:strRef>
          </c:cat>
          <c:val>
            <c:numRef>
              <c:f>'Gráficas trimestre móvil'!$G$3:$G$6</c:f>
              <c:numCache>
                <c:formatCode>#,#00</c:formatCode>
                <c:ptCount val="4"/>
                <c:pt idx="0">
                  <c:v>0</c:v>
                </c:pt>
                <c:pt idx="1">
                  <c:v>-40.074735294013777</c:v>
                </c:pt>
                <c:pt idx="2">
                  <c:v>-60.930587262753441</c:v>
                </c:pt>
                <c:pt idx="3">
                  <c:v>-57.807862052467641</c:v>
                </c:pt>
              </c:numCache>
            </c:numRef>
          </c:val>
          <c:smooth val="1"/>
          <c:extLst>
            <c:ext xmlns:c16="http://schemas.microsoft.com/office/drawing/2014/chart" uri="{C3380CC4-5D6E-409C-BE32-E72D297353CC}">
              <c16:uniqueId val="{00000001-8FEE-4BEA-B005-A6869ABCEBAF}"/>
            </c:ext>
          </c:extLst>
        </c:ser>
        <c:dLbls>
          <c:showLegendKey val="0"/>
          <c:showVal val="0"/>
          <c:showCatName val="0"/>
          <c:showSerName val="0"/>
          <c:showPercent val="0"/>
          <c:showBubbleSize val="0"/>
        </c:dLbls>
        <c:marker val="1"/>
        <c:smooth val="0"/>
        <c:axId val="629177152"/>
        <c:axId val="629176168"/>
      </c:lineChart>
      <c:catAx>
        <c:axId val="440222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440229192"/>
        <c:crosses val="autoZero"/>
        <c:auto val="1"/>
        <c:lblAlgn val="ctr"/>
        <c:lblOffset val="100"/>
        <c:noMultiLvlLbl val="0"/>
      </c:catAx>
      <c:valAx>
        <c:axId val="440229192"/>
        <c:scaling>
          <c:orientation val="minMax"/>
          <c:min val="50"/>
        </c:scaling>
        <c:delete val="0"/>
        <c:axPos val="l"/>
        <c:title>
          <c:tx>
            <c:rich>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r>
                  <a:rPr lang="es-CO" sz="900">
                    <a:solidFill>
                      <a:schemeClr val="tx1"/>
                    </a:solidFill>
                    <a:latin typeface="Arial" panose="020B0604020202020204" pitchFamily="34" charset="0"/>
                    <a:cs typeface="Arial" panose="020B0604020202020204" pitchFamily="34" charset="0"/>
                  </a:rPr>
                  <a:t>Tasa Global de Participación (%)</a:t>
                </a:r>
              </a:p>
            </c:rich>
          </c:tx>
          <c:layout>
            <c:manualLayout>
              <c:xMode val="edge"/>
              <c:yMode val="edge"/>
              <c:x val="2.0125786163522012E-2"/>
              <c:y val="0.16949074074074075"/>
            </c:manualLayout>
          </c:layout>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440222304"/>
        <c:crosses val="autoZero"/>
        <c:crossBetween val="between"/>
      </c:valAx>
      <c:valAx>
        <c:axId val="629176168"/>
        <c:scaling>
          <c:orientation val="minMax"/>
        </c:scaling>
        <c:delete val="0"/>
        <c:axPos val="r"/>
        <c:title>
          <c:tx>
            <c:rich>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r>
                  <a:rPr lang="es-CO" sz="900">
                    <a:solidFill>
                      <a:schemeClr val="tx1"/>
                    </a:solidFill>
                    <a:latin typeface="Arial" panose="020B0604020202020204" pitchFamily="34" charset="0"/>
                    <a:cs typeface="Arial" panose="020B0604020202020204" pitchFamily="34" charset="0"/>
                  </a:rPr>
                  <a:t>Variación del tráfico (%)</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s-CO"/>
          </a:p>
        </c:txPr>
        <c:crossAx val="629177152"/>
        <c:crosses val="max"/>
        <c:crossBetween val="between"/>
      </c:valAx>
      <c:catAx>
        <c:axId val="629177152"/>
        <c:scaling>
          <c:orientation val="minMax"/>
        </c:scaling>
        <c:delete val="1"/>
        <c:axPos val="b"/>
        <c:numFmt formatCode="General" sourceLinked="1"/>
        <c:majorTickMark val="out"/>
        <c:minorTickMark val="none"/>
        <c:tickLblPos val="nextTo"/>
        <c:crossAx val="62917616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'Gráficas trimestre móvil'!$H$2</c:f>
              <c:strCache>
                <c:ptCount val="1"/>
                <c:pt idx="0">
                  <c:v>TGP (Trimestre móvil)</c:v>
                </c:pt>
              </c:strCache>
            </c:strRef>
          </c:tx>
          <c:spPr>
            <a:ln w="28575" cap="rnd">
              <a:solidFill>
                <a:schemeClr val="accent1"/>
              </a:solidFill>
              <a:round/>
            </a:ln>
            <a:effectLst/>
          </c:spPr>
          <c:marker>
            <c:symbol val="none"/>
          </c:marker>
          <c:cat>
            <c:strRef>
              <c:f>'Gráficas trimestre móvil'!$A$3:$A$6</c:f>
              <c:strCache>
                <c:ptCount val="4"/>
                <c:pt idx="0">
                  <c:v>Febrero</c:v>
                </c:pt>
                <c:pt idx="1">
                  <c:v>Marzo</c:v>
                </c:pt>
                <c:pt idx="2">
                  <c:v>Abril</c:v>
                </c:pt>
                <c:pt idx="3">
                  <c:v>Mayo</c:v>
                </c:pt>
              </c:strCache>
            </c:strRef>
          </c:cat>
          <c:val>
            <c:numRef>
              <c:f>'Gráficas trimestre móvil'!$H$3:$H$6</c:f>
              <c:numCache>
                <c:formatCode>#,#00</c:formatCode>
                <c:ptCount val="4"/>
                <c:pt idx="0">
                  <c:v>61.662083040194425</c:v>
                </c:pt>
                <c:pt idx="1">
                  <c:v>60.963482135604629</c:v>
                </c:pt>
                <c:pt idx="2">
                  <c:v>58.997097896842376</c:v>
                </c:pt>
                <c:pt idx="3">
                  <c:v>56.820459650941771</c:v>
                </c:pt>
              </c:numCache>
            </c:numRef>
          </c:val>
          <c:smooth val="1"/>
          <c:extLst>
            <c:ext xmlns:c16="http://schemas.microsoft.com/office/drawing/2014/chart" uri="{C3380CC4-5D6E-409C-BE32-E72D297353CC}">
              <c16:uniqueId val="{00000000-F157-422C-A4DF-2CD08D6E5C46}"/>
            </c:ext>
          </c:extLst>
        </c:ser>
        <c:dLbls>
          <c:showLegendKey val="0"/>
          <c:showVal val="0"/>
          <c:showCatName val="0"/>
          <c:showSerName val="0"/>
          <c:showPercent val="0"/>
          <c:showBubbleSize val="0"/>
        </c:dLbls>
        <c:marker val="1"/>
        <c:smooth val="0"/>
        <c:axId val="440222304"/>
        <c:axId val="440229192"/>
      </c:lineChart>
      <c:lineChart>
        <c:grouping val="standard"/>
        <c:varyColors val="0"/>
        <c:ser>
          <c:idx val="1"/>
          <c:order val="1"/>
          <c:tx>
            <c:strRef>
              <c:f>'Gráficas trimestre móvil'!$I$2</c:f>
              <c:strCache>
                <c:ptCount val="1"/>
                <c:pt idx="0">
                  <c:v>Var. Tráfico</c:v>
                </c:pt>
              </c:strCache>
            </c:strRef>
          </c:tx>
          <c:spPr>
            <a:ln w="28575" cap="rnd">
              <a:solidFill>
                <a:schemeClr val="accent2"/>
              </a:solidFill>
              <a:round/>
            </a:ln>
            <a:effectLst/>
          </c:spPr>
          <c:marker>
            <c:symbol val="none"/>
          </c:marker>
          <c:cat>
            <c:strRef>
              <c:f>'Gráficas trimestre móvil'!$A$3:$A$6</c:f>
              <c:strCache>
                <c:ptCount val="4"/>
                <c:pt idx="0">
                  <c:v>Febrero</c:v>
                </c:pt>
                <c:pt idx="1">
                  <c:v>Marzo</c:v>
                </c:pt>
                <c:pt idx="2">
                  <c:v>Abril</c:v>
                </c:pt>
                <c:pt idx="3">
                  <c:v>Mayo</c:v>
                </c:pt>
              </c:strCache>
            </c:strRef>
          </c:cat>
          <c:val>
            <c:numRef>
              <c:f>'Gráficas trimestre móvil'!$I$3:$I$6</c:f>
              <c:numCache>
                <c:formatCode>General</c:formatCode>
                <c:ptCount val="4"/>
                <c:pt idx="0">
                  <c:v>0</c:v>
                </c:pt>
                <c:pt idx="1">
                  <c:v>-37.979382354287104</c:v>
                </c:pt>
                <c:pt idx="2">
                  <c:v>-58.681338081054534</c:v>
                </c:pt>
                <c:pt idx="3">
                  <c:v>-48.625180335286842</c:v>
                </c:pt>
              </c:numCache>
            </c:numRef>
          </c:val>
          <c:smooth val="1"/>
          <c:extLst>
            <c:ext xmlns:c16="http://schemas.microsoft.com/office/drawing/2014/chart" uri="{C3380CC4-5D6E-409C-BE32-E72D297353CC}">
              <c16:uniqueId val="{00000001-F157-422C-A4DF-2CD08D6E5C46}"/>
            </c:ext>
          </c:extLst>
        </c:ser>
        <c:dLbls>
          <c:showLegendKey val="0"/>
          <c:showVal val="0"/>
          <c:showCatName val="0"/>
          <c:showSerName val="0"/>
          <c:showPercent val="0"/>
          <c:showBubbleSize val="0"/>
        </c:dLbls>
        <c:marker val="1"/>
        <c:smooth val="0"/>
        <c:axId val="629177152"/>
        <c:axId val="629176168"/>
      </c:lineChart>
      <c:catAx>
        <c:axId val="440222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440229192"/>
        <c:crosses val="autoZero"/>
        <c:auto val="1"/>
        <c:lblAlgn val="ctr"/>
        <c:lblOffset val="100"/>
        <c:noMultiLvlLbl val="0"/>
      </c:catAx>
      <c:valAx>
        <c:axId val="440229192"/>
        <c:scaling>
          <c:orientation val="minMax"/>
          <c:min val="55"/>
        </c:scaling>
        <c:delete val="0"/>
        <c:axPos val="l"/>
        <c:title>
          <c:tx>
            <c:rich>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r>
                  <a:rPr lang="es-CO" sz="900">
                    <a:solidFill>
                      <a:schemeClr val="tx1"/>
                    </a:solidFill>
                    <a:latin typeface="Arial" panose="020B0604020202020204" pitchFamily="34" charset="0"/>
                    <a:cs typeface="Arial" panose="020B0604020202020204" pitchFamily="34" charset="0"/>
                  </a:rPr>
                  <a:t>Tasa Global de Participación (%)</a:t>
                </a:r>
              </a:p>
            </c:rich>
          </c:tx>
          <c:layout>
            <c:manualLayout>
              <c:xMode val="edge"/>
              <c:yMode val="edge"/>
              <c:x val="2.0125786163522012E-2"/>
              <c:y val="0.16949074074074075"/>
            </c:manualLayout>
          </c:layout>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440222304"/>
        <c:crosses val="autoZero"/>
        <c:crossBetween val="between"/>
      </c:valAx>
      <c:valAx>
        <c:axId val="629176168"/>
        <c:scaling>
          <c:orientation val="minMax"/>
        </c:scaling>
        <c:delete val="0"/>
        <c:axPos val="r"/>
        <c:title>
          <c:tx>
            <c:rich>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r>
                  <a:rPr lang="es-CO" sz="900">
                    <a:solidFill>
                      <a:schemeClr val="tx1"/>
                    </a:solidFill>
                    <a:latin typeface="Arial" panose="020B0604020202020204" pitchFamily="34" charset="0"/>
                    <a:cs typeface="Arial" panose="020B0604020202020204" pitchFamily="34" charset="0"/>
                  </a:rPr>
                  <a:t>Variación del tráfico (%)</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s-CO"/>
          </a:p>
        </c:txPr>
        <c:crossAx val="629177152"/>
        <c:crosses val="max"/>
        <c:crossBetween val="between"/>
      </c:valAx>
      <c:catAx>
        <c:axId val="629177152"/>
        <c:scaling>
          <c:orientation val="minMax"/>
        </c:scaling>
        <c:delete val="1"/>
        <c:axPos val="b"/>
        <c:numFmt formatCode="General" sourceLinked="1"/>
        <c:majorTickMark val="out"/>
        <c:minorTickMark val="none"/>
        <c:tickLblPos val="nextTo"/>
        <c:crossAx val="62917616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'Gráfico 1'!$C$4</c:f>
              <c:strCache>
                <c:ptCount val="1"/>
                <c:pt idx="0">
                  <c:v>% apertura</c:v>
                </c:pt>
              </c:strCache>
            </c:strRef>
          </c:tx>
          <c:spPr>
            <a:solidFill>
              <a:srgbClr val="3B488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3B488A"/>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'Gráfico 1'!$B$5:$B$10</c:f>
              <c:strCache>
                <c:ptCount val="5"/>
                <c:pt idx="0">
                  <c:v>23 marzo - 13 abril</c:v>
                </c:pt>
                <c:pt idx="1">
                  <c:v>13 abril - 27 abril</c:v>
                </c:pt>
                <c:pt idx="2">
                  <c:v>27 abril - 11 mayo</c:v>
                </c:pt>
                <c:pt idx="3">
                  <c:v>11 mayo - 31 mayo</c:v>
                </c:pt>
                <c:pt idx="4">
                  <c:v>1 junio - 31 junio</c:v>
                </c:pt>
              </c:strCache>
            </c:strRef>
          </c:cat>
          <c:val>
            <c:numRef>
              <c:f>'Gráfico 1'!$C$5:$C$10</c:f>
              <c:numCache>
                <c:formatCode>0%</c:formatCode>
                <c:ptCount val="5"/>
                <c:pt idx="0">
                  <c:v>0.68785342792767556</c:v>
                </c:pt>
                <c:pt idx="1">
                  <c:v>0.70796958331897519</c:v>
                </c:pt>
                <c:pt idx="2">
                  <c:v>0.76770517577930653</c:v>
                </c:pt>
                <c:pt idx="3">
                  <c:v>0.8894529903529369</c:v>
                </c:pt>
                <c:pt idx="4">
                  <c:v>0.91476100573589081</c:v>
                </c:pt>
              </c:numCache>
            </c:numRef>
          </c:val>
          <c:extLst>
            <c:ext xmlns:c16="http://schemas.microsoft.com/office/drawing/2014/chart" uri="{C3380CC4-5D6E-409C-BE32-E72D297353CC}">
              <c16:uniqueId val="{00000000-C92F-4986-9B3A-AF00DD3A28AA}"/>
            </c:ext>
          </c:extLst>
        </c:ser>
        <c:dLbls>
          <c:showLegendKey val="0"/>
          <c:showVal val="0"/>
          <c:showCatName val="0"/>
          <c:showSerName val="0"/>
          <c:showPercent val="0"/>
          <c:showBubbleSize val="0"/>
        </c:dLbls>
        <c:gapWidth val="50"/>
        <c:overlap val="100"/>
        <c:axId val="562235680"/>
        <c:axId val="562234696"/>
      </c:barChart>
      <c:catAx>
        <c:axId val="56223568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562234696"/>
        <c:crosses val="autoZero"/>
        <c:auto val="1"/>
        <c:lblAlgn val="ctr"/>
        <c:lblOffset val="100"/>
        <c:noMultiLvlLbl val="0"/>
      </c:catAx>
      <c:valAx>
        <c:axId val="562234696"/>
        <c:scaling>
          <c:orientation val="minMax"/>
          <c:min val="0.5"/>
        </c:scaling>
        <c:delete val="1"/>
        <c:axPos val="l"/>
        <c:numFmt formatCode="0%" sourceLinked="1"/>
        <c:majorTickMark val="out"/>
        <c:minorTickMark val="none"/>
        <c:tickLblPos val="nextTo"/>
        <c:crossAx val="5622356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s-CO"/>
    </a:p>
  </c:txPr>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29B-4FCC-9ED3-A01C7F98F88B}"/>
                </c:ext>
              </c:extLst>
            </c:dLbl>
            <c:dLbl>
              <c:idx val="5"/>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29B-4FCC-9ED3-A01C7F98F88B}"/>
                </c:ext>
              </c:extLst>
            </c:dLbl>
            <c:dLbl>
              <c:idx val="9"/>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29B-4FCC-9ED3-A01C7F98F88B}"/>
                </c:ext>
              </c:extLst>
            </c:dLbl>
            <c:dLbl>
              <c:idx val="13"/>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29B-4FCC-9ED3-A01C7F98F88B}"/>
                </c:ext>
              </c:extLst>
            </c:dLbl>
            <c:dLbl>
              <c:idx val="18"/>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9B-4FCC-9ED3-A01C7F98F88B}"/>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solidFill>
                    <a:latin typeface="Arial" panose="020B0604020202020204" pitchFamily="34" charset="0"/>
                    <a:ea typeface="+mn-ea"/>
                    <a:cs typeface="Arial" panose="020B0604020202020204" pitchFamily="34" charset="0"/>
                  </a:defRPr>
                </a:pPr>
                <a:endParaRPr lang="es-CO"/>
              </a:p>
            </c:txPr>
            <c:dLblPos val="t"/>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Gráficas!$H$8:$I$26</c:f>
              <c:multiLvlStrCache>
                <c:ptCount val="19"/>
                <c:lvl>
                  <c:pt idx="0">
                    <c:v>1</c:v>
                  </c:pt>
                  <c:pt idx="1">
                    <c:v>2</c:v>
                  </c:pt>
                  <c:pt idx="2">
                    <c:v>3</c:v>
                  </c:pt>
                  <c:pt idx="3">
                    <c:v>4</c:v>
                  </c:pt>
                  <c:pt idx="4">
                    <c:v>1</c:v>
                  </c:pt>
                  <c:pt idx="5">
                    <c:v>2</c:v>
                  </c:pt>
                  <c:pt idx="6">
                    <c:v>3</c:v>
                  </c:pt>
                  <c:pt idx="7">
                    <c:v>4</c:v>
                  </c:pt>
                  <c:pt idx="8">
                    <c:v>1</c:v>
                  </c:pt>
                  <c:pt idx="9">
                    <c:v>2</c:v>
                  </c:pt>
                  <c:pt idx="10">
                    <c:v>3</c:v>
                  </c:pt>
                  <c:pt idx="11">
                    <c:v>4</c:v>
                  </c:pt>
                  <c:pt idx="12">
                    <c:v>1</c:v>
                  </c:pt>
                  <c:pt idx="13">
                    <c:v>2</c:v>
                  </c:pt>
                  <c:pt idx="14">
                    <c:v>3</c:v>
                  </c:pt>
                  <c:pt idx="15">
                    <c:v>4</c:v>
                  </c:pt>
                  <c:pt idx="16">
                    <c:v>1</c:v>
                  </c:pt>
                  <c:pt idx="17">
                    <c:v>2</c:v>
                  </c:pt>
                  <c:pt idx="18">
                    <c:v>3</c:v>
                  </c:pt>
                </c:lvl>
                <c:lvl>
                  <c:pt idx="0">
                    <c:v>Febrero</c:v>
                  </c:pt>
                  <c:pt idx="4">
                    <c:v>Marzo</c:v>
                  </c:pt>
                  <c:pt idx="8">
                    <c:v>Abril</c:v>
                  </c:pt>
                  <c:pt idx="12">
                    <c:v>Mayo</c:v>
                  </c:pt>
                  <c:pt idx="16">
                    <c:v>Junio</c:v>
                  </c:pt>
                </c:lvl>
              </c:multiLvlStrCache>
            </c:multiLvlStrRef>
          </c:cat>
          <c:val>
            <c:numRef>
              <c:f>Gráficas!$L$8:$L$26</c:f>
              <c:numCache>
                <c:formatCode>0.0</c:formatCode>
                <c:ptCount val="19"/>
                <c:pt idx="0">
                  <c:v>11.318857968026453</c:v>
                </c:pt>
                <c:pt idx="1">
                  <c:v>2.118767796273846</c:v>
                </c:pt>
                <c:pt idx="2">
                  <c:v>1.3861971221275082</c:v>
                </c:pt>
                <c:pt idx="3">
                  <c:v>-1.4679542887573005</c:v>
                </c:pt>
                <c:pt idx="4">
                  <c:v>-1.5348580511549192</c:v>
                </c:pt>
                <c:pt idx="5">
                  <c:v>2.4086309659221428E-3</c:v>
                </c:pt>
                <c:pt idx="6">
                  <c:v>-7.2413069951359876</c:v>
                </c:pt>
                <c:pt idx="7">
                  <c:v>-24.357247756763169</c:v>
                </c:pt>
                <c:pt idx="8">
                  <c:v>-28.265193735575377</c:v>
                </c:pt>
                <c:pt idx="9">
                  <c:v>-34.315014717908966</c:v>
                </c:pt>
                <c:pt idx="10">
                  <c:v>-24.460191916109221</c:v>
                </c:pt>
                <c:pt idx="11">
                  <c:v>-4.3979853979109969</c:v>
                </c:pt>
                <c:pt idx="12">
                  <c:v>-0.31228137650801679</c:v>
                </c:pt>
                <c:pt idx="13">
                  <c:v>14.741588869775658</c:v>
                </c:pt>
                <c:pt idx="14">
                  <c:v>8.8283658343679239</c:v>
                </c:pt>
                <c:pt idx="15">
                  <c:v>10.570143788491437</c:v>
                </c:pt>
                <c:pt idx="16">
                  <c:v>6.2286092884667577</c:v>
                </c:pt>
                <c:pt idx="17">
                  <c:v>5.7400545837226202</c:v>
                </c:pt>
                <c:pt idx="18">
                  <c:v>5.6542034737678604</c:v>
                </c:pt>
              </c:numCache>
            </c:numRef>
          </c:val>
          <c:smooth val="1"/>
          <c:extLst>
            <c:ext xmlns:c16="http://schemas.microsoft.com/office/drawing/2014/chart" uri="{C3380CC4-5D6E-409C-BE32-E72D297353CC}">
              <c16:uniqueId val="{00000004-A29B-4FCC-9ED3-A01C7F98F88B}"/>
            </c:ext>
          </c:extLst>
        </c:ser>
        <c:dLbls>
          <c:showLegendKey val="0"/>
          <c:showVal val="0"/>
          <c:showCatName val="0"/>
          <c:showSerName val="0"/>
          <c:showPercent val="0"/>
          <c:showBubbleSize val="0"/>
        </c:dLbls>
        <c:smooth val="0"/>
        <c:axId val="474940496"/>
        <c:axId val="474944104"/>
      </c:lineChart>
      <c:catAx>
        <c:axId val="47494049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474944104"/>
        <c:crosses val="autoZero"/>
        <c:auto val="1"/>
        <c:lblAlgn val="ctr"/>
        <c:lblOffset val="100"/>
        <c:noMultiLvlLbl val="0"/>
      </c:catAx>
      <c:valAx>
        <c:axId val="47494410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4749404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100">
          <a:solidFill>
            <a:sysClr val="windowText" lastClr="000000"/>
          </a:solidFill>
          <a:latin typeface="Arial" panose="020B0604020202020204" pitchFamily="34" charset="0"/>
          <a:cs typeface="Arial" panose="020B0604020202020204" pitchFamily="34" charset="0"/>
        </a:defRPr>
      </a:pPr>
      <a:endParaRPr lang="es-CO"/>
    </a:p>
  </c:txPr>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Hoja1!$N$7</c:f>
              <c:strCache>
                <c:ptCount val="1"/>
                <c:pt idx="0">
                  <c:v>Diesel</c:v>
                </c:pt>
              </c:strCache>
            </c:strRef>
          </c:tx>
          <c:spPr>
            <a:ln w="28575" cap="rnd">
              <a:solidFill>
                <a:srgbClr val="002060"/>
              </a:solidFill>
              <a:round/>
            </a:ln>
            <a:effectLst/>
          </c:spPr>
          <c:marker>
            <c:symbol val="none"/>
          </c:marker>
          <c:dLbls>
            <c:dLbl>
              <c:idx val="0"/>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1ED-4B82-95DA-8876A573A940}"/>
                </c:ext>
              </c:extLst>
            </c:dLbl>
            <c:dLbl>
              <c:idx val="5"/>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1ED-4B82-95DA-8876A573A940}"/>
                </c:ext>
              </c:extLst>
            </c:dLbl>
            <c:dLbl>
              <c:idx val="14"/>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1ED-4B82-95DA-8876A573A940}"/>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2060"/>
                    </a:solidFill>
                    <a:latin typeface="Arial" panose="020B0604020202020204" pitchFamily="34" charset="0"/>
                    <a:ea typeface="+mn-ea"/>
                    <a:cs typeface="Arial" panose="020B0604020202020204" pitchFamily="34" charset="0"/>
                  </a:defRPr>
                </a:pPr>
                <a:endParaRPr lang="es-CO"/>
              </a:p>
            </c:txPr>
            <c:dLblPos val="t"/>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Hoja1!$L$8:$M$23</c:f>
              <c:multiLvlStrCache>
                <c:ptCount val="16"/>
                <c:lvl>
                  <c:pt idx="0">
                    <c:v> 1 </c:v>
                  </c:pt>
                  <c:pt idx="1">
                    <c:v> 2 </c:v>
                  </c:pt>
                  <c:pt idx="2">
                    <c:v> 3 </c:v>
                  </c:pt>
                  <c:pt idx="3">
                    <c:v> 4 </c:v>
                  </c:pt>
                  <c:pt idx="4">
                    <c:v> 1 </c:v>
                  </c:pt>
                  <c:pt idx="5">
                    <c:v> 2 </c:v>
                  </c:pt>
                  <c:pt idx="6">
                    <c:v> 3 </c:v>
                  </c:pt>
                  <c:pt idx="7">
                    <c:v> 4 </c:v>
                  </c:pt>
                  <c:pt idx="8">
                    <c:v> 1 </c:v>
                  </c:pt>
                  <c:pt idx="9">
                    <c:v> 2 </c:v>
                  </c:pt>
                  <c:pt idx="10">
                    <c:v> 3 </c:v>
                  </c:pt>
                  <c:pt idx="11">
                    <c:v> 4 </c:v>
                  </c:pt>
                  <c:pt idx="12">
                    <c:v> 1 </c:v>
                  </c:pt>
                  <c:pt idx="13">
                    <c:v> 2 </c:v>
                  </c:pt>
                  <c:pt idx="14">
                    <c:v> 3 </c:v>
                  </c:pt>
                  <c:pt idx="15">
                    <c:v> 4 </c:v>
                  </c:pt>
                </c:lvl>
                <c:lvl>
                  <c:pt idx="0">
                    <c:v> Marzo </c:v>
                  </c:pt>
                  <c:pt idx="4">
                    <c:v> Abril </c:v>
                  </c:pt>
                  <c:pt idx="8">
                    <c:v> Mayo </c:v>
                  </c:pt>
                  <c:pt idx="12">
                    <c:v> Junio </c:v>
                  </c:pt>
                </c:lvl>
              </c:multiLvlStrCache>
            </c:multiLvlStrRef>
          </c:cat>
          <c:val>
            <c:numRef>
              <c:f>Hoja1!$N$8:$N$22</c:f>
              <c:numCache>
                <c:formatCode>#,##0.0,,</c:formatCode>
                <c:ptCount val="15"/>
                <c:pt idx="0">
                  <c:v>5134815.5714285718</c:v>
                </c:pt>
                <c:pt idx="1">
                  <c:v>5183789.5714285718</c:v>
                </c:pt>
                <c:pt idx="2">
                  <c:v>3836951.2857142859</c:v>
                </c:pt>
                <c:pt idx="3">
                  <c:v>2568599.9542857143</c:v>
                </c:pt>
                <c:pt idx="4">
                  <c:v>2377833.8528571427</c:v>
                </c:pt>
                <c:pt idx="5">
                  <c:v>2001089.142857143</c:v>
                </c:pt>
                <c:pt idx="6">
                  <c:v>2636765.4285714286</c:v>
                </c:pt>
                <c:pt idx="7">
                  <c:v>2938105.2857142859</c:v>
                </c:pt>
                <c:pt idx="8">
                  <c:v>3031845</c:v>
                </c:pt>
                <c:pt idx="9">
                  <c:v>3321437.4285714286</c:v>
                </c:pt>
                <c:pt idx="10">
                  <c:v>3622107.2857142859</c:v>
                </c:pt>
                <c:pt idx="11">
                  <c:v>3787824.2857142859</c:v>
                </c:pt>
                <c:pt idx="12">
                  <c:v>3449820.7142857141</c:v>
                </c:pt>
                <c:pt idx="13">
                  <c:v>3836347.1428571427</c:v>
                </c:pt>
                <c:pt idx="14">
                  <c:v>4070869.2857142859</c:v>
                </c:pt>
              </c:numCache>
            </c:numRef>
          </c:val>
          <c:smooth val="1"/>
          <c:extLst>
            <c:ext xmlns:c16="http://schemas.microsoft.com/office/drawing/2014/chart" uri="{C3380CC4-5D6E-409C-BE32-E72D297353CC}">
              <c16:uniqueId val="{00000003-61ED-4B82-95DA-8876A573A940}"/>
            </c:ext>
          </c:extLst>
        </c:ser>
        <c:ser>
          <c:idx val="1"/>
          <c:order val="1"/>
          <c:tx>
            <c:strRef>
              <c:f>Hoja1!$O$7</c:f>
              <c:strCache>
                <c:ptCount val="1"/>
                <c:pt idx="0">
                  <c:v>Gasolina</c:v>
                </c:pt>
              </c:strCache>
            </c:strRef>
          </c:tx>
          <c:spPr>
            <a:ln w="28575" cap="rnd">
              <a:solidFill>
                <a:srgbClr val="C00000"/>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1ED-4B82-95DA-8876A573A940}"/>
                </c:ext>
              </c:extLst>
            </c:dLbl>
            <c:dLbl>
              <c:idx val="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1ED-4B82-95DA-8876A573A940}"/>
                </c:ext>
              </c:extLst>
            </c:dLbl>
            <c:dLbl>
              <c:idx val="14"/>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1ED-4B82-95DA-8876A573A940}"/>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C00000"/>
                    </a:solidFill>
                    <a:latin typeface="Arial" panose="020B0604020202020204" pitchFamily="34" charset="0"/>
                    <a:ea typeface="+mn-ea"/>
                    <a:cs typeface="Arial" panose="020B0604020202020204" pitchFamily="34" charset="0"/>
                  </a:defRPr>
                </a:pPr>
                <a:endParaRPr lang="es-CO"/>
              </a:p>
            </c:txPr>
            <c:dLblPos val="b"/>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Hoja1!$L$8:$M$23</c:f>
              <c:multiLvlStrCache>
                <c:ptCount val="16"/>
                <c:lvl>
                  <c:pt idx="0">
                    <c:v> 1 </c:v>
                  </c:pt>
                  <c:pt idx="1">
                    <c:v> 2 </c:v>
                  </c:pt>
                  <c:pt idx="2">
                    <c:v> 3 </c:v>
                  </c:pt>
                  <c:pt idx="3">
                    <c:v> 4 </c:v>
                  </c:pt>
                  <c:pt idx="4">
                    <c:v> 1 </c:v>
                  </c:pt>
                  <c:pt idx="5">
                    <c:v> 2 </c:v>
                  </c:pt>
                  <c:pt idx="6">
                    <c:v> 3 </c:v>
                  </c:pt>
                  <c:pt idx="7">
                    <c:v> 4 </c:v>
                  </c:pt>
                  <c:pt idx="8">
                    <c:v> 1 </c:v>
                  </c:pt>
                  <c:pt idx="9">
                    <c:v> 2 </c:v>
                  </c:pt>
                  <c:pt idx="10">
                    <c:v> 3 </c:v>
                  </c:pt>
                  <c:pt idx="11">
                    <c:v> 4 </c:v>
                  </c:pt>
                  <c:pt idx="12">
                    <c:v> 1 </c:v>
                  </c:pt>
                  <c:pt idx="13">
                    <c:v> 2 </c:v>
                  </c:pt>
                  <c:pt idx="14">
                    <c:v> 3 </c:v>
                  </c:pt>
                  <c:pt idx="15">
                    <c:v> 4 </c:v>
                  </c:pt>
                </c:lvl>
                <c:lvl>
                  <c:pt idx="0">
                    <c:v> Marzo </c:v>
                  </c:pt>
                  <c:pt idx="4">
                    <c:v> Abril </c:v>
                  </c:pt>
                  <c:pt idx="8">
                    <c:v> Mayo </c:v>
                  </c:pt>
                  <c:pt idx="12">
                    <c:v> Junio </c:v>
                  </c:pt>
                </c:lvl>
              </c:multiLvlStrCache>
            </c:multiLvlStrRef>
          </c:cat>
          <c:val>
            <c:numRef>
              <c:f>Hoja1!$O$8:$O$22</c:f>
              <c:numCache>
                <c:formatCode>#,##0.0,,</c:formatCode>
                <c:ptCount val="15"/>
                <c:pt idx="0">
                  <c:v>5605001.3657142865</c:v>
                </c:pt>
                <c:pt idx="1">
                  <c:v>5462255.2857142854</c:v>
                </c:pt>
                <c:pt idx="2">
                  <c:v>3800034.7928571431</c:v>
                </c:pt>
                <c:pt idx="3">
                  <c:v>1956100.2857142857</c:v>
                </c:pt>
                <c:pt idx="4">
                  <c:v>1732268.4285714286</c:v>
                </c:pt>
                <c:pt idx="5">
                  <c:v>1653061.857142857</c:v>
                </c:pt>
                <c:pt idx="6">
                  <c:v>2058582.2857142857</c:v>
                </c:pt>
                <c:pt idx="7">
                  <c:v>2127448.2857142859</c:v>
                </c:pt>
                <c:pt idx="8">
                  <c:v>2514602.5714285714</c:v>
                </c:pt>
                <c:pt idx="9">
                  <c:v>2902648.8571428573</c:v>
                </c:pt>
                <c:pt idx="10">
                  <c:v>3197022</c:v>
                </c:pt>
                <c:pt idx="11">
                  <c:v>3433567.7142857141</c:v>
                </c:pt>
                <c:pt idx="12">
                  <c:v>3250807.7142857141</c:v>
                </c:pt>
                <c:pt idx="13">
                  <c:v>3716748.4285714286</c:v>
                </c:pt>
                <c:pt idx="14">
                  <c:v>4032850.5714285714</c:v>
                </c:pt>
              </c:numCache>
            </c:numRef>
          </c:val>
          <c:smooth val="1"/>
          <c:extLst>
            <c:ext xmlns:c16="http://schemas.microsoft.com/office/drawing/2014/chart" uri="{C3380CC4-5D6E-409C-BE32-E72D297353CC}">
              <c16:uniqueId val="{00000007-61ED-4B82-95DA-8876A573A940}"/>
            </c:ext>
          </c:extLst>
        </c:ser>
        <c:dLbls>
          <c:showLegendKey val="0"/>
          <c:showVal val="0"/>
          <c:showCatName val="0"/>
          <c:showSerName val="0"/>
          <c:showPercent val="0"/>
          <c:showBubbleSize val="0"/>
        </c:dLbls>
        <c:smooth val="0"/>
        <c:axId val="379982384"/>
        <c:axId val="379970736"/>
      </c:lineChart>
      <c:catAx>
        <c:axId val="379982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379970736"/>
        <c:crosses val="autoZero"/>
        <c:auto val="1"/>
        <c:lblAlgn val="ctr"/>
        <c:lblOffset val="100"/>
        <c:noMultiLvlLbl val="0"/>
      </c:catAx>
      <c:valAx>
        <c:axId val="379970736"/>
        <c:scaling>
          <c:orientation val="minMax"/>
        </c:scaling>
        <c:delete val="0"/>
        <c:axPos val="l"/>
        <c:title>
          <c:tx>
            <c:rich>
              <a:bodyPr rot="-54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s-CO"/>
                  <a:t>Millones de galones</a:t>
                </a:r>
              </a:p>
            </c:rich>
          </c:tx>
          <c:overlay val="0"/>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379982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
    <c:plotVisOnly val="1"/>
    <c:dispBlanksAs val="gap"/>
    <c:showDLblsOverMax val="0"/>
  </c:chart>
  <c:spPr>
    <a:noFill/>
    <a:ln>
      <a:noFill/>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s-CO"/>
    </a:p>
  </c:txPr>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900481189851275E-2"/>
          <c:y val="6.5231481481481501E-2"/>
          <c:w val="0.88254396325459317"/>
          <c:h val="0.45336140274132403"/>
        </c:manualLayout>
      </c:layout>
      <c:lineChart>
        <c:grouping val="standard"/>
        <c:varyColors val="0"/>
        <c:ser>
          <c:idx val="0"/>
          <c:order val="0"/>
          <c:tx>
            <c:strRef>
              <c:f>'google trends'!$I$1</c:f>
              <c:strCache>
                <c:ptCount val="1"/>
                <c:pt idx="0">
                  <c:v>Hacia restaurantes, centros comerciales, cines, entre otros</c:v>
                </c:pt>
              </c:strCache>
            </c:strRef>
          </c:tx>
          <c:spPr>
            <a:ln w="28575" cap="rnd">
              <a:solidFill>
                <a:schemeClr val="accent1"/>
              </a:solidFill>
              <a:round/>
            </a:ln>
            <a:effectLst/>
          </c:spPr>
          <c:marker>
            <c:symbol val="none"/>
          </c:marker>
          <c:cat>
            <c:numRef>
              <c:f>'google trends'!$A$2:$A$135</c:f>
              <c:numCache>
                <c:formatCode>d\-mmm\-yy</c:formatCode>
                <c:ptCount val="134"/>
                <c:pt idx="0">
                  <c:v>43876</c:v>
                </c:pt>
                <c:pt idx="1">
                  <c:v>43877</c:v>
                </c:pt>
                <c:pt idx="2">
                  <c:v>43878</c:v>
                </c:pt>
                <c:pt idx="3">
                  <c:v>43879</c:v>
                </c:pt>
                <c:pt idx="4">
                  <c:v>43880</c:v>
                </c:pt>
                <c:pt idx="5">
                  <c:v>43881</c:v>
                </c:pt>
                <c:pt idx="6">
                  <c:v>43882</c:v>
                </c:pt>
                <c:pt idx="7">
                  <c:v>43883</c:v>
                </c:pt>
                <c:pt idx="8">
                  <c:v>43884</c:v>
                </c:pt>
                <c:pt idx="9">
                  <c:v>43885</c:v>
                </c:pt>
                <c:pt idx="10">
                  <c:v>43886</c:v>
                </c:pt>
                <c:pt idx="11">
                  <c:v>43887</c:v>
                </c:pt>
                <c:pt idx="12">
                  <c:v>43888</c:v>
                </c:pt>
                <c:pt idx="13">
                  <c:v>43889</c:v>
                </c:pt>
                <c:pt idx="14">
                  <c:v>43890</c:v>
                </c:pt>
                <c:pt idx="15">
                  <c:v>43891</c:v>
                </c:pt>
                <c:pt idx="16">
                  <c:v>43892</c:v>
                </c:pt>
                <c:pt idx="17">
                  <c:v>43893</c:v>
                </c:pt>
                <c:pt idx="18">
                  <c:v>43894</c:v>
                </c:pt>
                <c:pt idx="19">
                  <c:v>43895</c:v>
                </c:pt>
                <c:pt idx="20">
                  <c:v>43896</c:v>
                </c:pt>
                <c:pt idx="21">
                  <c:v>43897</c:v>
                </c:pt>
                <c:pt idx="22">
                  <c:v>43898</c:v>
                </c:pt>
                <c:pt idx="23">
                  <c:v>43899</c:v>
                </c:pt>
                <c:pt idx="24">
                  <c:v>43900</c:v>
                </c:pt>
                <c:pt idx="25">
                  <c:v>43901</c:v>
                </c:pt>
                <c:pt idx="26">
                  <c:v>43902</c:v>
                </c:pt>
                <c:pt idx="27">
                  <c:v>43903</c:v>
                </c:pt>
                <c:pt idx="28">
                  <c:v>43904</c:v>
                </c:pt>
                <c:pt idx="29">
                  <c:v>43905</c:v>
                </c:pt>
                <c:pt idx="30">
                  <c:v>43906</c:v>
                </c:pt>
                <c:pt idx="31">
                  <c:v>43907</c:v>
                </c:pt>
                <c:pt idx="32">
                  <c:v>43908</c:v>
                </c:pt>
                <c:pt idx="33">
                  <c:v>43909</c:v>
                </c:pt>
                <c:pt idx="34">
                  <c:v>43910</c:v>
                </c:pt>
                <c:pt idx="35">
                  <c:v>43911</c:v>
                </c:pt>
                <c:pt idx="36">
                  <c:v>43912</c:v>
                </c:pt>
                <c:pt idx="37">
                  <c:v>43913</c:v>
                </c:pt>
                <c:pt idx="38">
                  <c:v>43914</c:v>
                </c:pt>
                <c:pt idx="39">
                  <c:v>43915</c:v>
                </c:pt>
                <c:pt idx="40">
                  <c:v>43916</c:v>
                </c:pt>
                <c:pt idx="41">
                  <c:v>43917</c:v>
                </c:pt>
                <c:pt idx="42">
                  <c:v>43918</c:v>
                </c:pt>
                <c:pt idx="43">
                  <c:v>43919</c:v>
                </c:pt>
                <c:pt idx="44">
                  <c:v>43920</c:v>
                </c:pt>
                <c:pt idx="45">
                  <c:v>43921</c:v>
                </c:pt>
                <c:pt idx="46">
                  <c:v>43922</c:v>
                </c:pt>
                <c:pt idx="47">
                  <c:v>43923</c:v>
                </c:pt>
                <c:pt idx="48">
                  <c:v>43924</c:v>
                </c:pt>
                <c:pt idx="49">
                  <c:v>43925</c:v>
                </c:pt>
                <c:pt idx="50">
                  <c:v>43926</c:v>
                </c:pt>
                <c:pt idx="51">
                  <c:v>43927</c:v>
                </c:pt>
                <c:pt idx="52">
                  <c:v>43928</c:v>
                </c:pt>
                <c:pt idx="53">
                  <c:v>43929</c:v>
                </c:pt>
                <c:pt idx="54">
                  <c:v>43930</c:v>
                </c:pt>
                <c:pt idx="55">
                  <c:v>43931</c:v>
                </c:pt>
                <c:pt idx="56">
                  <c:v>43932</c:v>
                </c:pt>
                <c:pt idx="57">
                  <c:v>43933</c:v>
                </c:pt>
                <c:pt idx="58">
                  <c:v>43934</c:v>
                </c:pt>
                <c:pt idx="59">
                  <c:v>43935</c:v>
                </c:pt>
                <c:pt idx="60">
                  <c:v>43936</c:v>
                </c:pt>
                <c:pt idx="61">
                  <c:v>43937</c:v>
                </c:pt>
                <c:pt idx="62">
                  <c:v>43938</c:v>
                </c:pt>
                <c:pt idx="63">
                  <c:v>43939</c:v>
                </c:pt>
                <c:pt idx="64">
                  <c:v>43940</c:v>
                </c:pt>
                <c:pt idx="65">
                  <c:v>43941</c:v>
                </c:pt>
                <c:pt idx="66">
                  <c:v>43942</c:v>
                </c:pt>
                <c:pt idx="67">
                  <c:v>43943</c:v>
                </c:pt>
                <c:pt idx="68">
                  <c:v>43944</c:v>
                </c:pt>
                <c:pt idx="69">
                  <c:v>43945</c:v>
                </c:pt>
                <c:pt idx="70">
                  <c:v>43946</c:v>
                </c:pt>
                <c:pt idx="71">
                  <c:v>43947</c:v>
                </c:pt>
                <c:pt idx="72">
                  <c:v>43948</c:v>
                </c:pt>
                <c:pt idx="73">
                  <c:v>43949</c:v>
                </c:pt>
                <c:pt idx="74">
                  <c:v>43950</c:v>
                </c:pt>
                <c:pt idx="75">
                  <c:v>43951</c:v>
                </c:pt>
                <c:pt idx="76">
                  <c:v>43952</c:v>
                </c:pt>
                <c:pt idx="77">
                  <c:v>43953</c:v>
                </c:pt>
                <c:pt idx="78">
                  <c:v>43954</c:v>
                </c:pt>
                <c:pt idx="79">
                  <c:v>43955</c:v>
                </c:pt>
                <c:pt idx="80">
                  <c:v>43956</c:v>
                </c:pt>
                <c:pt idx="81">
                  <c:v>43957</c:v>
                </c:pt>
                <c:pt idx="82">
                  <c:v>43958</c:v>
                </c:pt>
                <c:pt idx="83">
                  <c:v>43959</c:v>
                </c:pt>
                <c:pt idx="84">
                  <c:v>43960</c:v>
                </c:pt>
                <c:pt idx="85">
                  <c:v>43961</c:v>
                </c:pt>
                <c:pt idx="86">
                  <c:v>43962</c:v>
                </c:pt>
                <c:pt idx="87">
                  <c:v>43963</c:v>
                </c:pt>
                <c:pt idx="88">
                  <c:v>43964</c:v>
                </c:pt>
                <c:pt idx="89">
                  <c:v>43965</c:v>
                </c:pt>
                <c:pt idx="90">
                  <c:v>43966</c:v>
                </c:pt>
                <c:pt idx="91">
                  <c:v>43967</c:v>
                </c:pt>
                <c:pt idx="92">
                  <c:v>43968</c:v>
                </c:pt>
                <c:pt idx="93">
                  <c:v>43969</c:v>
                </c:pt>
                <c:pt idx="94">
                  <c:v>43970</c:v>
                </c:pt>
                <c:pt idx="95">
                  <c:v>43971</c:v>
                </c:pt>
                <c:pt idx="96">
                  <c:v>43972</c:v>
                </c:pt>
                <c:pt idx="97">
                  <c:v>43973</c:v>
                </c:pt>
                <c:pt idx="98">
                  <c:v>43974</c:v>
                </c:pt>
                <c:pt idx="99">
                  <c:v>43975</c:v>
                </c:pt>
                <c:pt idx="100">
                  <c:v>43976</c:v>
                </c:pt>
                <c:pt idx="101">
                  <c:v>43977</c:v>
                </c:pt>
                <c:pt idx="102">
                  <c:v>43978</c:v>
                </c:pt>
                <c:pt idx="103">
                  <c:v>43979</c:v>
                </c:pt>
                <c:pt idx="104">
                  <c:v>43980</c:v>
                </c:pt>
                <c:pt idx="105">
                  <c:v>43981</c:v>
                </c:pt>
                <c:pt idx="106">
                  <c:v>43982</c:v>
                </c:pt>
                <c:pt idx="107">
                  <c:v>43983</c:v>
                </c:pt>
                <c:pt idx="108">
                  <c:v>43984</c:v>
                </c:pt>
                <c:pt idx="109">
                  <c:v>43985</c:v>
                </c:pt>
                <c:pt idx="110">
                  <c:v>43986</c:v>
                </c:pt>
                <c:pt idx="111">
                  <c:v>43987</c:v>
                </c:pt>
                <c:pt idx="112">
                  <c:v>43988</c:v>
                </c:pt>
                <c:pt idx="113">
                  <c:v>43989</c:v>
                </c:pt>
                <c:pt idx="114">
                  <c:v>43990</c:v>
                </c:pt>
                <c:pt idx="115">
                  <c:v>43991</c:v>
                </c:pt>
                <c:pt idx="116">
                  <c:v>43992</c:v>
                </c:pt>
                <c:pt idx="117">
                  <c:v>43993</c:v>
                </c:pt>
                <c:pt idx="118">
                  <c:v>43994</c:v>
                </c:pt>
                <c:pt idx="119">
                  <c:v>43995</c:v>
                </c:pt>
                <c:pt idx="120">
                  <c:v>43996</c:v>
                </c:pt>
                <c:pt idx="121">
                  <c:v>43997</c:v>
                </c:pt>
                <c:pt idx="122">
                  <c:v>43998</c:v>
                </c:pt>
                <c:pt idx="123">
                  <c:v>43999</c:v>
                </c:pt>
                <c:pt idx="124">
                  <c:v>44000</c:v>
                </c:pt>
                <c:pt idx="125">
                  <c:v>44001</c:v>
                </c:pt>
                <c:pt idx="126">
                  <c:v>44002</c:v>
                </c:pt>
                <c:pt idx="127">
                  <c:v>44003</c:v>
                </c:pt>
                <c:pt idx="128">
                  <c:v>44004</c:v>
                </c:pt>
                <c:pt idx="129">
                  <c:v>44005</c:v>
                </c:pt>
                <c:pt idx="130">
                  <c:v>44006</c:v>
                </c:pt>
                <c:pt idx="131">
                  <c:v>44007</c:v>
                </c:pt>
                <c:pt idx="132">
                  <c:v>44008</c:v>
                </c:pt>
                <c:pt idx="133">
                  <c:v>44009</c:v>
                </c:pt>
              </c:numCache>
            </c:numRef>
          </c:cat>
          <c:val>
            <c:numRef>
              <c:f>'google trends'!$I$2:$I$135</c:f>
              <c:numCache>
                <c:formatCode>General</c:formatCode>
                <c:ptCount val="134"/>
                <c:pt idx="6" formatCode="#,#00">
                  <c:v>-1.7142857142857142</c:v>
                </c:pt>
                <c:pt idx="7" formatCode="#,#00">
                  <c:v>-2.5714285714285716</c:v>
                </c:pt>
                <c:pt idx="8" formatCode="#,#00">
                  <c:v>-3.5714285714285716</c:v>
                </c:pt>
                <c:pt idx="9" formatCode="#,#00">
                  <c:v>-4.4285714285714288</c:v>
                </c:pt>
                <c:pt idx="10" formatCode="#,#00">
                  <c:v>-5.1428571428571432</c:v>
                </c:pt>
                <c:pt idx="11" formatCode="#,#00">
                  <c:v>-5.2857142857142856</c:v>
                </c:pt>
                <c:pt idx="12" formatCode="#,#00">
                  <c:v>-5.2857142857142856</c:v>
                </c:pt>
                <c:pt idx="13" formatCode="#,#00">
                  <c:v>-4.5714285714285712</c:v>
                </c:pt>
                <c:pt idx="14" formatCode="#,#00">
                  <c:v>-3.1428571428571428</c:v>
                </c:pt>
                <c:pt idx="15" formatCode="#,#00">
                  <c:v>-1.4285714285714286</c:v>
                </c:pt>
                <c:pt idx="16" formatCode="#,#00">
                  <c:v>-0.14285714285714285</c:v>
                </c:pt>
                <c:pt idx="17" formatCode="#,#00">
                  <c:v>1</c:v>
                </c:pt>
                <c:pt idx="18" formatCode="#,#00">
                  <c:v>1.7142857142857142</c:v>
                </c:pt>
                <c:pt idx="19" formatCode="#,#00">
                  <c:v>2.2857142857142856</c:v>
                </c:pt>
                <c:pt idx="20" formatCode="#,#00">
                  <c:v>2</c:v>
                </c:pt>
                <c:pt idx="21" formatCode="#,#00">
                  <c:v>1.2857142857142858</c:v>
                </c:pt>
                <c:pt idx="22" formatCode="#,#00">
                  <c:v>1.4285714285714286</c:v>
                </c:pt>
                <c:pt idx="23" formatCode="#,#00">
                  <c:v>0.42857142857142855</c:v>
                </c:pt>
                <c:pt idx="24" formatCode="#,#00">
                  <c:v>-0.5714285714285714</c:v>
                </c:pt>
                <c:pt idx="25" formatCode="#,#00">
                  <c:v>-1.5714285714285714</c:v>
                </c:pt>
                <c:pt idx="26" formatCode="#,#00">
                  <c:v>-2.7142857142857144</c:v>
                </c:pt>
                <c:pt idx="27" formatCode="#,#00">
                  <c:v>-3.7142857142857144</c:v>
                </c:pt>
                <c:pt idx="28" formatCode="#,#00">
                  <c:v>-4.8571428571428568</c:v>
                </c:pt>
                <c:pt idx="29" formatCode="#,#00">
                  <c:v>-7.7142857142857144</c:v>
                </c:pt>
                <c:pt idx="30" formatCode="#,#00">
                  <c:v>-9.1428571428571423</c:v>
                </c:pt>
                <c:pt idx="31" formatCode="#,#00">
                  <c:v>-11.428571428571429</c:v>
                </c:pt>
                <c:pt idx="32" formatCode="#,#00">
                  <c:v>-14.428571428571429</c:v>
                </c:pt>
                <c:pt idx="33" formatCode="#,#00">
                  <c:v>-17.571428571428573</c:v>
                </c:pt>
                <c:pt idx="34" formatCode="#,#00">
                  <c:v>-25.571428571428573</c:v>
                </c:pt>
                <c:pt idx="35" formatCode="#,#00">
                  <c:v>-36.714285714285715</c:v>
                </c:pt>
                <c:pt idx="36" formatCode="#,#00">
                  <c:v>-46.857142857142854</c:v>
                </c:pt>
                <c:pt idx="37" formatCode="#,#00">
                  <c:v>-57</c:v>
                </c:pt>
                <c:pt idx="38" formatCode="#,#00">
                  <c:v>-63.857142857142854</c:v>
                </c:pt>
                <c:pt idx="39" formatCode="#,#00">
                  <c:v>-71.571428571428569</c:v>
                </c:pt>
                <c:pt idx="40" formatCode="#,#00">
                  <c:v>-78.857142857142861</c:v>
                </c:pt>
                <c:pt idx="41" formatCode="#,#00">
                  <c:v>-81.714285714285708</c:v>
                </c:pt>
                <c:pt idx="42" formatCode="#,#00">
                  <c:v>-81.857142857142861</c:v>
                </c:pt>
                <c:pt idx="43" formatCode="#,#00">
                  <c:v>-82</c:v>
                </c:pt>
                <c:pt idx="44" formatCode="#,#00">
                  <c:v>-81</c:v>
                </c:pt>
                <c:pt idx="45" formatCode="#,#00">
                  <c:v>-82</c:v>
                </c:pt>
                <c:pt idx="46" formatCode="#,#00">
                  <c:v>-81.285714285714292</c:v>
                </c:pt>
                <c:pt idx="47" formatCode="#,#00">
                  <c:v>-80.714285714285708</c:v>
                </c:pt>
                <c:pt idx="48" formatCode="#,#00">
                  <c:v>-80.285714285714292</c:v>
                </c:pt>
                <c:pt idx="49" formatCode="#,#00">
                  <c:v>-80</c:v>
                </c:pt>
                <c:pt idx="50" formatCode="#,#00">
                  <c:v>-79.857142857142861</c:v>
                </c:pt>
                <c:pt idx="51" formatCode="#,#00">
                  <c:v>-79.571428571428569</c:v>
                </c:pt>
                <c:pt idx="52" formatCode="#,#00">
                  <c:v>-79.285714285714292</c:v>
                </c:pt>
                <c:pt idx="53" formatCode="#,#00">
                  <c:v>-79</c:v>
                </c:pt>
                <c:pt idx="54" formatCode="#,#00">
                  <c:v>-80</c:v>
                </c:pt>
                <c:pt idx="55" formatCode="#,#00">
                  <c:v>-81.571428571428569</c:v>
                </c:pt>
                <c:pt idx="56" formatCode="#,#00">
                  <c:v>-81.857142857142861</c:v>
                </c:pt>
                <c:pt idx="57" formatCode="#,#00">
                  <c:v>-82</c:v>
                </c:pt>
                <c:pt idx="58" formatCode="#,#00">
                  <c:v>-82</c:v>
                </c:pt>
                <c:pt idx="59" formatCode="#,#00">
                  <c:v>-82.142857142857139</c:v>
                </c:pt>
                <c:pt idx="60" formatCode="#,#00">
                  <c:v>-82.142857142857139</c:v>
                </c:pt>
                <c:pt idx="61" formatCode="#,#00">
                  <c:v>-81</c:v>
                </c:pt>
                <c:pt idx="62" formatCode="#,#00">
                  <c:v>-79</c:v>
                </c:pt>
                <c:pt idx="63" formatCode="#,#00">
                  <c:v>-78.857142857142861</c:v>
                </c:pt>
                <c:pt idx="64" formatCode="#,#00">
                  <c:v>-78.571428571428569</c:v>
                </c:pt>
                <c:pt idx="65" formatCode="#,#00">
                  <c:v>-78.428571428571431</c:v>
                </c:pt>
                <c:pt idx="66" formatCode="#,#00">
                  <c:v>-78.285714285714292</c:v>
                </c:pt>
                <c:pt idx="67" formatCode="#,#00">
                  <c:v>-78.428571428571431</c:v>
                </c:pt>
                <c:pt idx="68" formatCode="#,#00">
                  <c:v>-78.142857142857139</c:v>
                </c:pt>
                <c:pt idx="69" formatCode="#,#00">
                  <c:v>-78.142857142857139</c:v>
                </c:pt>
                <c:pt idx="70" formatCode="#,#00">
                  <c:v>-77.571428571428569</c:v>
                </c:pt>
                <c:pt idx="71" formatCode="#,#00">
                  <c:v>-77.428571428571431</c:v>
                </c:pt>
                <c:pt idx="72" formatCode="#,#00">
                  <c:v>-76.714285714285708</c:v>
                </c:pt>
                <c:pt idx="73" formatCode="#,#00">
                  <c:v>-76.142857142857139</c:v>
                </c:pt>
                <c:pt idx="74" formatCode="#,#00">
                  <c:v>-75.142857142857139</c:v>
                </c:pt>
                <c:pt idx="75" formatCode="#,#00">
                  <c:v>-74.285714285714292</c:v>
                </c:pt>
                <c:pt idx="76" formatCode="#,#00">
                  <c:v>-74.714285714285708</c:v>
                </c:pt>
                <c:pt idx="77" formatCode="#,#00">
                  <c:v>-74.428571428571431</c:v>
                </c:pt>
                <c:pt idx="78" formatCode="#,#00">
                  <c:v>-74</c:v>
                </c:pt>
                <c:pt idx="79" formatCode="#,#00">
                  <c:v>-73.428571428571431</c:v>
                </c:pt>
                <c:pt idx="80" formatCode="#,#00">
                  <c:v>-72.571428571428569</c:v>
                </c:pt>
                <c:pt idx="81" formatCode="#,#00">
                  <c:v>-72.142857142857139</c:v>
                </c:pt>
                <c:pt idx="82" formatCode="#,#00">
                  <c:v>-71.714285714285708</c:v>
                </c:pt>
                <c:pt idx="83" formatCode="#,#00">
                  <c:v>-70</c:v>
                </c:pt>
                <c:pt idx="84" formatCode="#,#00">
                  <c:v>-69.142857142857139</c:v>
                </c:pt>
                <c:pt idx="85" formatCode="#,#00">
                  <c:v>-68.428571428571431</c:v>
                </c:pt>
                <c:pt idx="86" formatCode="#,#00">
                  <c:v>-67.857142857142861</c:v>
                </c:pt>
                <c:pt idx="87" formatCode="#,#00">
                  <c:v>-67.571428571428569</c:v>
                </c:pt>
                <c:pt idx="88" formatCode="#,#00">
                  <c:v>-67.142857142857139</c:v>
                </c:pt>
                <c:pt idx="89" formatCode="#,#00">
                  <c:v>-66.857142857142861</c:v>
                </c:pt>
                <c:pt idx="90" formatCode="#,#00">
                  <c:v>-66.285714285714292</c:v>
                </c:pt>
                <c:pt idx="91" formatCode="#,#00">
                  <c:v>-65.857142857142861</c:v>
                </c:pt>
                <c:pt idx="92" formatCode="#,#00">
                  <c:v>-66</c:v>
                </c:pt>
                <c:pt idx="93" formatCode="#,#00">
                  <c:v>-65.428571428571431</c:v>
                </c:pt>
                <c:pt idx="94" formatCode="#,#00">
                  <c:v>-65.142857142857139</c:v>
                </c:pt>
                <c:pt idx="95" formatCode="#,#00">
                  <c:v>-64.571428571428569</c:v>
                </c:pt>
                <c:pt idx="96" formatCode="#,#00">
                  <c:v>-64</c:v>
                </c:pt>
                <c:pt idx="97" formatCode="#,#00">
                  <c:v>-63.714285714285715</c:v>
                </c:pt>
                <c:pt idx="98" formatCode="#,#00">
                  <c:v>-63.428571428571431</c:v>
                </c:pt>
                <c:pt idx="99" formatCode="#,#00">
                  <c:v>-63.142857142857146</c:v>
                </c:pt>
                <c:pt idx="100" formatCode="#,#00">
                  <c:v>-65.428571428571431</c:v>
                </c:pt>
                <c:pt idx="101" formatCode="#,#00">
                  <c:v>-64.857142857142861</c:v>
                </c:pt>
                <c:pt idx="102" formatCode="#,#00">
                  <c:v>-64.571428571428569</c:v>
                </c:pt>
                <c:pt idx="103" formatCode="#,#00">
                  <c:v>-64.285714285714292</c:v>
                </c:pt>
                <c:pt idx="104" formatCode="#,#00">
                  <c:v>-63.714285714285715</c:v>
                </c:pt>
                <c:pt idx="105" formatCode="#,#00">
                  <c:v>-63.428571428571431</c:v>
                </c:pt>
                <c:pt idx="106" formatCode="#,#00">
                  <c:v>-62.857142857142854</c:v>
                </c:pt>
                <c:pt idx="107" formatCode="#,#00">
                  <c:v>-59.714285714285715</c:v>
                </c:pt>
                <c:pt idx="108" formatCode="#,#00">
                  <c:v>-58.857142857142854</c:v>
                </c:pt>
                <c:pt idx="109" formatCode="#,#00">
                  <c:v>-58.428571428571431</c:v>
                </c:pt>
                <c:pt idx="110" formatCode="#,#00">
                  <c:v>-57.571428571428569</c:v>
                </c:pt>
                <c:pt idx="111" formatCode="#,#00">
                  <c:v>-57.142857142857146</c:v>
                </c:pt>
                <c:pt idx="112" formatCode="#,#00">
                  <c:v>-56.285714285714285</c:v>
                </c:pt>
                <c:pt idx="113" formatCode="#,#00">
                  <c:v>-55.857142857142854</c:v>
                </c:pt>
                <c:pt idx="114" formatCode="#,#00">
                  <c:v>-55.571428571428569</c:v>
                </c:pt>
                <c:pt idx="115" formatCode="#,#00">
                  <c:v>-55.571428571428569</c:v>
                </c:pt>
                <c:pt idx="116" formatCode="#,#00">
                  <c:v>-55.142857142857146</c:v>
                </c:pt>
                <c:pt idx="117" formatCode="#,#00">
                  <c:v>-55.142857142857146</c:v>
                </c:pt>
                <c:pt idx="118" formatCode="#,#00">
                  <c:v>-54.857142857142854</c:v>
                </c:pt>
                <c:pt idx="119" formatCode="#,#00">
                  <c:v>-54.142857142857146</c:v>
                </c:pt>
                <c:pt idx="120" formatCode="#,#00">
                  <c:v>-54</c:v>
                </c:pt>
                <c:pt idx="121" formatCode="#,#00">
                  <c:v>-56.285714285714285</c:v>
                </c:pt>
                <c:pt idx="122" formatCode="#,#00">
                  <c:v>-55.714285714285715</c:v>
                </c:pt>
                <c:pt idx="123" formatCode="#,#00">
                  <c:v>-55.285714285714285</c:v>
                </c:pt>
                <c:pt idx="124" formatCode="#,#00">
                  <c:v>-54.857142857142854</c:v>
                </c:pt>
                <c:pt idx="125" formatCode="#,#00">
                  <c:v>-53.571428571428569</c:v>
                </c:pt>
                <c:pt idx="126" formatCode="#,#00">
                  <c:v>-53.285714285714285</c:v>
                </c:pt>
                <c:pt idx="127" formatCode="#,#00">
                  <c:v>-52.571428571428569</c:v>
                </c:pt>
                <c:pt idx="128" formatCode="#,#00">
                  <c:v>-52.857142857142854</c:v>
                </c:pt>
                <c:pt idx="129" formatCode="#,#00">
                  <c:v>-52.714285714285715</c:v>
                </c:pt>
                <c:pt idx="130" formatCode="#,#00">
                  <c:v>-52.571428571428569</c:v>
                </c:pt>
                <c:pt idx="131" formatCode="#,#00">
                  <c:v>-52.428571428571431</c:v>
                </c:pt>
                <c:pt idx="132" formatCode="#,#00">
                  <c:v>-53.142857142857146</c:v>
                </c:pt>
                <c:pt idx="133" formatCode="#,#00">
                  <c:v>-52.857142857142854</c:v>
                </c:pt>
              </c:numCache>
            </c:numRef>
          </c:val>
          <c:smooth val="0"/>
          <c:extLst>
            <c:ext xmlns:c16="http://schemas.microsoft.com/office/drawing/2014/chart" uri="{C3380CC4-5D6E-409C-BE32-E72D297353CC}">
              <c16:uniqueId val="{00000000-724D-4EC8-BD8A-7A786083613F}"/>
            </c:ext>
          </c:extLst>
        </c:ser>
        <c:ser>
          <c:idx val="1"/>
          <c:order val="1"/>
          <c:tx>
            <c:strRef>
              <c:f>'google trends'!$J$1</c:f>
              <c:strCache>
                <c:ptCount val="1"/>
                <c:pt idx="0">
                  <c:v>Hacia farmacias y tiendas de alimentos</c:v>
                </c:pt>
              </c:strCache>
            </c:strRef>
          </c:tx>
          <c:spPr>
            <a:ln w="28575" cap="rnd">
              <a:solidFill>
                <a:schemeClr val="accent2"/>
              </a:solidFill>
              <a:round/>
            </a:ln>
            <a:effectLst/>
          </c:spPr>
          <c:marker>
            <c:symbol val="none"/>
          </c:marker>
          <c:cat>
            <c:numRef>
              <c:f>'google trends'!$A$2:$A$135</c:f>
              <c:numCache>
                <c:formatCode>d\-mmm\-yy</c:formatCode>
                <c:ptCount val="134"/>
                <c:pt idx="0">
                  <c:v>43876</c:v>
                </c:pt>
                <c:pt idx="1">
                  <c:v>43877</c:v>
                </c:pt>
                <c:pt idx="2">
                  <c:v>43878</c:v>
                </c:pt>
                <c:pt idx="3">
                  <c:v>43879</c:v>
                </c:pt>
                <c:pt idx="4">
                  <c:v>43880</c:v>
                </c:pt>
                <c:pt idx="5">
                  <c:v>43881</c:v>
                </c:pt>
                <c:pt idx="6">
                  <c:v>43882</c:v>
                </c:pt>
                <c:pt idx="7">
                  <c:v>43883</c:v>
                </c:pt>
                <c:pt idx="8">
                  <c:v>43884</c:v>
                </c:pt>
                <c:pt idx="9">
                  <c:v>43885</c:v>
                </c:pt>
                <c:pt idx="10">
                  <c:v>43886</c:v>
                </c:pt>
                <c:pt idx="11">
                  <c:v>43887</c:v>
                </c:pt>
                <c:pt idx="12">
                  <c:v>43888</c:v>
                </c:pt>
                <c:pt idx="13">
                  <c:v>43889</c:v>
                </c:pt>
                <c:pt idx="14">
                  <c:v>43890</c:v>
                </c:pt>
                <c:pt idx="15">
                  <c:v>43891</c:v>
                </c:pt>
                <c:pt idx="16">
                  <c:v>43892</c:v>
                </c:pt>
                <c:pt idx="17">
                  <c:v>43893</c:v>
                </c:pt>
                <c:pt idx="18">
                  <c:v>43894</c:v>
                </c:pt>
                <c:pt idx="19">
                  <c:v>43895</c:v>
                </c:pt>
                <c:pt idx="20">
                  <c:v>43896</c:v>
                </c:pt>
                <c:pt idx="21">
                  <c:v>43897</c:v>
                </c:pt>
                <c:pt idx="22">
                  <c:v>43898</c:v>
                </c:pt>
                <c:pt idx="23">
                  <c:v>43899</c:v>
                </c:pt>
                <c:pt idx="24">
                  <c:v>43900</c:v>
                </c:pt>
                <c:pt idx="25">
                  <c:v>43901</c:v>
                </c:pt>
                <c:pt idx="26">
                  <c:v>43902</c:v>
                </c:pt>
                <c:pt idx="27">
                  <c:v>43903</c:v>
                </c:pt>
                <c:pt idx="28">
                  <c:v>43904</c:v>
                </c:pt>
                <c:pt idx="29">
                  <c:v>43905</c:v>
                </c:pt>
                <c:pt idx="30">
                  <c:v>43906</c:v>
                </c:pt>
                <c:pt idx="31">
                  <c:v>43907</c:v>
                </c:pt>
                <c:pt idx="32">
                  <c:v>43908</c:v>
                </c:pt>
                <c:pt idx="33">
                  <c:v>43909</c:v>
                </c:pt>
                <c:pt idx="34">
                  <c:v>43910</c:v>
                </c:pt>
                <c:pt idx="35">
                  <c:v>43911</c:v>
                </c:pt>
                <c:pt idx="36">
                  <c:v>43912</c:v>
                </c:pt>
                <c:pt idx="37">
                  <c:v>43913</c:v>
                </c:pt>
                <c:pt idx="38">
                  <c:v>43914</c:v>
                </c:pt>
                <c:pt idx="39">
                  <c:v>43915</c:v>
                </c:pt>
                <c:pt idx="40">
                  <c:v>43916</c:v>
                </c:pt>
                <c:pt idx="41">
                  <c:v>43917</c:v>
                </c:pt>
                <c:pt idx="42">
                  <c:v>43918</c:v>
                </c:pt>
                <c:pt idx="43">
                  <c:v>43919</c:v>
                </c:pt>
                <c:pt idx="44">
                  <c:v>43920</c:v>
                </c:pt>
                <c:pt idx="45">
                  <c:v>43921</c:v>
                </c:pt>
                <c:pt idx="46">
                  <c:v>43922</c:v>
                </c:pt>
                <c:pt idx="47">
                  <c:v>43923</c:v>
                </c:pt>
                <c:pt idx="48">
                  <c:v>43924</c:v>
                </c:pt>
                <c:pt idx="49">
                  <c:v>43925</c:v>
                </c:pt>
                <c:pt idx="50">
                  <c:v>43926</c:v>
                </c:pt>
                <c:pt idx="51">
                  <c:v>43927</c:v>
                </c:pt>
                <c:pt idx="52">
                  <c:v>43928</c:v>
                </c:pt>
                <c:pt idx="53">
                  <c:v>43929</c:v>
                </c:pt>
                <c:pt idx="54">
                  <c:v>43930</c:v>
                </c:pt>
                <c:pt idx="55">
                  <c:v>43931</c:v>
                </c:pt>
                <c:pt idx="56">
                  <c:v>43932</c:v>
                </c:pt>
                <c:pt idx="57">
                  <c:v>43933</c:v>
                </c:pt>
                <c:pt idx="58">
                  <c:v>43934</c:v>
                </c:pt>
                <c:pt idx="59">
                  <c:v>43935</c:v>
                </c:pt>
                <c:pt idx="60">
                  <c:v>43936</c:v>
                </c:pt>
                <c:pt idx="61">
                  <c:v>43937</c:v>
                </c:pt>
                <c:pt idx="62">
                  <c:v>43938</c:v>
                </c:pt>
                <c:pt idx="63">
                  <c:v>43939</c:v>
                </c:pt>
                <c:pt idx="64">
                  <c:v>43940</c:v>
                </c:pt>
                <c:pt idx="65">
                  <c:v>43941</c:v>
                </c:pt>
                <c:pt idx="66">
                  <c:v>43942</c:v>
                </c:pt>
                <c:pt idx="67">
                  <c:v>43943</c:v>
                </c:pt>
                <c:pt idx="68">
                  <c:v>43944</c:v>
                </c:pt>
                <c:pt idx="69">
                  <c:v>43945</c:v>
                </c:pt>
                <c:pt idx="70">
                  <c:v>43946</c:v>
                </c:pt>
                <c:pt idx="71">
                  <c:v>43947</c:v>
                </c:pt>
                <c:pt idx="72">
                  <c:v>43948</c:v>
                </c:pt>
                <c:pt idx="73">
                  <c:v>43949</c:v>
                </c:pt>
                <c:pt idx="74">
                  <c:v>43950</c:v>
                </c:pt>
                <c:pt idx="75">
                  <c:v>43951</c:v>
                </c:pt>
                <c:pt idx="76">
                  <c:v>43952</c:v>
                </c:pt>
                <c:pt idx="77">
                  <c:v>43953</c:v>
                </c:pt>
                <c:pt idx="78">
                  <c:v>43954</c:v>
                </c:pt>
                <c:pt idx="79">
                  <c:v>43955</c:v>
                </c:pt>
                <c:pt idx="80">
                  <c:v>43956</c:v>
                </c:pt>
                <c:pt idx="81">
                  <c:v>43957</c:v>
                </c:pt>
                <c:pt idx="82">
                  <c:v>43958</c:v>
                </c:pt>
                <c:pt idx="83">
                  <c:v>43959</c:v>
                </c:pt>
                <c:pt idx="84">
                  <c:v>43960</c:v>
                </c:pt>
                <c:pt idx="85">
                  <c:v>43961</c:v>
                </c:pt>
                <c:pt idx="86">
                  <c:v>43962</c:v>
                </c:pt>
                <c:pt idx="87">
                  <c:v>43963</c:v>
                </c:pt>
                <c:pt idx="88">
                  <c:v>43964</c:v>
                </c:pt>
                <c:pt idx="89">
                  <c:v>43965</c:v>
                </c:pt>
                <c:pt idx="90">
                  <c:v>43966</c:v>
                </c:pt>
                <c:pt idx="91">
                  <c:v>43967</c:v>
                </c:pt>
                <c:pt idx="92">
                  <c:v>43968</c:v>
                </c:pt>
                <c:pt idx="93">
                  <c:v>43969</c:v>
                </c:pt>
                <c:pt idx="94">
                  <c:v>43970</c:v>
                </c:pt>
                <c:pt idx="95">
                  <c:v>43971</c:v>
                </c:pt>
                <c:pt idx="96">
                  <c:v>43972</c:v>
                </c:pt>
                <c:pt idx="97">
                  <c:v>43973</c:v>
                </c:pt>
                <c:pt idx="98">
                  <c:v>43974</c:v>
                </c:pt>
                <c:pt idx="99">
                  <c:v>43975</c:v>
                </c:pt>
                <c:pt idx="100">
                  <c:v>43976</c:v>
                </c:pt>
                <c:pt idx="101">
                  <c:v>43977</c:v>
                </c:pt>
                <c:pt idx="102">
                  <c:v>43978</c:v>
                </c:pt>
                <c:pt idx="103">
                  <c:v>43979</c:v>
                </c:pt>
                <c:pt idx="104">
                  <c:v>43980</c:v>
                </c:pt>
                <c:pt idx="105">
                  <c:v>43981</c:v>
                </c:pt>
                <c:pt idx="106">
                  <c:v>43982</c:v>
                </c:pt>
                <c:pt idx="107">
                  <c:v>43983</c:v>
                </c:pt>
                <c:pt idx="108">
                  <c:v>43984</c:v>
                </c:pt>
                <c:pt idx="109">
                  <c:v>43985</c:v>
                </c:pt>
                <c:pt idx="110">
                  <c:v>43986</c:v>
                </c:pt>
                <c:pt idx="111">
                  <c:v>43987</c:v>
                </c:pt>
                <c:pt idx="112">
                  <c:v>43988</c:v>
                </c:pt>
                <c:pt idx="113">
                  <c:v>43989</c:v>
                </c:pt>
                <c:pt idx="114">
                  <c:v>43990</c:v>
                </c:pt>
                <c:pt idx="115">
                  <c:v>43991</c:v>
                </c:pt>
                <c:pt idx="116">
                  <c:v>43992</c:v>
                </c:pt>
                <c:pt idx="117">
                  <c:v>43993</c:v>
                </c:pt>
                <c:pt idx="118">
                  <c:v>43994</c:v>
                </c:pt>
                <c:pt idx="119">
                  <c:v>43995</c:v>
                </c:pt>
                <c:pt idx="120">
                  <c:v>43996</c:v>
                </c:pt>
                <c:pt idx="121">
                  <c:v>43997</c:v>
                </c:pt>
                <c:pt idx="122">
                  <c:v>43998</c:v>
                </c:pt>
                <c:pt idx="123">
                  <c:v>43999</c:v>
                </c:pt>
                <c:pt idx="124">
                  <c:v>44000</c:v>
                </c:pt>
                <c:pt idx="125">
                  <c:v>44001</c:v>
                </c:pt>
                <c:pt idx="126">
                  <c:v>44002</c:v>
                </c:pt>
                <c:pt idx="127">
                  <c:v>44003</c:v>
                </c:pt>
                <c:pt idx="128">
                  <c:v>44004</c:v>
                </c:pt>
                <c:pt idx="129">
                  <c:v>44005</c:v>
                </c:pt>
                <c:pt idx="130">
                  <c:v>44006</c:v>
                </c:pt>
                <c:pt idx="131">
                  <c:v>44007</c:v>
                </c:pt>
                <c:pt idx="132">
                  <c:v>44008</c:v>
                </c:pt>
                <c:pt idx="133">
                  <c:v>44009</c:v>
                </c:pt>
              </c:numCache>
            </c:numRef>
          </c:cat>
          <c:val>
            <c:numRef>
              <c:f>'google trends'!$J$2:$J$135</c:f>
              <c:numCache>
                <c:formatCode>General</c:formatCode>
                <c:ptCount val="134"/>
                <c:pt idx="6" formatCode="#,#00">
                  <c:v>0.5714285714285714</c:v>
                </c:pt>
                <c:pt idx="7" formatCode="#,#00">
                  <c:v>-0.42857142857142855</c:v>
                </c:pt>
                <c:pt idx="8" formatCode="#,#00">
                  <c:v>-1.7142857142857142</c:v>
                </c:pt>
                <c:pt idx="9" formatCode="#,#00">
                  <c:v>-2.7142857142857144</c:v>
                </c:pt>
                <c:pt idx="10" formatCode="#,#00">
                  <c:v>-3.5714285714285716</c:v>
                </c:pt>
                <c:pt idx="11" formatCode="#,#00">
                  <c:v>-3.5714285714285716</c:v>
                </c:pt>
                <c:pt idx="12" formatCode="#,#00">
                  <c:v>-3.2857142857142856</c:v>
                </c:pt>
                <c:pt idx="13" formatCode="#,#00">
                  <c:v>-2.1428571428571428</c:v>
                </c:pt>
                <c:pt idx="14" formatCode="#,#00">
                  <c:v>-0.2857142857142857</c:v>
                </c:pt>
                <c:pt idx="15" formatCode="#,#00">
                  <c:v>2.1428571428571428</c:v>
                </c:pt>
                <c:pt idx="16" formatCode="#,#00">
                  <c:v>3.8571428571428572</c:v>
                </c:pt>
                <c:pt idx="17" formatCode="#,#00">
                  <c:v>5.5714285714285712</c:v>
                </c:pt>
                <c:pt idx="18" formatCode="#,#00">
                  <c:v>6.5714285714285712</c:v>
                </c:pt>
                <c:pt idx="19" formatCode="#,#00">
                  <c:v>7.4285714285714288</c:v>
                </c:pt>
                <c:pt idx="20" formatCode="#,#00">
                  <c:v>7</c:v>
                </c:pt>
                <c:pt idx="21" formatCode="#,#00">
                  <c:v>6.1428571428571432</c:v>
                </c:pt>
                <c:pt idx="22" formatCode="#,#00">
                  <c:v>5</c:v>
                </c:pt>
                <c:pt idx="23" formatCode="#,#00">
                  <c:v>3.7142857142857144</c:v>
                </c:pt>
                <c:pt idx="24" formatCode="#,#00">
                  <c:v>2.4285714285714284</c:v>
                </c:pt>
                <c:pt idx="25" formatCode="#,#00">
                  <c:v>1.7142857142857142</c:v>
                </c:pt>
                <c:pt idx="26" formatCode="#,#00">
                  <c:v>1</c:v>
                </c:pt>
                <c:pt idx="27" formatCode="#,#00">
                  <c:v>0.7142857142857143</c:v>
                </c:pt>
                <c:pt idx="28" formatCode="#,#00">
                  <c:v>1</c:v>
                </c:pt>
                <c:pt idx="29" formatCode="#,#00">
                  <c:v>1.5714285714285714</c:v>
                </c:pt>
                <c:pt idx="30" formatCode="#,#00">
                  <c:v>3.4285714285714284</c:v>
                </c:pt>
                <c:pt idx="31" formatCode="#,#00">
                  <c:v>5.5714285714285712</c:v>
                </c:pt>
                <c:pt idx="32" formatCode="#,#00">
                  <c:v>7.1428571428571432</c:v>
                </c:pt>
                <c:pt idx="33" formatCode="#,#00">
                  <c:v>8.2857142857142865</c:v>
                </c:pt>
                <c:pt idx="34" formatCode="#,#00">
                  <c:v>3.8571428571428572</c:v>
                </c:pt>
                <c:pt idx="35" formatCode="#,#00">
                  <c:v>-5</c:v>
                </c:pt>
                <c:pt idx="36" formatCode="#,#00">
                  <c:v>-15.428571428571429</c:v>
                </c:pt>
                <c:pt idx="37" formatCode="#,#00">
                  <c:v>-26.571428571428573</c:v>
                </c:pt>
                <c:pt idx="38" formatCode="#,#00">
                  <c:v>-34.285714285714285</c:v>
                </c:pt>
                <c:pt idx="39" formatCode="#,#00">
                  <c:v>-44.571428571428569</c:v>
                </c:pt>
                <c:pt idx="40" formatCode="#,#00">
                  <c:v>-54.285714285714285</c:v>
                </c:pt>
                <c:pt idx="41" formatCode="#,#00">
                  <c:v>-58.571428571428569</c:v>
                </c:pt>
                <c:pt idx="42" formatCode="#,#00">
                  <c:v>-59.428571428571431</c:v>
                </c:pt>
                <c:pt idx="43" formatCode="#,#00">
                  <c:v>-60</c:v>
                </c:pt>
                <c:pt idx="44" formatCode="#,#00">
                  <c:v>-58.571428571428569</c:v>
                </c:pt>
                <c:pt idx="45" formatCode="#,#00">
                  <c:v>-60.142857142857146</c:v>
                </c:pt>
                <c:pt idx="46" formatCode="#,#00">
                  <c:v>-58.571428571428569</c:v>
                </c:pt>
                <c:pt idx="47" formatCode="#,#00">
                  <c:v>-57.142857142857146</c:v>
                </c:pt>
                <c:pt idx="48" formatCode="#,#00">
                  <c:v>-56.285714285714285</c:v>
                </c:pt>
                <c:pt idx="49" formatCode="#,#00">
                  <c:v>-55.857142857142854</c:v>
                </c:pt>
                <c:pt idx="50" formatCode="#,#00">
                  <c:v>-55.571428571428569</c:v>
                </c:pt>
                <c:pt idx="51" formatCode="#,#00">
                  <c:v>-55.285714285714285</c:v>
                </c:pt>
                <c:pt idx="52" formatCode="#,#00">
                  <c:v>-54.857142857142854</c:v>
                </c:pt>
                <c:pt idx="53" formatCode="#,#00">
                  <c:v>-54</c:v>
                </c:pt>
                <c:pt idx="54" formatCode="#,#00">
                  <c:v>-55.714285714285715</c:v>
                </c:pt>
                <c:pt idx="55" formatCode="#,#00">
                  <c:v>-58.857142857142854</c:v>
                </c:pt>
                <c:pt idx="56" formatCode="#,#00">
                  <c:v>-59.857142857142854</c:v>
                </c:pt>
                <c:pt idx="57" formatCode="#,#00">
                  <c:v>-60.428571428571431</c:v>
                </c:pt>
                <c:pt idx="58" formatCode="#,#00">
                  <c:v>-60.571428571428569</c:v>
                </c:pt>
                <c:pt idx="59" formatCode="#,#00">
                  <c:v>-61.285714285714285</c:v>
                </c:pt>
                <c:pt idx="60" formatCode="#,#00">
                  <c:v>-62</c:v>
                </c:pt>
                <c:pt idx="61" formatCode="#,#00">
                  <c:v>-60.428571428571431</c:v>
                </c:pt>
                <c:pt idx="62" formatCode="#,#00">
                  <c:v>-56.714285714285715</c:v>
                </c:pt>
                <c:pt idx="63" formatCode="#,#00">
                  <c:v>-56.571428571428569</c:v>
                </c:pt>
                <c:pt idx="64" formatCode="#,#00">
                  <c:v>-56.428571428571431</c:v>
                </c:pt>
                <c:pt idx="65" formatCode="#,#00">
                  <c:v>-56.714285714285715</c:v>
                </c:pt>
                <c:pt idx="66" formatCode="#,#00">
                  <c:v>-56.857142857142854</c:v>
                </c:pt>
                <c:pt idx="67" formatCode="#,#00">
                  <c:v>-57.714285714285715</c:v>
                </c:pt>
                <c:pt idx="68" formatCode="#,#00">
                  <c:v>-58</c:v>
                </c:pt>
                <c:pt idx="69" formatCode="#,#00">
                  <c:v>-58.857142857142854</c:v>
                </c:pt>
                <c:pt idx="70" formatCode="#,#00">
                  <c:v>-58.285714285714285</c:v>
                </c:pt>
                <c:pt idx="71" formatCode="#,#00">
                  <c:v>-58.142857142857146</c:v>
                </c:pt>
                <c:pt idx="72" formatCode="#,#00">
                  <c:v>-57.428571428571431</c:v>
                </c:pt>
                <c:pt idx="73" formatCode="#,#00">
                  <c:v>-56.857142857142854</c:v>
                </c:pt>
                <c:pt idx="74" formatCode="#,#00">
                  <c:v>-55.714285714285715</c:v>
                </c:pt>
                <c:pt idx="75" formatCode="#,#00">
                  <c:v>-54.428571428571431</c:v>
                </c:pt>
                <c:pt idx="76" formatCode="#,#00">
                  <c:v>-54.571428571428569</c:v>
                </c:pt>
                <c:pt idx="77" formatCode="#,#00">
                  <c:v>-54</c:v>
                </c:pt>
                <c:pt idx="78" formatCode="#,#00">
                  <c:v>-53.428571428571431</c:v>
                </c:pt>
                <c:pt idx="79" formatCode="#,#00">
                  <c:v>-52.428571428571431</c:v>
                </c:pt>
                <c:pt idx="80" formatCode="#,#00">
                  <c:v>-51.142857142857146</c:v>
                </c:pt>
                <c:pt idx="81" formatCode="#,#00">
                  <c:v>-50.285714285714285</c:v>
                </c:pt>
                <c:pt idx="82" formatCode="#,#00">
                  <c:v>-49.714285714285715</c:v>
                </c:pt>
                <c:pt idx="83" formatCode="#,#00">
                  <c:v>-47.285714285714285</c:v>
                </c:pt>
                <c:pt idx="84" formatCode="#,#00">
                  <c:v>-45.857142857142854</c:v>
                </c:pt>
                <c:pt idx="85" formatCode="#,#00">
                  <c:v>-44.857142857142854</c:v>
                </c:pt>
                <c:pt idx="86" formatCode="#,#00">
                  <c:v>-44.285714285714285</c:v>
                </c:pt>
                <c:pt idx="87" formatCode="#,#00">
                  <c:v>-44</c:v>
                </c:pt>
                <c:pt idx="88" formatCode="#,#00">
                  <c:v>-43.571428571428569</c:v>
                </c:pt>
                <c:pt idx="89" formatCode="#,#00">
                  <c:v>-43.428571428571431</c:v>
                </c:pt>
                <c:pt idx="90" formatCode="#,#00">
                  <c:v>-43</c:v>
                </c:pt>
                <c:pt idx="91" formatCode="#,#00">
                  <c:v>-42.571428571428569</c:v>
                </c:pt>
                <c:pt idx="92" formatCode="#,#00">
                  <c:v>-42.142857142857146</c:v>
                </c:pt>
                <c:pt idx="93" formatCode="#,#00">
                  <c:v>-41.285714285714285</c:v>
                </c:pt>
                <c:pt idx="94" formatCode="#,#00">
                  <c:v>-40.857142857142854</c:v>
                </c:pt>
                <c:pt idx="95" formatCode="#,#00">
                  <c:v>-40.142857142857146</c:v>
                </c:pt>
                <c:pt idx="96" formatCode="#,#00">
                  <c:v>-39.428571428571431</c:v>
                </c:pt>
                <c:pt idx="97" formatCode="#,#00">
                  <c:v>-39.142857142857146</c:v>
                </c:pt>
                <c:pt idx="98" formatCode="#,#00">
                  <c:v>-38.857142857142854</c:v>
                </c:pt>
                <c:pt idx="99" formatCode="#,#00">
                  <c:v>-38.857142857142854</c:v>
                </c:pt>
                <c:pt idx="100" formatCode="#,#00">
                  <c:v>-41.571428571428569</c:v>
                </c:pt>
                <c:pt idx="101" formatCode="#,#00">
                  <c:v>-41</c:v>
                </c:pt>
                <c:pt idx="102" formatCode="#,#00">
                  <c:v>-40.714285714285715</c:v>
                </c:pt>
                <c:pt idx="103" formatCode="#,#00">
                  <c:v>-40.428571428571431</c:v>
                </c:pt>
                <c:pt idx="104" formatCode="#,#00">
                  <c:v>-39.714285714285715</c:v>
                </c:pt>
                <c:pt idx="105" formatCode="#,#00">
                  <c:v>-39.285714285714285</c:v>
                </c:pt>
                <c:pt idx="106" formatCode="#,#00">
                  <c:v>-38</c:v>
                </c:pt>
                <c:pt idx="107" formatCode="#,#00">
                  <c:v>-34.142857142857146</c:v>
                </c:pt>
                <c:pt idx="108" formatCode="#,#00">
                  <c:v>-33</c:v>
                </c:pt>
                <c:pt idx="109" formatCode="#,#00">
                  <c:v>-32.571428571428569</c:v>
                </c:pt>
                <c:pt idx="110" formatCode="#,#00">
                  <c:v>-31.571428571428573</c:v>
                </c:pt>
                <c:pt idx="111" formatCode="#,#00">
                  <c:v>-31</c:v>
                </c:pt>
                <c:pt idx="112" formatCode="#,#00">
                  <c:v>-30</c:v>
                </c:pt>
                <c:pt idx="113" formatCode="#,#00">
                  <c:v>-29.857142857142858</c:v>
                </c:pt>
                <c:pt idx="114" formatCode="#,#00">
                  <c:v>-30</c:v>
                </c:pt>
                <c:pt idx="115" formatCode="#,#00">
                  <c:v>-30.428571428571427</c:v>
                </c:pt>
                <c:pt idx="116" formatCode="#,#00">
                  <c:v>-30.428571428571427</c:v>
                </c:pt>
                <c:pt idx="117" formatCode="#,#00">
                  <c:v>-30.857142857142858</c:v>
                </c:pt>
                <c:pt idx="118" formatCode="#,#00">
                  <c:v>-31</c:v>
                </c:pt>
                <c:pt idx="119" formatCode="#,#00">
                  <c:v>-30.142857142857142</c:v>
                </c:pt>
                <c:pt idx="120" formatCode="#,#00">
                  <c:v>-30</c:v>
                </c:pt>
                <c:pt idx="121" formatCode="#,#00">
                  <c:v>-32.428571428571431</c:v>
                </c:pt>
                <c:pt idx="122" formatCode="#,#00">
                  <c:v>-32</c:v>
                </c:pt>
                <c:pt idx="123" formatCode="#,#00">
                  <c:v>-31.428571428571427</c:v>
                </c:pt>
                <c:pt idx="124" formatCode="#,#00">
                  <c:v>-31.142857142857142</c:v>
                </c:pt>
                <c:pt idx="125" formatCode="#,#00">
                  <c:v>-29.571428571428573</c:v>
                </c:pt>
                <c:pt idx="126" formatCode="#,#00">
                  <c:v>-29.571428571428573</c:v>
                </c:pt>
                <c:pt idx="127" formatCode="#,#00">
                  <c:v>-28.857142857142858</c:v>
                </c:pt>
                <c:pt idx="128" formatCode="#,#00">
                  <c:v>-29.571428571428573</c:v>
                </c:pt>
                <c:pt idx="129" formatCode="#,#00">
                  <c:v>-29.428571428571427</c:v>
                </c:pt>
                <c:pt idx="130" formatCode="#,#00">
                  <c:v>-29.285714285714285</c:v>
                </c:pt>
                <c:pt idx="131" formatCode="#,#00">
                  <c:v>-29</c:v>
                </c:pt>
                <c:pt idx="132" formatCode="#,#00">
                  <c:v>-29.857142857142858</c:v>
                </c:pt>
                <c:pt idx="133" formatCode="#,#00">
                  <c:v>-29.571428571428573</c:v>
                </c:pt>
              </c:numCache>
            </c:numRef>
          </c:val>
          <c:smooth val="0"/>
          <c:extLst>
            <c:ext xmlns:c16="http://schemas.microsoft.com/office/drawing/2014/chart" uri="{C3380CC4-5D6E-409C-BE32-E72D297353CC}">
              <c16:uniqueId val="{00000001-724D-4EC8-BD8A-7A786083613F}"/>
            </c:ext>
          </c:extLst>
        </c:ser>
        <c:ser>
          <c:idx val="2"/>
          <c:order val="2"/>
          <c:tx>
            <c:strRef>
              <c:f>'google trends'!$K$1</c:f>
              <c:strCache>
                <c:ptCount val="1"/>
                <c:pt idx="0">
                  <c:v>Hacia parques</c:v>
                </c:pt>
              </c:strCache>
            </c:strRef>
          </c:tx>
          <c:spPr>
            <a:ln w="28575" cap="rnd">
              <a:solidFill>
                <a:schemeClr val="accent3"/>
              </a:solidFill>
              <a:round/>
            </a:ln>
            <a:effectLst/>
          </c:spPr>
          <c:marker>
            <c:symbol val="none"/>
          </c:marker>
          <c:cat>
            <c:numRef>
              <c:f>'google trends'!$A$2:$A$135</c:f>
              <c:numCache>
                <c:formatCode>d\-mmm\-yy</c:formatCode>
                <c:ptCount val="134"/>
                <c:pt idx="0">
                  <c:v>43876</c:v>
                </c:pt>
                <c:pt idx="1">
                  <c:v>43877</c:v>
                </c:pt>
                <c:pt idx="2">
                  <c:v>43878</c:v>
                </c:pt>
                <c:pt idx="3">
                  <c:v>43879</c:v>
                </c:pt>
                <c:pt idx="4">
                  <c:v>43880</c:v>
                </c:pt>
                <c:pt idx="5">
                  <c:v>43881</c:v>
                </c:pt>
                <c:pt idx="6">
                  <c:v>43882</c:v>
                </c:pt>
                <c:pt idx="7">
                  <c:v>43883</c:v>
                </c:pt>
                <c:pt idx="8">
                  <c:v>43884</c:v>
                </c:pt>
                <c:pt idx="9">
                  <c:v>43885</c:v>
                </c:pt>
                <c:pt idx="10">
                  <c:v>43886</c:v>
                </c:pt>
                <c:pt idx="11">
                  <c:v>43887</c:v>
                </c:pt>
                <c:pt idx="12">
                  <c:v>43888</c:v>
                </c:pt>
                <c:pt idx="13">
                  <c:v>43889</c:v>
                </c:pt>
                <c:pt idx="14">
                  <c:v>43890</c:v>
                </c:pt>
                <c:pt idx="15">
                  <c:v>43891</c:v>
                </c:pt>
                <c:pt idx="16">
                  <c:v>43892</c:v>
                </c:pt>
                <c:pt idx="17">
                  <c:v>43893</c:v>
                </c:pt>
                <c:pt idx="18">
                  <c:v>43894</c:v>
                </c:pt>
                <c:pt idx="19">
                  <c:v>43895</c:v>
                </c:pt>
                <c:pt idx="20">
                  <c:v>43896</c:v>
                </c:pt>
                <c:pt idx="21">
                  <c:v>43897</c:v>
                </c:pt>
                <c:pt idx="22">
                  <c:v>43898</c:v>
                </c:pt>
                <c:pt idx="23">
                  <c:v>43899</c:v>
                </c:pt>
                <c:pt idx="24">
                  <c:v>43900</c:v>
                </c:pt>
                <c:pt idx="25">
                  <c:v>43901</c:v>
                </c:pt>
                <c:pt idx="26">
                  <c:v>43902</c:v>
                </c:pt>
                <c:pt idx="27">
                  <c:v>43903</c:v>
                </c:pt>
                <c:pt idx="28">
                  <c:v>43904</c:v>
                </c:pt>
                <c:pt idx="29">
                  <c:v>43905</c:v>
                </c:pt>
                <c:pt idx="30">
                  <c:v>43906</c:v>
                </c:pt>
                <c:pt idx="31">
                  <c:v>43907</c:v>
                </c:pt>
                <c:pt idx="32">
                  <c:v>43908</c:v>
                </c:pt>
                <c:pt idx="33">
                  <c:v>43909</c:v>
                </c:pt>
                <c:pt idx="34">
                  <c:v>43910</c:v>
                </c:pt>
                <c:pt idx="35">
                  <c:v>43911</c:v>
                </c:pt>
                <c:pt idx="36">
                  <c:v>43912</c:v>
                </c:pt>
                <c:pt idx="37">
                  <c:v>43913</c:v>
                </c:pt>
                <c:pt idx="38">
                  <c:v>43914</c:v>
                </c:pt>
                <c:pt idx="39">
                  <c:v>43915</c:v>
                </c:pt>
                <c:pt idx="40">
                  <c:v>43916</c:v>
                </c:pt>
                <c:pt idx="41">
                  <c:v>43917</c:v>
                </c:pt>
                <c:pt idx="42">
                  <c:v>43918</c:v>
                </c:pt>
                <c:pt idx="43">
                  <c:v>43919</c:v>
                </c:pt>
                <c:pt idx="44">
                  <c:v>43920</c:v>
                </c:pt>
                <c:pt idx="45">
                  <c:v>43921</c:v>
                </c:pt>
                <c:pt idx="46">
                  <c:v>43922</c:v>
                </c:pt>
                <c:pt idx="47">
                  <c:v>43923</c:v>
                </c:pt>
                <c:pt idx="48">
                  <c:v>43924</c:v>
                </c:pt>
                <c:pt idx="49">
                  <c:v>43925</c:v>
                </c:pt>
                <c:pt idx="50">
                  <c:v>43926</c:v>
                </c:pt>
                <c:pt idx="51">
                  <c:v>43927</c:v>
                </c:pt>
                <c:pt idx="52">
                  <c:v>43928</c:v>
                </c:pt>
                <c:pt idx="53">
                  <c:v>43929</c:v>
                </c:pt>
                <c:pt idx="54">
                  <c:v>43930</c:v>
                </c:pt>
                <c:pt idx="55">
                  <c:v>43931</c:v>
                </c:pt>
                <c:pt idx="56">
                  <c:v>43932</c:v>
                </c:pt>
                <c:pt idx="57">
                  <c:v>43933</c:v>
                </c:pt>
                <c:pt idx="58">
                  <c:v>43934</c:v>
                </c:pt>
                <c:pt idx="59">
                  <c:v>43935</c:v>
                </c:pt>
                <c:pt idx="60">
                  <c:v>43936</c:v>
                </c:pt>
                <c:pt idx="61">
                  <c:v>43937</c:v>
                </c:pt>
                <c:pt idx="62">
                  <c:v>43938</c:v>
                </c:pt>
                <c:pt idx="63">
                  <c:v>43939</c:v>
                </c:pt>
                <c:pt idx="64">
                  <c:v>43940</c:v>
                </c:pt>
                <c:pt idx="65">
                  <c:v>43941</c:v>
                </c:pt>
                <c:pt idx="66">
                  <c:v>43942</c:v>
                </c:pt>
                <c:pt idx="67">
                  <c:v>43943</c:v>
                </c:pt>
                <c:pt idx="68">
                  <c:v>43944</c:v>
                </c:pt>
                <c:pt idx="69">
                  <c:v>43945</c:v>
                </c:pt>
                <c:pt idx="70">
                  <c:v>43946</c:v>
                </c:pt>
                <c:pt idx="71">
                  <c:v>43947</c:v>
                </c:pt>
                <c:pt idx="72">
                  <c:v>43948</c:v>
                </c:pt>
                <c:pt idx="73">
                  <c:v>43949</c:v>
                </c:pt>
                <c:pt idx="74">
                  <c:v>43950</c:v>
                </c:pt>
                <c:pt idx="75">
                  <c:v>43951</c:v>
                </c:pt>
                <c:pt idx="76">
                  <c:v>43952</c:v>
                </c:pt>
                <c:pt idx="77">
                  <c:v>43953</c:v>
                </c:pt>
                <c:pt idx="78">
                  <c:v>43954</c:v>
                </c:pt>
                <c:pt idx="79">
                  <c:v>43955</c:v>
                </c:pt>
                <c:pt idx="80">
                  <c:v>43956</c:v>
                </c:pt>
                <c:pt idx="81">
                  <c:v>43957</c:v>
                </c:pt>
                <c:pt idx="82">
                  <c:v>43958</c:v>
                </c:pt>
                <c:pt idx="83">
                  <c:v>43959</c:v>
                </c:pt>
                <c:pt idx="84">
                  <c:v>43960</c:v>
                </c:pt>
                <c:pt idx="85">
                  <c:v>43961</c:v>
                </c:pt>
                <c:pt idx="86">
                  <c:v>43962</c:v>
                </c:pt>
                <c:pt idx="87">
                  <c:v>43963</c:v>
                </c:pt>
                <c:pt idx="88">
                  <c:v>43964</c:v>
                </c:pt>
                <c:pt idx="89">
                  <c:v>43965</c:v>
                </c:pt>
                <c:pt idx="90">
                  <c:v>43966</c:v>
                </c:pt>
                <c:pt idx="91">
                  <c:v>43967</c:v>
                </c:pt>
                <c:pt idx="92">
                  <c:v>43968</c:v>
                </c:pt>
                <c:pt idx="93">
                  <c:v>43969</c:v>
                </c:pt>
                <c:pt idx="94">
                  <c:v>43970</c:v>
                </c:pt>
                <c:pt idx="95">
                  <c:v>43971</c:v>
                </c:pt>
                <c:pt idx="96">
                  <c:v>43972</c:v>
                </c:pt>
                <c:pt idx="97">
                  <c:v>43973</c:v>
                </c:pt>
                <c:pt idx="98">
                  <c:v>43974</c:v>
                </c:pt>
                <c:pt idx="99">
                  <c:v>43975</c:v>
                </c:pt>
                <c:pt idx="100">
                  <c:v>43976</c:v>
                </c:pt>
                <c:pt idx="101">
                  <c:v>43977</c:v>
                </c:pt>
                <c:pt idx="102">
                  <c:v>43978</c:v>
                </c:pt>
                <c:pt idx="103">
                  <c:v>43979</c:v>
                </c:pt>
                <c:pt idx="104">
                  <c:v>43980</c:v>
                </c:pt>
                <c:pt idx="105">
                  <c:v>43981</c:v>
                </c:pt>
                <c:pt idx="106">
                  <c:v>43982</c:v>
                </c:pt>
                <c:pt idx="107">
                  <c:v>43983</c:v>
                </c:pt>
                <c:pt idx="108">
                  <c:v>43984</c:v>
                </c:pt>
                <c:pt idx="109">
                  <c:v>43985</c:v>
                </c:pt>
                <c:pt idx="110">
                  <c:v>43986</c:v>
                </c:pt>
                <c:pt idx="111">
                  <c:v>43987</c:v>
                </c:pt>
                <c:pt idx="112">
                  <c:v>43988</c:v>
                </c:pt>
                <c:pt idx="113">
                  <c:v>43989</c:v>
                </c:pt>
                <c:pt idx="114">
                  <c:v>43990</c:v>
                </c:pt>
                <c:pt idx="115">
                  <c:v>43991</c:v>
                </c:pt>
                <c:pt idx="116">
                  <c:v>43992</c:v>
                </c:pt>
                <c:pt idx="117">
                  <c:v>43993</c:v>
                </c:pt>
                <c:pt idx="118">
                  <c:v>43994</c:v>
                </c:pt>
                <c:pt idx="119">
                  <c:v>43995</c:v>
                </c:pt>
                <c:pt idx="120">
                  <c:v>43996</c:v>
                </c:pt>
                <c:pt idx="121">
                  <c:v>43997</c:v>
                </c:pt>
                <c:pt idx="122">
                  <c:v>43998</c:v>
                </c:pt>
                <c:pt idx="123">
                  <c:v>43999</c:v>
                </c:pt>
                <c:pt idx="124">
                  <c:v>44000</c:v>
                </c:pt>
                <c:pt idx="125">
                  <c:v>44001</c:v>
                </c:pt>
                <c:pt idx="126">
                  <c:v>44002</c:v>
                </c:pt>
                <c:pt idx="127">
                  <c:v>44003</c:v>
                </c:pt>
                <c:pt idx="128">
                  <c:v>44004</c:v>
                </c:pt>
                <c:pt idx="129">
                  <c:v>44005</c:v>
                </c:pt>
                <c:pt idx="130">
                  <c:v>44006</c:v>
                </c:pt>
                <c:pt idx="131">
                  <c:v>44007</c:v>
                </c:pt>
                <c:pt idx="132">
                  <c:v>44008</c:v>
                </c:pt>
                <c:pt idx="133">
                  <c:v>44009</c:v>
                </c:pt>
              </c:numCache>
            </c:numRef>
          </c:cat>
          <c:val>
            <c:numRef>
              <c:f>'google trends'!$K$2:$K$135</c:f>
              <c:numCache>
                <c:formatCode>General</c:formatCode>
                <c:ptCount val="134"/>
                <c:pt idx="6" formatCode="#,#00">
                  <c:v>-4.8571428571428568</c:v>
                </c:pt>
                <c:pt idx="7" formatCode="#,#00">
                  <c:v>-5.2857142857142856</c:v>
                </c:pt>
                <c:pt idx="8" formatCode="#,#00">
                  <c:v>-6.1428571428571432</c:v>
                </c:pt>
                <c:pt idx="9" formatCode="#,#00">
                  <c:v>-6.8571428571428568</c:v>
                </c:pt>
                <c:pt idx="10" formatCode="#,#00">
                  <c:v>-7.7142857142857144</c:v>
                </c:pt>
                <c:pt idx="11" formatCode="#,#00">
                  <c:v>-7.7142857142857144</c:v>
                </c:pt>
                <c:pt idx="12" formatCode="#,#00">
                  <c:v>-7.7142857142857144</c:v>
                </c:pt>
                <c:pt idx="13" formatCode="#,#00">
                  <c:v>-7.4285714285714288</c:v>
                </c:pt>
                <c:pt idx="14" formatCode="#,#00">
                  <c:v>-6.5714285714285712</c:v>
                </c:pt>
                <c:pt idx="15" formatCode="#,#00">
                  <c:v>-5.2857142857142856</c:v>
                </c:pt>
                <c:pt idx="16" formatCode="#,#00">
                  <c:v>-4.5714285714285712</c:v>
                </c:pt>
                <c:pt idx="17" formatCode="#,#00">
                  <c:v>-3.7142857142857144</c:v>
                </c:pt>
                <c:pt idx="18" formatCode="#,#00">
                  <c:v>-3.2857142857142856</c:v>
                </c:pt>
                <c:pt idx="19" formatCode="#,#00">
                  <c:v>-2.5714285714285716</c:v>
                </c:pt>
                <c:pt idx="20" formatCode="#,#00">
                  <c:v>-2.4285714285714284</c:v>
                </c:pt>
                <c:pt idx="21" formatCode="#,#00">
                  <c:v>-2.7142857142857144</c:v>
                </c:pt>
                <c:pt idx="22" formatCode="#,#00">
                  <c:v>-2.8571428571428572</c:v>
                </c:pt>
                <c:pt idx="23" formatCode="#,#00">
                  <c:v>-3.5714285714285716</c:v>
                </c:pt>
                <c:pt idx="24" formatCode="#,#00">
                  <c:v>-4.4285714285714288</c:v>
                </c:pt>
                <c:pt idx="25" formatCode="#,#00">
                  <c:v>-5.1428571428571432</c:v>
                </c:pt>
                <c:pt idx="26" formatCode="#,#00">
                  <c:v>-6.1428571428571432</c:v>
                </c:pt>
                <c:pt idx="27" formatCode="#,#00">
                  <c:v>-7.2857142857142856</c:v>
                </c:pt>
                <c:pt idx="28" formatCode="#,#00">
                  <c:v>-8.1428571428571423</c:v>
                </c:pt>
                <c:pt idx="29" formatCode="#,#00">
                  <c:v>-10</c:v>
                </c:pt>
                <c:pt idx="30" formatCode="#,#00">
                  <c:v>-11.285714285714286</c:v>
                </c:pt>
                <c:pt idx="31" formatCode="#,#00">
                  <c:v>-12.857142857142858</c:v>
                </c:pt>
                <c:pt idx="32" formatCode="#,#00">
                  <c:v>-15.285714285714286</c:v>
                </c:pt>
                <c:pt idx="33" formatCode="#,#00">
                  <c:v>-17.714285714285715</c:v>
                </c:pt>
                <c:pt idx="34" formatCode="#,#00">
                  <c:v>-23.428571428571427</c:v>
                </c:pt>
                <c:pt idx="35" formatCode="#,#00">
                  <c:v>-32.714285714285715</c:v>
                </c:pt>
                <c:pt idx="36" formatCode="#,#00">
                  <c:v>-41.714285714285715</c:v>
                </c:pt>
                <c:pt idx="37" formatCode="#,#00">
                  <c:v>-50.142857142857146</c:v>
                </c:pt>
                <c:pt idx="38" formatCode="#,#00">
                  <c:v>-55.857142857142854</c:v>
                </c:pt>
                <c:pt idx="39" formatCode="#,#00">
                  <c:v>-63.142857142857146</c:v>
                </c:pt>
                <c:pt idx="40" formatCode="#,#00">
                  <c:v>-70.142857142857139</c:v>
                </c:pt>
                <c:pt idx="41" formatCode="#,#00">
                  <c:v>-73.428571428571431</c:v>
                </c:pt>
                <c:pt idx="42" formatCode="#,#00">
                  <c:v>-73.571428571428569</c:v>
                </c:pt>
                <c:pt idx="43" formatCode="#,#00">
                  <c:v>-73.714285714285708</c:v>
                </c:pt>
                <c:pt idx="44" formatCode="#,#00">
                  <c:v>-72.857142857142861</c:v>
                </c:pt>
                <c:pt idx="45" formatCode="#,#00">
                  <c:v>-74.142857142857139</c:v>
                </c:pt>
                <c:pt idx="46" formatCode="#,#00">
                  <c:v>-73.285714285714292</c:v>
                </c:pt>
                <c:pt idx="47" formatCode="#,#00">
                  <c:v>-72.428571428571431</c:v>
                </c:pt>
                <c:pt idx="48" formatCode="#,#00">
                  <c:v>-72</c:v>
                </c:pt>
                <c:pt idx="49" formatCode="#,#00">
                  <c:v>-71.714285714285708</c:v>
                </c:pt>
                <c:pt idx="50" formatCode="#,#00">
                  <c:v>-71.571428571428569</c:v>
                </c:pt>
                <c:pt idx="51" formatCode="#,#00">
                  <c:v>-71.285714285714292</c:v>
                </c:pt>
                <c:pt idx="52" formatCode="#,#00">
                  <c:v>-71</c:v>
                </c:pt>
                <c:pt idx="53" formatCode="#,#00">
                  <c:v>-70.428571428571431</c:v>
                </c:pt>
                <c:pt idx="54" formatCode="#,#00">
                  <c:v>-71.571428571428569</c:v>
                </c:pt>
                <c:pt idx="55" formatCode="#,#00">
                  <c:v>-73.142857142857139</c:v>
                </c:pt>
                <c:pt idx="56" formatCode="#,#00">
                  <c:v>-73.571428571428569</c:v>
                </c:pt>
                <c:pt idx="57" formatCode="#,#00">
                  <c:v>-73.714285714285708</c:v>
                </c:pt>
                <c:pt idx="58" formatCode="#,#00">
                  <c:v>-73.714285714285708</c:v>
                </c:pt>
                <c:pt idx="59" formatCode="#,#00">
                  <c:v>-74</c:v>
                </c:pt>
                <c:pt idx="60" formatCode="#,#00">
                  <c:v>-74.285714285714292</c:v>
                </c:pt>
                <c:pt idx="61" formatCode="#,#00">
                  <c:v>-73</c:v>
                </c:pt>
                <c:pt idx="62" formatCode="#,#00">
                  <c:v>-70.857142857142861</c:v>
                </c:pt>
                <c:pt idx="63" formatCode="#,#00">
                  <c:v>-70.571428571428569</c:v>
                </c:pt>
                <c:pt idx="64" formatCode="#,#00">
                  <c:v>-70.428571428571431</c:v>
                </c:pt>
                <c:pt idx="65" formatCode="#,#00">
                  <c:v>-70.285714285714292</c:v>
                </c:pt>
                <c:pt idx="66" formatCode="#,#00">
                  <c:v>-70.142857142857139</c:v>
                </c:pt>
                <c:pt idx="67" formatCode="#,#00">
                  <c:v>-70.285714285714292</c:v>
                </c:pt>
                <c:pt idx="68" formatCode="#,#00">
                  <c:v>-70.285714285714292</c:v>
                </c:pt>
                <c:pt idx="69" formatCode="#,#00">
                  <c:v>-70.571428571428569</c:v>
                </c:pt>
                <c:pt idx="70" formatCode="#,#00">
                  <c:v>-70.285714285714292</c:v>
                </c:pt>
                <c:pt idx="71" formatCode="#,#00">
                  <c:v>-70.142857142857139</c:v>
                </c:pt>
                <c:pt idx="72" formatCode="#,#00">
                  <c:v>-69.571428571428569</c:v>
                </c:pt>
                <c:pt idx="73" formatCode="#,#00">
                  <c:v>-68.857142857142861</c:v>
                </c:pt>
                <c:pt idx="74" formatCode="#,#00">
                  <c:v>-67.857142857142861</c:v>
                </c:pt>
                <c:pt idx="75" formatCode="#,#00">
                  <c:v>-66.714285714285708</c:v>
                </c:pt>
                <c:pt idx="76" formatCode="#,#00">
                  <c:v>-66.857142857142861</c:v>
                </c:pt>
                <c:pt idx="77" formatCode="#,#00">
                  <c:v>-66.285714285714292</c:v>
                </c:pt>
                <c:pt idx="78" formatCode="#,#00">
                  <c:v>-65.857142857142861</c:v>
                </c:pt>
                <c:pt idx="79" formatCode="#,#00">
                  <c:v>-65.142857142857139</c:v>
                </c:pt>
                <c:pt idx="80" formatCode="#,#00">
                  <c:v>-64.285714285714292</c:v>
                </c:pt>
                <c:pt idx="81" formatCode="#,#00">
                  <c:v>-63.571428571428569</c:v>
                </c:pt>
                <c:pt idx="82" formatCode="#,#00">
                  <c:v>-62.857142857142854</c:v>
                </c:pt>
                <c:pt idx="83" formatCode="#,#00">
                  <c:v>-61</c:v>
                </c:pt>
                <c:pt idx="84" formatCode="#,#00">
                  <c:v>-59.857142857142854</c:v>
                </c:pt>
                <c:pt idx="85" formatCode="#,#00">
                  <c:v>-58.714285714285715</c:v>
                </c:pt>
                <c:pt idx="86" formatCode="#,#00">
                  <c:v>-58.142857142857146</c:v>
                </c:pt>
                <c:pt idx="87" formatCode="#,#00">
                  <c:v>-57.714285714285715</c:v>
                </c:pt>
                <c:pt idx="88" formatCode="#,#00">
                  <c:v>-57.285714285714285</c:v>
                </c:pt>
                <c:pt idx="89" formatCode="#,#00">
                  <c:v>-57.142857142857146</c:v>
                </c:pt>
                <c:pt idx="90" formatCode="#,#00">
                  <c:v>-56.714285714285715</c:v>
                </c:pt>
                <c:pt idx="91" formatCode="#,#00">
                  <c:v>-56.428571428571431</c:v>
                </c:pt>
                <c:pt idx="92" formatCode="#,#00">
                  <c:v>-56.714285714285715</c:v>
                </c:pt>
                <c:pt idx="93" formatCode="#,#00">
                  <c:v>-56.142857142857146</c:v>
                </c:pt>
                <c:pt idx="94" formatCode="#,#00">
                  <c:v>-55.857142857142854</c:v>
                </c:pt>
                <c:pt idx="95" formatCode="#,#00">
                  <c:v>-55.285714285714285</c:v>
                </c:pt>
                <c:pt idx="96" formatCode="#,#00">
                  <c:v>-54.571428571428569</c:v>
                </c:pt>
                <c:pt idx="97" formatCode="#,#00">
                  <c:v>-54.142857142857146</c:v>
                </c:pt>
                <c:pt idx="98" formatCode="#,#00">
                  <c:v>-53.714285714285715</c:v>
                </c:pt>
                <c:pt idx="99" formatCode="#,#00">
                  <c:v>-53.285714285714285</c:v>
                </c:pt>
                <c:pt idx="100" formatCode="#,#00">
                  <c:v>-55</c:v>
                </c:pt>
                <c:pt idx="101" formatCode="#,#00">
                  <c:v>-54.285714285714285</c:v>
                </c:pt>
                <c:pt idx="102" formatCode="#,#00">
                  <c:v>-54</c:v>
                </c:pt>
                <c:pt idx="103" formatCode="#,#00">
                  <c:v>-53.857142857142854</c:v>
                </c:pt>
                <c:pt idx="104" formatCode="#,#00">
                  <c:v>-53.285714285714285</c:v>
                </c:pt>
                <c:pt idx="105" formatCode="#,#00">
                  <c:v>-53.142857142857146</c:v>
                </c:pt>
                <c:pt idx="106" formatCode="#,#00">
                  <c:v>-52.571428571428569</c:v>
                </c:pt>
                <c:pt idx="107" formatCode="#,#00">
                  <c:v>-49.857142857142854</c:v>
                </c:pt>
                <c:pt idx="108" formatCode="#,#00">
                  <c:v>-49.142857142857146</c:v>
                </c:pt>
                <c:pt idx="109" formatCode="#,#00">
                  <c:v>-49</c:v>
                </c:pt>
                <c:pt idx="110" formatCode="#,#00">
                  <c:v>-48.142857142857146</c:v>
                </c:pt>
                <c:pt idx="111" formatCode="#,#00">
                  <c:v>-47.714285714285715</c:v>
                </c:pt>
                <c:pt idx="112" formatCode="#,#00">
                  <c:v>-47</c:v>
                </c:pt>
                <c:pt idx="113" formatCode="#,#00">
                  <c:v>-46.428571428571431</c:v>
                </c:pt>
                <c:pt idx="114" formatCode="#,#00">
                  <c:v>-46.285714285714285</c:v>
                </c:pt>
                <c:pt idx="115" formatCode="#,#00">
                  <c:v>-46.428571428571431</c:v>
                </c:pt>
                <c:pt idx="116" formatCode="#,#00">
                  <c:v>-46</c:v>
                </c:pt>
                <c:pt idx="117" formatCode="#,#00">
                  <c:v>-46.285714285714285</c:v>
                </c:pt>
                <c:pt idx="118" formatCode="#,#00">
                  <c:v>-46.285714285714285</c:v>
                </c:pt>
                <c:pt idx="119" formatCode="#,#00">
                  <c:v>-45.571428571428569</c:v>
                </c:pt>
                <c:pt idx="120" formatCode="#,#00">
                  <c:v>-45.571428571428569</c:v>
                </c:pt>
                <c:pt idx="121" formatCode="#,#00">
                  <c:v>-47.428571428571431</c:v>
                </c:pt>
                <c:pt idx="122" formatCode="#,#00">
                  <c:v>-46.714285714285715</c:v>
                </c:pt>
                <c:pt idx="123" formatCode="#,#00">
                  <c:v>-46.285714285714285</c:v>
                </c:pt>
                <c:pt idx="124" formatCode="#,#00">
                  <c:v>-46</c:v>
                </c:pt>
                <c:pt idx="125" formatCode="#,#00">
                  <c:v>-45</c:v>
                </c:pt>
                <c:pt idx="126" formatCode="#,#00">
                  <c:v>-44.714285714285715</c:v>
                </c:pt>
                <c:pt idx="127" formatCode="#,#00">
                  <c:v>-43.857142857142854</c:v>
                </c:pt>
                <c:pt idx="128" formatCode="#,#00">
                  <c:v>-44.142857142857146</c:v>
                </c:pt>
                <c:pt idx="129" formatCode="#,#00">
                  <c:v>-44.142857142857146</c:v>
                </c:pt>
                <c:pt idx="130" formatCode="#,#00">
                  <c:v>-43.714285714285715</c:v>
                </c:pt>
                <c:pt idx="131" formatCode="#,#00">
                  <c:v>-43.285714285714285</c:v>
                </c:pt>
                <c:pt idx="132" formatCode="#,#00">
                  <c:v>-43.571428571428569</c:v>
                </c:pt>
                <c:pt idx="133" formatCode="#,#00">
                  <c:v>-43.142857142857146</c:v>
                </c:pt>
              </c:numCache>
            </c:numRef>
          </c:val>
          <c:smooth val="0"/>
          <c:extLst>
            <c:ext xmlns:c16="http://schemas.microsoft.com/office/drawing/2014/chart" uri="{C3380CC4-5D6E-409C-BE32-E72D297353CC}">
              <c16:uniqueId val="{00000002-724D-4EC8-BD8A-7A786083613F}"/>
            </c:ext>
          </c:extLst>
        </c:ser>
        <c:ser>
          <c:idx val="4"/>
          <c:order val="4"/>
          <c:tx>
            <c:strRef>
              <c:f>'google trends'!$M$1</c:f>
              <c:strCache>
                <c:ptCount val="1"/>
                <c:pt idx="0">
                  <c:v>Hacia lugares de trabajo</c:v>
                </c:pt>
              </c:strCache>
            </c:strRef>
          </c:tx>
          <c:spPr>
            <a:ln w="28575" cap="rnd">
              <a:solidFill>
                <a:schemeClr val="accent5"/>
              </a:solidFill>
              <a:round/>
            </a:ln>
            <a:effectLst/>
          </c:spPr>
          <c:marker>
            <c:symbol val="none"/>
          </c:marker>
          <c:cat>
            <c:numRef>
              <c:f>'google trends'!$A$2:$A$135</c:f>
              <c:numCache>
                <c:formatCode>d\-mmm\-yy</c:formatCode>
                <c:ptCount val="134"/>
                <c:pt idx="0">
                  <c:v>43876</c:v>
                </c:pt>
                <c:pt idx="1">
                  <c:v>43877</c:v>
                </c:pt>
                <c:pt idx="2">
                  <c:v>43878</c:v>
                </c:pt>
                <c:pt idx="3">
                  <c:v>43879</c:v>
                </c:pt>
                <c:pt idx="4">
                  <c:v>43880</c:v>
                </c:pt>
                <c:pt idx="5">
                  <c:v>43881</c:v>
                </c:pt>
                <c:pt idx="6">
                  <c:v>43882</c:v>
                </c:pt>
                <c:pt idx="7">
                  <c:v>43883</c:v>
                </c:pt>
                <c:pt idx="8">
                  <c:v>43884</c:v>
                </c:pt>
                <c:pt idx="9">
                  <c:v>43885</c:v>
                </c:pt>
                <c:pt idx="10">
                  <c:v>43886</c:v>
                </c:pt>
                <c:pt idx="11">
                  <c:v>43887</c:v>
                </c:pt>
                <c:pt idx="12">
                  <c:v>43888</c:v>
                </c:pt>
                <c:pt idx="13">
                  <c:v>43889</c:v>
                </c:pt>
                <c:pt idx="14">
                  <c:v>43890</c:v>
                </c:pt>
                <c:pt idx="15">
                  <c:v>43891</c:v>
                </c:pt>
                <c:pt idx="16">
                  <c:v>43892</c:v>
                </c:pt>
                <c:pt idx="17">
                  <c:v>43893</c:v>
                </c:pt>
                <c:pt idx="18">
                  <c:v>43894</c:v>
                </c:pt>
                <c:pt idx="19">
                  <c:v>43895</c:v>
                </c:pt>
                <c:pt idx="20">
                  <c:v>43896</c:v>
                </c:pt>
                <c:pt idx="21">
                  <c:v>43897</c:v>
                </c:pt>
                <c:pt idx="22">
                  <c:v>43898</c:v>
                </c:pt>
                <c:pt idx="23">
                  <c:v>43899</c:v>
                </c:pt>
                <c:pt idx="24">
                  <c:v>43900</c:v>
                </c:pt>
                <c:pt idx="25">
                  <c:v>43901</c:v>
                </c:pt>
                <c:pt idx="26">
                  <c:v>43902</c:v>
                </c:pt>
                <c:pt idx="27">
                  <c:v>43903</c:v>
                </c:pt>
                <c:pt idx="28">
                  <c:v>43904</c:v>
                </c:pt>
                <c:pt idx="29">
                  <c:v>43905</c:v>
                </c:pt>
                <c:pt idx="30">
                  <c:v>43906</c:v>
                </c:pt>
                <c:pt idx="31">
                  <c:v>43907</c:v>
                </c:pt>
                <c:pt idx="32">
                  <c:v>43908</c:v>
                </c:pt>
                <c:pt idx="33">
                  <c:v>43909</c:v>
                </c:pt>
                <c:pt idx="34">
                  <c:v>43910</c:v>
                </c:pt>
                <c:pt idx="35">
                  <c:v>43911</c:v>
                </c:pt>
                <c:pt idx="36">
                  <c:v>43912</c:v>
                </c:pt>
                <c:pt idx="37">
                  <c:v>43913</c:v>
                </c:pt>
                <c:pt idx="38">
                  <c:v>43914</c:v>
                </c:pt>
                <c:pt idx="39">
                  <c:v>43915</c:v>
                </c:pt>
                <c:pt idx="40">
                  <c:v>43916</c:v>
                </c:pt>
                <c:pt idx="41">
                  <c:v>43917</c:v>
                </c:pt>
                <c:pt idx="42">
                  <c:v>43918</c:v>
                </c:pt>
                <c:pt idx="43">
                  <c:v>43919</c:v>
                </c:pt>
                <c:pt idx="44">
                  <c:v>43920</c:v>
                </c:pt>
                <c:pt idx="45">
                  <c:v>43921</c:v>
                </c:pt>
                <c:pt idx="46">
                  <c:v>43922</c:v>
                </c:pt>
                <c:pt idx="47">
                  <c:v>43923</c:v>
                </c:pt>
                <c:pt idx="48">
                  <c:v>43924</c:v>
                </c:pt>
                <c:pt idx="49">
                  <c:v>43925</c:v>
                </c:pt>
                <c:pt idx="50">
                  <c:v>43926</c:v>
                </c:pt>
                <c:pt idx="51">
                  <c:v>43927</c:v>
                </c:pt>
                <c:pt idx="52">
                  <c:v>43928</c:v>
                </c:pt>
                <c:pt idx="53">
                  <c:v>43929</c:v>
                </c:pt>
                <c:pt idx="54">
                  <c:v>43930</c:v>
                </c:pt>
                <c:pt idx="55">
                  <c:v>43931</c:v>
                </c:pt>
                <c:pt idx="56">
                  <c:v>43932</c:v>
                </c:pt>
                <c:pt idx="57">
                  <c:v>43933</c:v>
                </c:pt>
                <c:pt idx="58">
                  <c:v>43934</c:v>
                </c:pt>
                <c:pt idx="59">
                  <c:v>43935</c:v>
                </c:pt>
                <c:pt idx="60">
                  <c:v>43936</c:v>
                </c:pt>
                <c:pt idx="61">
                  <c:v>43937</c:v>
                </c:pt>
                <c:pt idx="62">
                  <c:v>43938</c:v>
                </c:pt>
                <c:pt idx="63">
                  <c:v>43939</c:v>
                </c:pt>
                <c:pt idx="64">
                  <c:v>43940</c:v>
                </c:pt>
                <c:pt idx="65">
                  <c:v>43941</c:v>
                </c:pt>
                <c:pt idx="66">
                  <c:v>43942</c:v>
                </c:pt>
                <c:pt idx="67">
                  <c:v>43943</c:v>
                </c:pt>
                <c:pt idx="68">
                  <c:v>43944</c:v>
                </c:pt>
                <c:pt idx="69">
                  <c:v>43945</c:v>
                </c:pt>
                <c:pt idx="70">
                  <c:v>43946</c:v>
                </c:pt>
                <c:pt idx="71">
                  <c:v>43947</c:v>
                </c:pt>
                <c:pt idx="72">
                  <c:v>43948</c:v>
                </c:pt>
                <c:pt idx="73">
                  <c:v>43949</c:v>
                </c:pt>
                <c:pt idx="74">
                  <c:v>43950</c:v>
                </c:pt>
                <c:pt idx="75">
                  <c:v>43951</c:v>
                </c:pt>
                <c:pt idx="76">
                  <c:v>43952</c:v>
                </c:pt>
                <c:pt idx="77">
                  <c:v>43953</c:v>
                </c:pt>
                <c:pt idx="78">
                  <c:v>43954</c:v>
                </c:pt>
                <c:pt idx="79">
                  <c:v>43955</c:v>
                </c:pt>
                <c:pt idx="80">
                  <c:v>43956</c:v>
                </c:pt>
                <c:pt idx="81">
                  <c:v>43957</c:v>
                </c:pt>
                <c:pt idx="82">
                  <c:v>43958</c:v>
                </c:pt>
                <c:pt idx="83">
                  <c:v>43959</c:v>
                </c:pt>
                <c:pt idx="84">
                  <c:v>43960</c:v>
                </c:pt>
                <c:pt idx="85">
                  <c:v>43961</c:v>
                </c:pt>
                <c:pt idx="86">
                  <c:v>43962</c:v>
                </c:pt>
                <c:pt idx="87">
                  <c:v>43963</c:v>
                </c:pt>
                <c:pt idx="88">
                  <c:v>43964</c:v>
                </c:pt>
                <c:pt idx="89">
                  <c:v>43965</c:v>
                </c:pt>
                <c:pt idx="90">
                  <c:v>43966</c:v>
                </c:pt>
                <c:pt idx="91">
                  <c:v>43967</c:v>
                </c:pt>
                <c:pt idx="92">
                  <c:v>43968</c:v>
                </c:pt>
                <c:pt idx="93">
                  <c:v>43969</c:v>
                </c:pt>
                <c:pt idx="94">
                  <c:v>43970</c:v>
                </c:pt>
                <c:pt idx="95">
                  <c:v>43971</c:v>
                </c:pt>
                <c:pt idx="96">
                  <c:v>43972</c:v>
                </c:pt>
                <c:pt idx="97">
                  <c:v>43973</c:v>
                </c:pt>
                <c:pt idx="98">
                  <c:v>43974</c:v>
                </c:pt>
                <c:pt idx="99">
                  <c:v>43975</c:v>
                </c:pt>
                <c:pt idx="100">
                  <c:v>43976</c:v>
                </c:pt>
                <c:pt idx="101">
                  <c:v>43977</c:v>
                </c:pt>
                <c:pt idx="102">
                  <c:v>43978</c:v>
                </c:pt>
                <c:pt idx="103">
                  <c:v>43979</c:v>
                </c:pt>
                <c:pt idx="104">
                  <c:v>43980</c:v>
                </c:pt>
                <c:pt idx="105">
                  <c:v>43981</c:v>
                </c:pt>
                <c:pt idx="106">
                  <c:v>43982</c:v>
                </c:pt>
                <c:pt idx="107">
                  <c:v>43983</c:v>
                </c:pt>
                <c:pt idx="108">
                  <c:v>43984</c:v>
                </c:pt>
                <c:pt idx="109">
                  <c:v>43985</c:v>
                </c:pt>
                <c:pt idx="110">
                  <c:v>43986</c:v>
                </c:pt>
                <c:pt idx="111">
                  <c:v>43987</c:v>
                </c:pt>
                <c:pt idx="112">
                  <c:v>43988</c:v>
                </c:pt>
                <c:pt idx="113">
                  <c:v>43989</c:v>
                </c:pt>
                <c:pt idx="114">
                  <c:v>43990</c:v>
                </c:pt>
                <c:pt idx="115">
                  <c:v>43991</c:v>
                </c:pt>
                <c:pt idx="116">
                  <c:v>43992</c:v>
                </c:pt>
                <c:pt idx="117">
                  <c:v>43993</c:v>
                </c:pt>
                <c:pt idx="118">
                  <c:v>43994</c:v>
                </c:pt>
                <c:pt idx="119">
                  <c:v>43995</c:v>
                </c:pt>
                <c:pt idx="120">
                  <c:v>43996</c:v>
                </c:pt>
                <c:pt idx="121">
                  <c:v>43997</c:v>
                </c:pt>
                <c:pt idx="122">
                  <c:v>43998</c:v>
                </c:pt>
                <c:pt idx="123">
                  <c:v>43999</c:v>
                </c:pt>
                <c:pt idx="124">
                  <c:v>44000</c:v>
                </c:pt>
                <c:pt idx="125">
                  <c:v>44001</c:v>
                </c:pt>
                <c:pt idx="126">
                  <c:v>44002</c:v>
                </c:pt>
                <c:pt idx="127">
                  <c:v>44003</c:v>
                </c:pt>
                <c:pt idx="128">
                  <c:v>44004</c:v>
                </c:pt>
                <c:pt idx="129">
                  <c:v>44005</c:v>
                </c:pt>
                <c:pt idx="130">
                  <c:v>44006</c:v>
                </c:pt>
                <c:pt idx="131">
                  <c:v>44007</c:v>
                </c:pt>
                <c:pt idx="132">
                  <c:v>44008</c:v>
                </c:pt>
                <c:pt idx="133">
                  <c:v>44009</c:v>
                </c:pt>
              </c:numCache>
            </c:numRef>
          </c:cat>
          <c:val>
            <c:numRef>
              <c:f>'google trends'!$M$2:$M$135</c:f>
              <c:numCache>
                <c:formatCode>General</c:formatCode>
                <c:ptCount val="134"/>
                <c:pt idx="6" formatCode="#,#00">
                  <c:v>10.428571428571429</c:v>
                </c:pt>
                <c:pt idx="7" formatCode="#,#00">
                  <c:v>10</c:v>
                </c:pt>
                <c:pt idx="8" formatCode="#,#00">
                  <c:v>9.5714285714285712</c:v>
                </c:pt>
                <c:pt idx="9" formatCode="#,#00">
                  <c:v>9</c:v>
                </c:pt>
                <c:pt idx="10" formatCode="#,#00">
                  <c:v>8.4285714285714288</c:v>
                </c:pt>
                <c:pt idx="11" formatCode="#,#00">
                  <c:v>8.4285714285714288</c:v>
                </c:pt>
                <c:pt idx="12" formatCode="#,#00">
                  <c:v>9.2857142857142865</c:v>
                </c:pt>
                <c:pt idx="13" formatCode="#,#00">
                  <c:v>10.285714285714286</c:v>
                </c:pt>
                <c:pt idx="14" formatCode="#,#00">
                  <c:v>11.142857142857142</c:v>
                </c:pt>
                <c:pt idx="15" formatCode="#,#00">
                  <c:v>11.857142857142858</c:v>
                </c:pt>
                <c:pt idx="16" formatCode="#,#00">
                  <c:v>12.714285714285714</c:v>
                </c:pt>
                <c:pt idx="17" formatCode="#,#00">
                  <c:v>13.571428571428571</c:v>
                </c:pt>
                <c:pt idx="18" formatCode="#,#00">
                  <c:v>13.857142857142858</c:v>
                </c:pt>
                <c:pt idx="19" formatCode="#,#00">
                  <c:v>14</c:v>
                </c:pt>
                <c:pt idx="20" formatCode="#,#00">
                  <c:v>14.142857142857142</c:v>
                </c:pt>
                <c:pt idx="21" formatCode="#,#00">
                  <c:v>14.142857142857142</c:v>
                </c:pt>
                <c:pt idx="22" formatCode="#,#00">
                  <c:v>14.285714285714286</c:v>
                </c:pt>
                <c:pt idx="23" formatCode="#,#00">
                  <c:v>14.142857142857142</c:v>
                </c:pt>
                <c:pt idx="24" formatCode="#,#00">
                  <c:v>14</c:v>
                </c:pt>
                <c:pt idx="25" formatCode="#,#00">
                  <c:v>13.857142857142858</c:v>
                </c:pt>
                <c:pt idx="26" formatCode="#,#00">
                  <c:v>13.714285714285714</c:v>
                </c:pt>
                <c:pt idx="27" formatCode="#,#00">
                  <c:v>13.285714285714286</c:v>
                </c:pt>
                <c:pt idx="28" formatCode="#,#00">
                  <c:v>13</c:v>
                </c:pt>
                <c:pt idx="29" formatCode="#,#00">
                  <c:v>12.571428571428571</c:v>
                </c:pt>
                <c:pt idx="30" formatCode="#,#00">
                  <c:v>9.8571428571428577</c:v>
                </c:pt>
                <c:pt idx="31" formatCode="#,#00">
                  <c:v>5.7142857142857144</c:v>
                </c:pt>
                <c:pt idx="32" formatCode="#,#00">
                  <c:v>0.8571428571428571</c:v>
                </c:pt>
                <c:pt idx="33" formatCode="#,#00">
                  <c:v>-4.4285714285714288</c:v>
                </c:pt>
                <c:pt idx="34" formatCode="#,#00">
                  <c:v>-13.714285714285714</c:v>
                </c:pt>
                <c:pt idx="35" formatCode="#,#00">
                  <c:v>-24.142857142857142</c:v>
                </c:pt>
                <c:pt idx="36" formatCode="#,#00">
                  <c:v>-32.142857142857146</c:v>
                </c:pt>
                <c:pt idx="37" formatCode="#,#00">
                  <c:v>-43.428571428571431</c:v>
                </c:pt>
                <c:pt idx="38" formatCode="#,#00">
                  <c:v>-50.714285714285715</c:v>
                </c:pt>
                <c:pt idx="39" formatCode="#,#00">
                  <c:v>-58.571428571428569</c:v>
                </c:pt>
                <c:pt idx="40" formatCode="#,#00">
                  <c:v>-65.857142857142861</c:v>
                </c:pt>
                <c:pt idx="41" formatCode="#,#00">
                  <c:v>-69.571428571428569</c:v>
                </c:pt>
                <c:pt idx="42" formatCode="#,#00">
                  <c:v>-70</c:v>
                </c:pt>
                <c:pt idx="43" formatCode="#,#00">
                  <c:v>-70.428571428571431</c:v>
                </c:pt>
                <c:pt idx="44" formatCode="#,#00">
                  <c:v>-69.142857142857139</c:v>
                </c:pt>
                <c:pt idx="45" formatCode="#,#00">
                  <c:v>-70.571428571428569</c:v>
                </c:pt>
                <c:pt idx="46" formatCode="#,#00">
                  <c:v>-70.285714285714292</c:v>
                </c:pt>
                <c:pt idx="47" formatCode="#,#00">
                  <c:v>-70</c:v>
                </c:pt>
                <c:pt idx="48" formatCode="#,#00">
                  <c:v>-69.714285714285708</c:v>
                </c:pt>
                <c:pt idx="49" formatCode="#,#00">
                  <c:v>-69.428571428571431</c:v>
                </c:pt>
                <c:pt idx="50" formatCode="#,#00">
                  <c:v>-69.285714285714292</c:v>
                </c:pt>
                <c:pt idx="51" formatCode="#,#00">
                  <c:v>-69.142857142857139</c:v>
                </c:pt>
                <c:pt idx="52" formatCode="#,#00">
                  <c:v>-69</c:v>
                </c:pt>
                <c:pt idx="53" formatCode="#,#00">
                  <c:v>-68.857142857142861</c:v>
                </c:pt>
                <c:pt idx="54" formatCode="#,#00">
                  <c:v>-70.285714285714292</c:v>
                </c:pt>
                <c:pt idx="55" formatCode="#,#00">
                  <c:v>-72.285714285714292</c:v>
                </c:pt>
                <c:pt idx="56" formatCode="#,#00">
                  <c:v>-72.714285714285708</c:v>
                </c:pt>
                <c:pt idx="57" formatCode="#,#00">
                  <c:v>-72.714285714285708</c:v>
                </c:pt>
                <c:pt idx="58" formatCode="#,#00">
                  <c:v>-72.285714285714292</c:v>
                </c:pt>
                <c:pt idx="59" formatCode="#,#00">
                  <c:v>-72</c:v>
                </c:pt>
                <c:pt idx="60" formatCode="#,#00">
                  <c:v>-71.571428571428569</c:v>
                </c:pt>
                <c:pt idx="61" formatCode="#,#00">
                  <c:v>-69.571428571428569</c:v>
                </c:pt>
                <c:pt idx="62" formatCode="#,#00">
                  <c:v>-66.857142857142861</c:v>
                </c:pt>
                <c:pt idx="63" formatCode="#,#00">
                  <c:v>-65.857142857142861</c:v>
                </c:pt>
                <c:pt idx="64" formatCode="#,#00">
                  <c:v>-65.428571428571431</c:v>
                </c:pt>
                <c:pt idx="65" formatCode="#,#00">
                  <c:v>-65</c:v>
                </c:pt>
                <c:pt idx="66" formatCode="#,#00">
                  <c:v>-64.571428571428569</c:v>
                </c:pt>
                <c:pt idx="67" formatCode="#,#00">
                  <c:v>-64.142857142857139</c:v>
                </c:pt>
                <c:pt idx="68" formatCode="#,#00">
                  <c:v>-63.714285714285715</c:v>
                </c:pt>
                <c:pt idx="69" formatCode="#,#00">
                  <c:v>-63.285714285714285</c:v>
                </c:pt>
                <c:pt idx="70" formatCode="#,#00">
                  <c:v>-62.571428571428569</c:v>
                </c:pt>
                <c:pt idx="71" formatCode="#,#00">
                  <c:v>-62</c:v>
                </c:pt>
                <c:pt idx="72" formatCode="#,#00">
                  <c:v>-61.142857142857146</c:v>
                </c:pt>
                <c:pt idx="73" formatCode="#,#00">
                  <c:v>-60.285714285714285</c:v>
                </c:pt>
                <c:pt idx="74" formatCode="#,#00">
                  <c:v>-59.428571428571431</c:v>
                </c:pt>
                <c:pt idx="75" formatCode="#,#00">
                  <c:v>-58.571428571428569</c:v>
                </c:pt>
                <c:pt idx="76" formatCode="#,#00">
                  <c:v>-60</c:v>
                </c:pt>
                <c:pt idx="77" formatCode="#,#00">
                  <c:v>-59.571428571428569</c:v>
                </c:pt>
                <c:pt idx="78" formatCode="#,#00">
                  <c:v>-59.142857142857146</c:v>
                </c:pt>
                <c:pt idx="79" formatCode="#,#00">
                  <c:v>-58.571428571428569</c:v>
                </c:pt>
                <c:pt idx="80" formatCode="#,#00">
                  <c:v>-57.857142857142854</c:v>
                </c:pt>
                <c:pt idx="81" formatCode="#,#00">
                  <c:v>-57.285714285714285</c:v>
                </c:pt>
                <c:pt idx="82" formatCode="#,#00">
                  <c:v>-56.714285714285715</c:v>
                </c:pt>
                <c:pt idx="83" formatCode="#,#00">
                  <c:v>-53.571428571428569</c:v>
                </c:pt>
                <c:pt idx="84" formatCode="#,#00">
                  <c:v>-52.428571428571431</c:v>
                </c:pt>
                <c:pt idx="85" formatCode="#,#00">
                  <c:v>-51.142857142857146</c:v>
                </c:pt>
                <c:pt idx="86" formatCode="#,#00">
                  <c:v>-50.285714285714285</c:v>
                </c:pt>
                <c:pt idx="87" formatCode="#,#00">
                  <c:v>-49.428571428571431</c:v>
                </c:pt>
                <c:pt idx="88" formatCode="#,#00">
                  <c:v>-48.714285714285715</c:v>
                </c:pt>
                <c:pt idx="89" formatCode="#,#00">
                  <c:v>-48</c:v>
                </c:pt>
                <c:pt idx="90" formatCode="#,#00">
                  <c:v>-47.428571428571431</c:v>
                </c:pt>
                <c:pt idx="91" formatCode="#,#00">
                  <c:v>-46.571428571428569</c:v>
                </c:pt>
                <c:pt idx="92" formatCode="#,#00">
                  <c:v>-46.571428571428569</c:v>
                </c:pt>
                <c:pt idx="93" formatCode="#,#00">
                  <c:v>-46</c:v>
                </c:pt>
                <c:pt idx="94" formatCode="#,#00">
                  <c:v>-45.714285714285715</c:v>
                </c:pt>
                <c:pt idx="95" formatCode="#,#00">
                  <c:v>-45.142857142857146</c:v>
                </c:pt>
                <c:pt idx="96" formatCode="#,#00">
                  <c:v>-44.714285714285715</c:v>
                </c:pt>
                <c:pt idx="97" formatCode="#,#00">
                  <c:v>-44</c:v>
                </c:pt>
                <c:pt idx="98" formatCode="#,#00">
                  <c:v>-43.142857142857146</c:v>
                </c:pt>
                <c:pt idx="99" formatCode="#,#00">
                  <c:v>-42.571428571428569</c:v>
                </c:pt>
                <c:pt idx="100" formatCode="#,#00">
                  <c:v>-46.285714285714285</c:v>
                </c:pt>
                <c:pt idx="101" formatCode="#,#00">
                  <c:v>-45.428571428571431</c:v>
                </c:pt>
                <c:pt idx="102" formatCode="#,#00">
                  <c:v>-45</c:v>
                </c:pt>
                <c:pt idx="103" formatCode="#,#00">
                  <c:v>-44.428571428571431</c:v>
                </c:pt>
                <c:pt idx="104" formatCode="#,#00">
                  <c:v>-44</c:v>
                </c:pt>
                <c:pt idx="105" formatCode="#,#00">
                  <c:v>-43.285714285714285</c:v>
                </c:pt>
                <c:pt idx="106" formatCode="#,#00">
                  <c:v>-41.857142857142854</c:v>
                </c:pt>
                <c:pt idx="107" formatCode="#,#00">
                  <c:v>-37.142857142857146</c:v>
                </c:pt>
                <c:pt idx="108" formatCode="#,#00">
                  <c:v>-36.857142857142854</c:v>
                </c:pt>
                <c:pt idx="109" formatCode="#,#00">
                  <c:v>-36.428571428571431</c:v>
                </c:pt>
                <c:pt idx="110" formatCode="#,#00">
                  <c:v>-35.857142857142854</c:v>
                </c:pt>
                <c:pt idx="111" formatCode="#,#00">
                  <c:v>-35.428571428571431</c:v>
                </c:pt>
                <c:pt idx="112" formatCode="#,#00">
                  <c:v>-34.714285714285715</c:v>
                </c:pt>
                <c:pt idx="113" formatCode="#,#00">
                  <c:v>-34.428571428571431</c:v>
                </c:pt>
                <c:pt idx="114" formatCode="#,#00">
                  <c:v>-34</c:v>
                </c:pt>
                <c:pt idx="115" formatCode="#,#00">
                  <c:v>-33.571428571428569</c:v>
                </c:pt>
                <c:pt idx="116" formatCode="#,#00">
                  <c:v>-33.142857142857146</c:v>
                </c:pt>
                <c:pt idx="117" formatCode="#,#00">
                  <c:v>-32.857142857142854</c:v>
                </c:pt>
                <c:pt idx="118" formatCode="#,#00">
                  <c:v>-32.571428571428569</c:v>
                </c:pt>
                <c:pt idx="119" formatCode="#,#00">
                  <c:v>-31.714285714285715</c:v>
                </c:pt>
                <c:pt idx="120" formatCode="#,#00">
                  <c:v>-31</c:v>
                </c:pt>
                <c:pt idx="121" formatCode="#,#00">
                  <c:v>-35.285714285714285</c:v>
                </c:pt>
                <c:pt idx="122" formatCode="#,#00">
                  <c:v>-34.857142857142854</c:v>
                </c:pt>
                <c:pt idx="123" formatCode="#,#00">
                  <c:v>-34.714285714285715</c:v>
                </c:pt>
                <c:pt idx="124" formatCode="#,#00">
                  <c:v>-34.714285714285715</c:v>
                </c:pt>
                <c:pt idx="125" formatCode="#,#00">
                  <c:v>-34.285714285714285</c:v>
                </c:pt>
                <c:pt idx="126" formatCode="#,#00">
                  <c:v>-34</c:v>
                </c:pt>
                <c:pt idx="127" formatCode="#,#00">
                  <c:v>-32.714285714285715</c:v>
                </c:pt>
                <c:pt idx="128" formatCode="#,#00">
                  <c:v>-32.857142857142854</c:v>
                </c:pt>
                <c:pt idx="129" formatCode="#,#00">
                  <c:v>-33.142857142857146</c:v>
                </c:pt>
                <c:pt idx="130" formatCode="#,#00">
                  <c:v>-33</c:v>
                </c:pt>
                <c:pt idx="131" formatCode="#,#00">
                  <c:v>-32.714285714285715</c:v>
                </c:pt>
                <c:pt idx="132" formatCode="#,#00">
                  <c:v>-32.857142857142854</c:v>
                </c:pt>
                <c:pt idx="133" formatCode="#,#00">
                  <c:v>-33</c:v>
                </c:pt>
              </c:numCache>
            </c:numRef>
          </c:val>
          <c:smooth val="0"/>
          <c:extLst>
            <c:ext xmlns:c16="http://schemas.microsoft.com/office/drawing/2014/chart" uri="{C3380CC4-5D6E-409C-BE32-E72D297353CC}">
              <c16:uniqueId val="{00000003-724D-4EC8-BD8A-7A786083613F}"/>
            </c:ext>
          </c:extLst>
        </c:ser>
        <c:dLbls>
          <c:showLegendKey val="0"/>
          <c:showVal val="0"/>
          <c:showCatName val="0"/>
          <c:showSerName val="0"/>
          <c:showPercent val="0"/>
          <c:showBubbleSize val="0"/>
        </c:dLbls>
        <c:smooth val="0"/>
        <c:axId val="431127679"/>
        <c:axId val="561595903"/>
        <c:extLst>
          <c:ext xmlns:c15="http://schemas.microsoft.com/office/drawing/2012/chart" uri="{02D57815-91ED-43cb-92C2-25804820EDAC}">
            <c15:filteredLineSeries>
              <c15:ser>
                <c:idx val="3"/>
                <c:order val="3"/>
                <c:tx>
                  <c:strRef>
                    <c:extLst>
                      <c:ext uri="{02D57815-91ED-43cb-92C2-25804820EDAC}">
                        <c15:formulaRef>
                          <c15:sqref>'google trends'!$L$1</c15:sqref>
                        </c15:formulaRef>
                      </c:ext>
                    </c:extLst>
                    <c:strCache>
                      <c:ptCount val="1"/>
                      <c:pt idx="0">
                        <c:v>Hacia estaciones de transporte</c:v>
                      </c:pt>
                    </c:strCache>
                  </c:strRef>
                </c:tx>
                <c:spPr>
                  <a:ln w="28575" cap="rnd">
                    <a:solidFill>
                      <a:schemeClr val="accent4"/>
                    </a:solidFill>
                    <a:round/>
                  </a:ln>
                  <a:effectLst/>
                </c:spPr>
                <c:marker>
                  <c:symbol val="none"/>
                </c:marker>
                <c:cat>
                  <c:numRef>
                    <c:extLst>
                      <c:ext uri="{02D57815-91ED-43cb-92C2-25804820EDAC}">
                        <c15:formulaRef>
                          <c15:sqref>'google trends'!$A$2:$A$135</c15:sqref>
                        </c15:formulaRef>
                      </c:ext>
                    </c:extLst>
                    <c:numCache>
                      <c:formatCode>d\-mmm\-yy</c:formatCode>
                      <c:ptCount val="134"/>
                      <c:pt idx="0">
                        <c:v>43876</c:v>
                      </c:pt>
                      <c:pt idx="1">
                        <c:v>43877</c:v>
                      </c:pt>
                      <c:pt idx="2">
                        <c:v>43878</c:v>
                      </c:pt>
                      <c:pt idx="3">
                        <c:v>43879</c:v>
                      </c:pt>
                      <c:pt idx="4">
                        <c:v>43880</c:v>
                      </c:pt>
                      <c:pt idx="5">
                        <c:v>43881</c:v>
                      </c:pt>
                      <c:pt idx="6">
                        <c:v>43882</c:v>
                      </c:pt>
                      <c:pt idx="7">
                        <c:v>43883</c:v>
                      </c:pt>
                      <c:pt idx="8">
                        <c:v>43884</c:v>
                      </c:pt>
                      <c:pt idx="9">
                        <c:v>43885</c:v>
                      </c:pt>
                      <c:pt idx="10">
                        <c:v>43886</c:v>
                      </c:pt>
                      <c:pt idx="11">
                        <c:v>43887</c:v>
                      </c:pt>
                      <c:pt idx="12">
                        <c:v>43888</c:v>
                      </c:pt>
                      <c:pt idx="13">
                        <c:v>43889</c:v>
                      </c:pt>
                      <c:pt idx="14">
                        <c:v>43890</c:v>
                      </c:pt>
                      <c:pt idx="15">
                        <c:v>43891</c:v>
                      </c:pt>
                      <c:pt idx="16">
                        <c:v>43892</c:v>
                      </c:pt>
                      <c:pt idx="17">
                        <c:v>43893</c:v>
                      </c:pt>
                      <c:pt idx="18">
                        <c:v>43894</c:v>
                      </c:pt>
                      <c:pt idx="19">
                        <c:v>43895</c:v>
                      </c:pt>
                      <c:pt idx="20">
                        <c:v>43896</c:v>
                      </c:pt>
                      <c:pt idx="21">
                        <c:v>43897</c:v>
                      </c:pt>
                      <c:pt idx="22">
                        <c:v>43898</c:v>
                      </c:pt>
                      <c:pt idx="23">
                        <c:v>43899</c:v>
                      </c:pt>
                      <c:pt idx="24">
                        <c:v>43900</c:v>
                      </c:pt>
                      <c:pt idx="25">
                        <c:v>43901</c:v>
                      </c:pt>
                      <c:pt idx="26">
                        <c:v>43902</c:v>
                      </c:pt>
                      <c:pt idx="27">
                        <c:v>43903</c:v>
                      </c:pt>
                      <c:pt idx="28">
                        <c:v>43904</c:v>
                      </c:pt>
                      <c:pt idx="29">
                        <c:v>43905</c:v>
                      </c:pt>
                      <c:pt idx="30">
                        <c:v>43906</c:v>
                      </c:pt>
                      <c:pt idx="31">
                        <c:v>43907</c:v>
                      </c:pt>
                      <c:pt idx="32">
                        <c:v>43908</c:v>
                      </c:pt>
                      <c:pt idx="33">
                        <c:v>43909</c:v>
                      </c:pt>
                      <c:pt idx="34">
                        <c:v>43910</c:v>
                      </c:pt>
                      <c:pt idx="35">
                        <c:v>43911</c:v>
                      </c:pt>
                      <c:pt idx="36">
                        <c:v>43912</c:v>
                      </c:pt>
                      <c:pt idx="37">
                        <c:v>43913</c:v>
                      </c:pt>
                      <c:pt idx="38">
                        <c:v>43914</c:v>
                      </c:pt>
                      <c:pt idx="39">
                        <c:v>43915</c:v>
                      </c:pt>
                      <c:pt idx="40">
                        <c:v>43916</c:v>
                      </c:pt>
                      <c:pt idx="41">
                        <c:v>43917</c:v>
                      </c:pt>
                      <c:pt idx="42">
                        <c:v>43918</c:v>
                      </c:pt>
                      <c:pt idx="43">
                        <c:v>43919</c:v>
                      </c:pt>
                      <c:pt idx="44">
                        <c:v>43920</c:v>
                      </c:pt>
                      <c:pt idx="45">
                        <c:v>43921</c:v>
                      </c:pt>
                      <c:pt idx="46">
                        <c:v>43922</c:v>
                      </c:pt>
                      <c:pt idx="47">
                        <c:v>43923</c:v>
                      </c:pt>
                      <c:pt idx="48">
                        <c:v>43924</c:v>
                      </c:pt>
                      <c:pt idx="49">
                        <c:v>43925</c:v>
                      </c:pt>
                      <c:pt idx="50">
                        <c:v>43926</c:v>
                      </c:pt>
                      <c:pt idx="51">
                        <c:v>43927</c:v>
                      </c:pt>
                      <c:pt idx="52">
                        <c:v>43928</c:v>
                      </c:pt>
                      <c:pt idx="53">
                        <c:v>43929</c:v>
                      </c:pt>
                      <c:pt idx="54">
                        <c:v>43930</c:v>
                      </c:pt>
                      <c:pt idx="55">
                        <c:v>43931</c:v>
                      </c:pt>
                      <c:pt idx="56">
                        <c:v>43932</c:v>
                      </c:pt>
                      <c:pt idx="57">
                        <c:v>43933</c:v>
                      </c:pt>
                      <c:pt idx="58">
                        <c:v>43934</c:v>
                      </c:pt>
                      <c:pt idx="59">
                        <c:v>43935</c:v>
                      </c:pt>
                      <c:pt idx="60">
                        <c:v>43936</c:v>
                      </c:pt>
                      <c:pt idx="61">
                        <c:v>43937</c:v>
                      </c:pt>
                      <c:pt idx="62">
                        <c:v>43938</c:v>
                      </c:pt>
                      <c:pt idx="63">
                        <c:v>43939</c:v>
                      </c:pt>
                      <c:pt idx="64">
                        <c:v>43940</c:v>
                      </c:pt>
                      <c:pt idx="65">
                        <c:v>43941</c:v>
                      </c:pt>
                      <c:pt idx="66">
                        <c:v>43942</c:v>
                      </c:pt>
                      <c:pt idx="67">
                        <c:v>43943</c:v>
                      </c:pt>
                      <c:pt idx="68">
                        <c:v>43944</c:v>
                      </c:pt>
                      <c:pt idx="69">
                        <c:v>43945</c:v>
                      </c:pt>
                      <c:pt idx="70">
                        <c:v>43946</c:v>
                      </c:pt>
                      <c:pt idx="71">
                        <c:v>43947</c:v>
                      </c:pt>
                      <c:pt idx="72">
                        <c:v>43948</c:v>
                      </c:pt>
                      <c:pt idx="73">
                        <c:v>43949</c:v>
                      </c:pt>
                      <c:pt idx="74">
                        <c:v>43950</c:v>
                      </c:pt>
                      <c:pt idx="75">
                        <c:v>43951</c:v>
                      </c:pt>
                      <c:pt idx="76">
                        <c:v>43952</c:v>
                      </c:pt>
                      <c:pt idx="77">
                        <c:v>43953</c:v>
                      </c:pt>
                      <c:pt idx="78">
                        <c:v>43954</c:v>
                      </c:pt>
                      <c:pt idx="79">
                        <c:v>43955</c:v>
                      </c:pt>
                      <c:pt idx="80">
                        <c:v>43956</c:v>
                      </c:pt>
                      <c:pt idx="81">
                        <c:v>43957</c:v>
                      </c:pt>
                      <c:pt idx="82">
                        <c:v>43958</c:v>
                      </c:pt>
                      <c:pt idx="83">
                        <c:v>43959</c:v>
                      </c:pt>
                      <c:pt idx="84">
                        <c:v>43960</c:v>
                      </c:pt>
                      <c:pt idx="85">
                        <c:v>43961</c:v>
                      </c:pt>
                      <c:pt idx="86">
                        <c:v>43962</c:v>
                      </c:pt>
                      <c:pt idx="87">
                        <c:v>43963</c:v>
                      </c:pt>
                      <c:pt idx="88">
                        <c:v>43964</c:v>
                      </c:pt>
                      <c:pt idx="89">
                        <c:v>43965</c:v>
                      </c:pt>
                      <c:pt idx="90">
                        <c:v>43966</c:v>
                      </c:pt>
                      <c:pt idx="91">
                        <c:v>43967</c:v>
                      </c:pt>
                      <c:pt idx="92">
                        <c:v>43968</c:v>
                      </c:pt>
                      <c:pt idx="93">
                        <c:v>43969</c:v>
                      </c:pt>
                      <c:pt idx="94">
                        <c:v>43970</c:v>
                      </c:pt>
                      <c:pt idx="95">
                        <c:v>43971</c:v>
                      </c:pt>
                      <c:pt idx="96">
                        <c:v>43972</c:v>
                      </c:pt>
                      <c:pt idx="97">
                        <c:v>43973</c:v>
                      </c:pt>
                      <c:pt idx="98">
                        <c:v>43974</c:v>
                      </c:pt>
                      <c:pt idx="99">
                        <c:v>43975</c:v>
                      </c:pt>
                      <c:pt idx="100">
                        <c:v>43976</c:v>
                      </c:pt>
                      <c:pt idx="101">
                        <c:v>43977</c:v>
                      </c:pt>
                      <c:pt idx="102">
                        <c:v>43978</c:v>
                      </c:pt>
                      <c:pt idx="103">
                        <c:v>43979</c:v>
                      </c:pt>
                      <c:pt idx="104">
                        <c:v>43980</c:v>
                      </c:pt>
                      <c:pt idx="105">
                        <c:v>43981</c:v>
                      </c:pt>
                      <c:pt idx="106">
                        <c:v>43982</c:v>
                      </c:pt>
                      <c:pt idx="107">
                        <c:v>43983</c:v>
                      </c:pt>
                      <c:pt idx="108">
                        <c:v>43984</c:v>
                      </c:pt>
                      <c:pt idx="109">
                        <c:v>43985</c:v>
                      </c:pt>
                      <c:pt idx="110">
                        <c:v>43986</c:v>
                      </c:pt>
                      <c:pt idx="111">
                        <c:v>43987</c:v>
                      </c:pt>
                      <c:pt idx="112">
                        <c:v>43988</c:v>
                      </c:pt>
                      <c:pt idx="113">
                        <c:v>43989</c:v>
                      </c:pt>
                      <c:pt idx="114">
                        <c:v>43990</c:v>
                      </c:pt>
                      <c:pt idx="115">
                        <c:v>43991</c:v>
                      </c:pt>
                      <c:pt idx="116">
                        <c:v>43992</c:v>
                      </c:pt>
                      <c:pt idx="117">
                        <c:v>43993</c:v>
                      </c:pt>
                      <c:pt idx="118">
                        <c:v>43994</c:v>
                      </c:pt>
                      <c:pt idx="119">
                        <c:v>43995</c:v>
                      </c:pt>
                      <c:pt idx="120">
                        <c:v>43996</c:v>
                      </c:pt>
                      <c:pt idx="121">
                        <c:v>43997</c:v>
                      </c:pt>
                      <c:pt idx="122">
                        <c:v>43998</c:v>
                      </c:pt>
                      <c:pt idx="123">
                        <c:v>43999</c:v>
                      </c:pt>
                      <c:pt idx="124">
                        <c:v>44000</c:v>
                      </c:pt>
                      <c:pt idx="125">
                        <c:v>44001</c:v>
                      </c:pt>
                      <c:pt idx="126">
                        <c:v>44002</c:v>
                      </c:pt>
                      <c:pt idx="127">
                        <c:v>44003</c:v>
                      </c:pt>
                      <c:pt idx="128">
                        <c:v>44004</c:v>
                      </c:pt>
                      <c:pt idx="129">
                        <c:v>44005</c:v>
                      </c:pt>
                      <c:pt idx="130">
                        <c:v>44006</c:v>
                      </c:pt>
                      <c:pt idx="131">
                        <c:v>44007</c:v>
                      </c:pt>
                      <c:pt idx="132">
                        <c:v>44008</c:v>
                      </c:pt>
                      <c:pt idx="133">
                        <c:v>44009</c:v>
                      </c:pt>
                    </c:numCache>
                  </c:numRef>
                </c:cat>
                <c:val>
                  <c:numRef>
                    <c:extLst>
                      <c:ext uri="{02D57815-91ED-43cb-92C2-25804820EDAC}">
                        <c15:formulaRef>
                          <c15:sqref>'google trends'!$L$2:$L$135</c15:sqref>
                        </c15:formulaRef>
                      </c:ext>
                    </c:extLst>
                    <c:numCache>
                      <c:formatCode>General</c:formatCode>
                      <c:ptCount val="134"/>
                      <c:pt idx="6" formatCode="#,#00">
                        <c:v>4.5714285714285712</c:v>
                      </c:pt>
                      <c:pt idx="7" formatCode="#,#00">
                        <c:v>4.7142857142857144</c:v>
                      </c:pt>
                      <c:pt idx="8" formatCode="#,#00">
                        <c:v>4.1428571428571432</c:v>
                      </c:pt>
                      <c:pt idx="9" formatCode="#,#00">
                        <c:v>4.1428571428571432</c:v>
                      </c:pt>
                      <c:pt idx="10" formatCode="#,#00">
                        <c:v>3.8571428571428572</c:v>
                      </c:pt>
                      <c:pt idx="11" formatCode="#,#00">
                        <c:v>4</c:v>
                      </c:pt>
                      <c:pt idx="12" formatCode="#,#00">
                        <c:v>4.2857142857142856</c:v>
                      </c:pt>
                      <c:pt idx="13" formatCode="#,#00">
                        <c:v>4.5714285714285712</c:v>
                      </c:pt>
                      <c:pt idx="14" formatCode="#,#00">
                        <c:v>5.4285714285714288</c:v>
                      </c:pt>
                      <c:pt idx="15" formatCode="#,#00">
                        <c:v>6.7142857142857144</c:v>
                      </c:pt>
                      <c:pt idx="16" formatCode="#,#00">
                        <c:v>7.5714285714285712</c:v>
                      </c:pt>
                      <c:pt idx="17" formatCode="#,#00">
                        <c:v>8.5714285714285712</c:v>
                      </c:pt>
                      <c:pt idx="18" formatCode="#,#00">
                        <c:v>8.8571428571428577</c:v>
                      </c:pt>
                      <c:pt idx="19" formatCode="#,#00">
                        <c:v>9.5714285714285712</c:v>
                      </c:pt>
                      <c:pt idx="20" formatCode="#,#00">
                        <c:v>9.8571428571428577</c:v>
                      </c:pt>
                      <c:pt idx="21" formatCode="#,#00">
                        <c:v>9.2857142857142865</c:v>
                      </c:pt>
                      <c:pt idx="22" formatCode="#,#00">
                        <c:v>8.8571428571428577</c:v>
                      </c:pt>
                      <c:pt idx="23" formatCode="#,#00">
                        <c:v>8.2857142857142865</c:v>
                      </c:pt>
                      <c:pt idx="24" formatCode="#,#00">
                        <c:v>8</c:v>
                      </c:pt>
                      <c:pt idx="25" formatCode="#,#00">
                        <c:v>7.8571428571428568</c:v>
                      </c:pt>
                      <c:pt idx="26" formatCode="#,#00">
                        <c:v>7</c:v>
                      </c:pt>
                      <c:pt idx="27" formatCode="#,#00">
                        <c:v>5.8571428571428568</c:v>
                      </c:pt>
                      <c:pt idx="28" formatCode="#,#00">
                        <c:v>4.7142857142857144</c:v>
                      </c:pt>
                      <c:pt idx="29" formatCode="#,#00">
                        <c:v>3</c:v>
                      </c:pt>
                      <c:pt idx="30" formatCode="#,#00">
                        <c:v>-0.14285714285714285</c:v>
                      </c:pt>
                      <c:pt idx="31" formatCode="#,#00">
                        <c:v>-4.7142857142857144</c:v>
                      </c:pt>
                      <c:pt idx="32" formatCode="#,#00">
                        <c:v>-9.7142857142857135</c:v>
                      </c:pt>
                      <c:pt idx="33" formatCode="#,#00">
                        <c:v>-14.285714285714286</c:v>
                      </c:pt>
                      <c:pt idx="34" formatCode="#,#00">
                        <c:v>-23.857142857142858</c:v>
                      </c:pt>
                      <c:pt idx="35" formatCode="#,#00">
                        <c:v>-34.428571428571431</c:v>
                      </c:pt>
                      <c:pt idx="36" formatCode="#,#00">
                        <c:v>-43.857142857142854</c:v>
                      </c:pt>
                      <c:pt idx="37" formatCode="#,#00">
                        <c:v>-53.857142857142854</c:v>
                      </c:pt>
                      <c:pt idx="38" formatCode="#,#00">
                        <c:v>-60.428571428571431</c:v>
                      </c:pt>
                      <c:pt idx="39" formatCode="#,#00">
                        <c:v>-68</c:v>
                      </c:pt>
                      <c:pt idx="40" formatCode="#,#00">
                        <c:v>-75.285714285714292</c:v>
                      </c:pt>
                      <c:pt idx="41" formatCode="#,#00">
                        <c:v>-77.714285714285708</c:v>
                      </c:pt>
                      <c:pt idx="42" formatCode="#,#00">
                        <c:v>-78</c:v>
                      </c:pt>
                      <c:pt idx="43" formatCode="#,#00">
                        <c:v>-78.714285714285708</c:v>
                      </c:pt>
                      <c:pt idx="44" formatCode="#,#00">
                        <c:v>-78</c:v>
                      </c:pt>
                      <c:pt idx="45" formatCode="#,#00">
                        <c:v>-79.857142857142861</c:v>
                      </c:pt>
                      <c:pt idx="46" formatCode="#,#00">
                        <c:v>-79.571428571428569</c:v>
                      </c:pt>
                      <c:pt idx="47" formatCode="#,#00">
                        <c:v>-79.285714285714292</c:v>
                      </c:pt>
                      <c:pt idx="48" formatCode="#,#00">
                        <c:v>-79</c:v>
                      </c:pt>
                      <c:pt idx="49" formatCode="#,#00">
                        <c:v>-78.857142857142861</c:v>
                      </c:pt>
                      <c:pt idx="50" formatCode="#,#00">
                        <c:v>-78.714285714285708</c:v>
                      </c:pt>
                      <c:pt idx="51" formatCode="#,#00">
                        <c:v>-78.571428571428569</c:v>
                      </c:pt>
                      <c:pt idx="52" formatCode="#,#00">
                        <c:v>-78.285714285714292</c:v>
                      </c:pt>
                      <c:pt idx="53" formatCode="#,#00">
                        <c:v>-78</c:v>
                      </c:pt>
                      <c:pt idx="54" formatCode="#,#00">
                        <c:v>-79</c:v>
                      </c:pt>
                      <c:pt idx="55" formatCode="#,#00">
                        <c:v>-80.428571428571431</c:v>
                      </c:pt>
                      <c:pt idx="56" formatCode="#,#00">
                        <c:v>-80.714285714285708</c:v>
                      </c:pt>
                      <c:pt idx="57" formatCode="#,#00">
                        <c:v>-80.714285714285708</c:v>
                      </c:pt>
                      <c:pt idx="58" formatCode="#,#00">
                        <c:v>-80.571428571428569</c:v>
                      </c:pt>
                      <c:pt idx="59" formatCode="#,#00">
                        <c:v>-80.714285714285708</c:v>
                      </c:pt>
                      <c:pt idx="60" formatCode="#,#00">
                        <c:v>-80.714285714285708</c:v>
                      </c:pt>
                      <c:pt idx="61" formatCode="#,#00">
                        <c:v>-79.571428571428569</c:v>
                      </c:pt>
                      <c:pt idx="62" formatCode="#,#00">
                        <c:v>-77.714285714285708</c:v>
                      </c:pt>
                      <c:pt idx="63" formatCode="#,#00">
                        <c:v>-77.142857142857139</c:v>
                      </c:pt>
                      <c:pt idx="64" formatCode="#,#00">
                        <c:v>-76.857142857142861</c:v>
                      </c:pt>
                      <c:pt idx="65" formatCode="#,#00">
                        <c:v>-76.714285714285708</c:v>
                      </c:pt>
                      <c:pt idx="66" formatCode="#,#00">
                        <c:v>-76.285714285714292</c:v>
                      </c:pt>
                      <c:pt idx="67" formatCode="#,#00">
                        <c:v>-76.285714285714292</c:v>
                      </c:pt>
                      <c:pt idx="68" formatCode="#,#00">
                        <c:v>-76</c:v>
                      </c:pt>
                      <c:pt idx="69" formatCode="#,#00">
                        <c:v>-76</c:v>
                      </c:pt>
                      <c:pt idx="70" formatCode="#,#00">
                        <c:v>-75.571428571428569</c:v>
                      </c:pt>
                      <c:pt idx="71" formatCode="#,#00">
                        <c:v>-75.285714285714292</c:v>
                      </c:pt>
                      <c:pt idx="72" formatCode="#,#00">
                        <c:v>-74.714285714285708</c:v>
                      </c:pt>
                      <c:pt idx="73" formatCode="#,#00">
                        <c:v>-74.285714285714292</c:v>
                      </c:pt>
                      <c:pt idx="74" formatCode="#,#00">
                        <c:v>-73.428571428571431</c:v>
                      </c:pt>
                      <c:pt idx="75" formatCode="#,#00">
                        <c:v>-72.714285714285708</c:v>
                      </c:pt>
                      <c:pt idx="76" formatCode="#,#00">
                        <c:v>-73.142857142857139</c:v>
                      </c:pt>
                      <c:pt idx="77" formatCode="#,#00">
                        <c:v>-72.714285714285708</c:v>
                      </c:pt>
                      <c:pt idx="78" formatCode="#,#00">
                        <c:v>-72.142857142857139</c:v>
                      </c:pt>
                      <c:pt idx="79" formatCode="#,#00">
                        <c:v>-71.714285714285708</c:v>
                      </c:pt>
                      <c:pt idx="80" formatCode="#,#00">
                        <c:v>-71</c:v>
                      </c:pt>
                      <c:pt idx="81" formatCode="#,#00">
                        <c:v>-70.428571428571431</c:v>
                      </c:pt>
                      <c:pt idx="82" formatCode="#,#00">
                        <c:v>-69.571428571428569</c:v>
                      </c:pt>
                      <c:pt idx="83" formatCode="#,#00">
                        <c:v>-67.571428571428569</c:v>
                      </c:pt>
                      <c:pt idx="84" formatCode="#,#00">
                        <c:v>-66.285714285714292</c:v>
                      </c:pt>
                      <c:pt idx="85" formatCode="#,#00">
                        <c:v>-65</c:v>
                      </c:pt>
                      <c:pt idx="86" formatCode="#,#00">
                        <c:v>-64.142857142857139</c:v>
                      </c:pt>
                      <c:pt idx="87" formatCode="#,#00">
                        <c:v>-63.428571428571431</c:v>
                      </c:pt>
                      <c:pt idx="88" formatCode="#,#00">
                        <c:v>-62.857142857142854</c:v>
                      </c:pt>
                      <c:pt idx="89" formatCode="#,#00">
                        <c:v>-62.714285714285715</c:v>
                      </c:pt>
                      <c:pt idx="90" formatCode="#,#00">
                        <c:v>-62.285714285714285</c:v>
                      </c:pt>
                      <c:pt idx="91" formatCode="#,#00">
                        <c:v>-61.857142857142854</c:v>
                      </c:pt>
                      <c:pt idx="92" formatCode="#,#00">
                        <c:v>-62</c:v>
                      </c:pt>
                      <c:pt idx="93" formatCode="#,#00">
                        <c:v>-61.571428571428569</c:v>
                      </c:pt>
                      <c:pt idx="94" formatCode="#,#00">
                        <c:v>-61.285714285714285</c:v>
                      </c:pt>
                      <c:pt idx="95" formatCode="#,#00">
                        <c:v>-60.714285714285715</c:v>
                      </c:pt>
                      <c:pt idx="96" formatCode="#,#00">
                        <c:v>-60.142857142857146</c:v>
                      </c:pt>
                      <c:pt idx="97" formatCode="#,#00">
                        <c:v>-59.714285714285715</c:v>
                      </c:pt>
                      <c:pt idx="98" formatCode="#,#00">
                        <c:v>-59.285714285714285</c:v>
                      </c:pt>
                      <c:pt idx="99" formatCode="#,#00">
                        <c:v>-59</c:v>
                      </c:pt>
                      <c:pt idx="100" formatCode="#,#00">
                        <c:v>-61</c:v>
                      </c:pt>
                      <c:pt idx="101" formatCode="#,#00">
                        <c:v>-60.428571428571431</c:v>
                      </c:pt>
                      <c:pt idx="102" formatCode="#,#00">
                        <c:v>-60.285714285714285</c:v>
                      </c:pt>
                      <c:pt idx="103" formatCode="#,#00">
                        <c:v>-60</c:v>
                      </c:pt>
                      <c:pt idx="104" formatCode="#,#00">
                        <c:v>-59.571428571428569</c:v>
                      </c:pt>
                      <c:pt idx="105" formatCode="#,#00">
                        <c:v>-59.285714285714285</c:v>
                      </c:pt>
                      <c:pt idx="106" formatCode="#,#00">
                        <c:v>-58.571428571428569</c:v>
                      </c:pt>
                      <c:pt idx="107" formatCode="#,#00">
                        <c:v>-55.571428571428569</c:v>
                      </c:pt>
                      <c:pt idx="108" formatCode="#,#00">
                        <c:v>-55</c:v>
                      </c:pt>
                      <c:pt idx="109" formatCode="#,#00">
                        <c:v>-54.571428571428569</c:v>
                      </c:pt>
                      <c:pt idx="110" formatCode="#,#00">
                        <c:v>-53.857142857142854</c:v>
                      </c:pt>
                      <c:pt idx="111" formatCode="#,#00">
                        <c:v>-53.428571428571431</c:v>
                      </c:pt>
                      <c:pt idx="112" formatCode="#,#00">
                        <c:v>-52.857142857142854</c:v>
                      </c:pt>
                      <c:pt idx="113" formatCode="#,#00">
                        <c:v>-52.571428571428569</c:v>
                      </c:pt>
                      <c:pt idx="114" formatCode="#,#00">
                        <c:v>-52.571428571428569</c:v>
                      </c:pt>
                      <c:pt idx="115" formatCode="#,#00">
                        <c:v>-52.571428571428569</c:v>
                      </c:pt>
                      <c:pt idx="116" formatCode="#,#00">
                        <c:v>-52.571428571428569</c:v>
                      </c:pt>
                      <c:pt idx="117" formatCode="#,#00">
                        <c:v>-52.857142857142854</c:v>
                      </c:pt>
                      <c:pt idx="118" formatCode="#,#00">
                        <c:v>-52.857142857142854</c:v>
                      </c:pt>
                      <c:pt idx="119" formatCode="#,#00">
                        <c:v>-52.285714285714285</c:v>
                      </c:pt>
                      <c:pt idx="120" formatCode="#,#00">
                        <c:v>-52.142857142857146</c:v>
                      </c:pt>
                      <c:pt idx="121" formatCode="#,#00">
                        <c:v>-54.428571428571431</c:v>
                      </c:pt>
                      <c:pt idx="122" formatCode="#,#00">
                        <c:v>-54.142857142857146</c:v>
                      </c:pt>
                      <c:pt idx="123" formatCode="#,#00">
                        <c:v>-53.714285714285715</c:v>
                      </c:pt>
                      <c:pt idx="124" formatCode="#,#00">
                        <c:v>-53.428571428571431</c:v>
                      </c:pt>
                      <c:pt idx="125" formatCode="#,#00">
                        <c:v>-52.714285714285715</c:v>
                      </c:pt>
                      <c:pt idx="126" formatCode="#,#00">
                        <c:v>-52.571428571428569</c:v>
                      </c:pt>
                      <c:pt idx="127" formatCode="#,#00">
                        <c:v>-51.714285714285715</c:v>
                      </c:pt>
                      <c:pt idx="128" formatCode="#,#00">
                        <c:v>-51.857142857142854</c:v>
                      </c:pt>
                      <c:pt idx="129" formatCode="#,#00">
                        <c:v>-51.714285714285715</c:v>
                      </c:pt>
                      <c:pt idx="130" formatCode="#,#00">
                        <c:v>-51.428571428571431</c:v>
                      </c:pt>
                      <c:pt idx="131" formatCode="#,#00">
                        <c:v>-51.142857142857146</c:v>
                      </c:pt>
                      <c:pt idx="132" formatCode="#,#00">
                        <c:v>-51.285714285714285</c:v>
                      </c:pt>
                      <c:pt idx="133" formatCode="#,#00">
                        <c:v>-51</c:v>
                      </c:pt>
                    </c:numCache>
                  </c:numRef>
                </c:val>
                <c:smooth val="0"/>
                <c:extLst>
                  <c:ext xmlns:c16="http://schemas.microsoft.com/office/drawing/2014/chart" uri="{C3380CC4-5D6E-409C-BE32-E72D297353CC}">
                    <c16:uniqueId val="{00000004-724D-4EC8-BD8A-7A786083613F}"/>
                  </c:ext>
                </c:extLst>
              </c15:ser>
            </c15:filteredLineSeries>
          </c:ext>
        </c:extLst>
      </c:lineChart>
      <c:dateAx>
        <c:axId val="431127679"/>
        <c:scaling>
          <c:orientation val="minMax"/>
          <c:min val="43888"/>
        </c:scaling>
        <c:delete val="0"/>
        <c:axPos val="b"/>
        <c:numFmt formatCode="d\-mmm\-yy" sourceLinked="1"/>
        <c:majorTickMark val="out"/>
        <c:minorTickMark val="none"/>
        <c:tickLblPos val="low"/>
        <c:spPr>
          <a:noFill/>
          <a:ln w="9525" cap="flat" cmpd="sng" algn="ctr">
            <a:solidFill>
              <a:schemeClr val="tx1"/>
            </a:solidFill>
            <a:round/>
          </a:ln>
          <a:effectLst/>
        </c:spPr>
        <c:txPr>
          <a:bodyPr rot="-5400000" spcFirstLastPara="1" vertOverflow="ellipsis"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561595903"/>
        <c:crosses val="autoZero"/>
        <c:auto val="1"/>
        <c:lblOffset val="100"/>
        <c:baseTimeUnit val="days"/>
        <c:majorUnit val="30"/>
        <c:majorTimeUnit val="days"/>
      </c:dateAx>
      <c:valAx>
        <c:axId val="561595903"/>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431127679"/>
        <c:crosses val="autoZero"/>
        <c:crossBetween val="between"/>
      </c:valAx>
      <c:spPr>
        <a:noFill/>
        <a:ln>
          <a:noFill/>
        </a:ln>
        <a:effectLst/>
      </c:spPr>
    </c:plotArea>
    <c:legend>
      <c:legendPos val="b"/>
      <c:layout>
        <c:manualLayout>
          <c:xMode val="edge"/>
          <c:yMode val="edge"/>
          <c:x val="1.9444444444444445E-2"/>
          <c:y val="0.74131671041119862"/>
          <c:w val="0.97800306211723531"/>
          <c:h val="0.2309055118110236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s-CO"/>
    </a:p>
  </c:txPr>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es-CO" sz="1600" b="1" i="0" u="none" strike="noStrike" kern="1200" spc="0" baseline="0" noProof="0">
                <a:solidFill>
                  <a:sysClr val="windowText" lastClr="000000"/>
                </a:solidFill>
                <a:latin typeface="Arial" panose="020B0604020202020204" pitchFamily="34" charset="0"/>
                <a:ea typeface="+mn-ea"/>
                <a:cs typeface="Arial" panose="020B0604020202020204" pitchFamily="34" charset="0"/>
              </a:defRPr>
            </a:pPr>
            <a:r>
              <a:rPr lang="es-CO" sz="1600" b="1" noProof="0" dirty="0">
                <a:latin typeface="Arial" panose="020B0604020202020204" pitchFamily="34" charset="0"/>
                <a:cs typeface="Arial" panose="020B0604020202020204" pitchFamily="34" charset="0"/>
              </a:rPr>
              <a:t>Contribuciones</a:t>
            </a:r>
            <a:r>
              <a:rPr lang="es-CO" sz="1600" b="1" baseline="0" noProof="0" dirty="0">
                <a:latin typeface="Arial" panose="020B0604020202020204" pitchFamily="34" charset="0"/>
                <a:cs typeface="Arial" panose="020B0604020202020204" pitchFamily="34" charset="0"/>
              </a:rPr>
              <a:t> al mayor déficit del GNC en 2020</a:t>
            </a:r>
          </a:p>
          <a:p>
            <a:pPr>
              <a:defRPr lang="es-CO" sz="1600" b="1" noProof="0">
                <a:latin typeface="Arial" panose="020B0604020202020204" pitchFamily="34" charset="0"/>
                <a:cs typeface="Arial" panose="020B0604020202020204" pitchFamily="34" charset="0"/>
              </a:defRPr>
            </a:pPr>
            <a:r>
              <a:rPr lang="es-CO" sz="1600" b="1" baseline="0" noProof="0" dirty="0">
                <a:latin typeface="Arial" panose="020B0604020202020204" pitchFamily="34" charset="0"/>
                <a:cs typeface="Arial" panose="020B0604020202020204" pitchFamily="34" charset="0"/>
              </a:rPr>
              <a:t>(% del PIB)</a:t>
            </a:r>
            <a:endParaRPr lang="es-CO" sz="1600" b="1" noProof="0" dirty="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lang="es-CO" sz="1600" b="1" i="0" u="none" strike="noStrike" kern="1200" spc="0" baseline="0" noProof="0">
              <a:solidFill>
                <a:sysClr val="windowText" lastClr="000000"/>
              </a:solidFill>
              <a:latin typeface="Arial" panose="020B0604020202020204" pitchFamily="34" charset="0"/>
              <a:ea typeface="+mn-ea"/>
              <a:cs typeface="Arial" panose="020B0604020202020204" pitchFamily="34" charset="0"/>
            </a:defRPr>
          </a:pPr>
          <a:endParaRPr lang="es-CO"/>
        </a:p>
      </c:txPr>
    </c:title>
    <c:autoTitleDeleted val="0"/>
    <c:plotArea>
      <c:layout>
        <c:manualLayout>
          <c:layoutTarget val="inner"/>
          <c:xMode val="edge"/>
          <c:yMode val="edge"/>
          <c:x val="4.2396060857178057E-2"/>
          <c:y val="0.14331301224426057"/>
          <c:w val="0.93656292558349274"/>
          <c:h val="0.72622682592325294"/>
        </c:manualLayout>
      </c:layout>
      <c:barChart>
        <c:barDir val="col"/>
        <c:grouping val="stacked"/>
        <c:varyColors val="0"/>
        <c:ser>
          <c:idx val="2"/>
          <c:order val="0"/>
          <c:spPr>
            <a:noFill/>
            <a:ln>
              <a:noFill/>
            </a:ln>
            <a:effectLst/>
          </c:spPr>
          <c:invertIfNegative val="0"/>
          <c:cat>
            <c:strRef>
              <c:f>Gráfico!$L$2:$L$8</c:f>
              <c:strCache>
                <c:ptCount val="7"/>
                <c:pt idx="0">
                  <c:v>Balance fiscal PF febrero</c:v>
                </c:pt>
                <c:pt idx="1">
                  <c:v>Cambio PIB nominal</c:v>
                </c:pt>
                <c:pt idx="2">
                  <c:v>Ingreso tributario petrolero</c:v>
                </c:pt>
                <c:pt idx="3">
                  <c:v>Ingreso tributario no petrolero</c:v>
                </c:pt>
                <c:pt idx="4">
                  <c:v>Otros ingresos</c:v>
                </c:pt>
                <c:pt idx="5">
                  <c:v>Mayor gasto requerido**</c:v>
                </c:pt>
                <c:pt idx="6">
                  <c:v>Balance fiscal total</c:v>
                </c:pt>
              </c:strCache>
            </c:strRef>
          </c:cat>
          <c:val>
            <c:numRef>
              <c:f>Gráfico!$N$2:$N$8</c:f>
              <c:numCache>
                <c:formatCode>#,##0.0_ ;\-#,##0.0\ </c:formatCode>
                <c:ptCount val="7"/>
                <c:pt idx="0" formatCode="General">
                  <c:v>0</c:v>
                </c:pt>
                <c:pt idx="1">
                  <c:v>-2.2049508744083632</c:v>
                </c:pt>
                <c:pt idx="2">
                  <c:v>-2.4519893335713512</c:v>
                </c:pt>
                <c:pt idx="3">
                  <c:v>-2.7940523135736397</c:v>
                </c:pt>
                <c:pt idx="4">
                  <c:v>-4.7756513008196446</c:v>
                </c:pt>
                <c:pt idx="5">
                  <c:v>-5.4834807938895196</c:v>
                </c:pt>
                <c:pt idx="6" formatCode="General">
                  <c:v>0</c:v>
                </c:pt>
              </c:numCache>
            </c:numRef>
          </c:val>
          <c:extLst>
            <c:ext xmlns:c16="http://schemas.microsoft.com/office/drawing/2014/chart" uri="{C3380CC4-5D6E-409C-BE32-E72D297353CC}">
              <c16:uniqueId val="{00000000-2634-4D06-9629-15AC21A4370D}"/>
            </c:ext>
          </c:extLst>
        </c:ser>
        <c:ser>
          <c:idx val="1"/>
          <c:order val="1"/>
          <c:spPr>
            <a:solidFill>
              <a:schemeClr val="accent2"/>
            </a:solidFill>
            <a:ln>
              <a:noFill/>
            </a:ln>
            <a:effectLst/>
          </c:spPr>
          <c:invertIfNegative val="0"/>
          <c:dPt>
            <c:idx val="0"/>
            <c:invertIfNegative val="0"/>
            <c:bubble3D val="0"/>
            <c:spPr>
              <a:solidFill>
                <a:schemeClr val="bg2">
                  <a:lumMod val="90000"/>
                </a:schemeClr>
              </a:solidFill>
              <a:ln>
                <a:noFill/>
              </a:ln>
              <a:effectLst/>
            </c:spPr>
            <c:extLst>
              <c:ext xmlns:c16="http://schemas.microsoft.com/office/drawing/2014/chart" uri="{C3380CC4-5D6E-409C-BE32-E72D297353CC}">
                <c16:uniqueId val="{00000002-2634-4D06-9629-15AC21A4370D}"/>
              </c:ext>
            </c:extLst>
          </c:dPt>
          <c:dPt>
            <c:idx val="1"/>
            <c:invertIfNegative val="0"/>
            <c:bubble3D val="0"/>
            <c:spPr>
              <a:solidFill>
                <a:schemeClr val="accent6">
                  <a:lumMod val="20000"/>
                  <a:lumOff val="80000"/>
                </a:schemeClr>
              </a:solidFill>
              <a:ln>
                <a:noFill/>
              </a:ln>
              <a:effectLst/>
            </c:spPr>
            <c:extLst>
              <c:ext xmlns:c16="http://schemas.microsoft.com/office/drawing/2014/chart" uri="{C3380CC4-5D6E-409C-BE32-E72D297353CC}">
                <c16:uniqueId val="{00000004-2634-4D06-9629-15AC21A4370D}"/>
              </c:ext>
            </c:extLst>
          </c:dPt>
          <c:dPt>
            <c:idx val="2"/>
            <c:invertIfNegative val="0"/>
            <c:bubble3D val="0"/>
            <c:spPr>
              <a:solidFill>
                <a:schemeClr val="accent6">
                  <a:lumMod val="40000"/>
                  <a:lumOff val="60000"/>
                </a:schemeClr>
              </a:solidFill>
              <a:ln>
                <a:noFill/>
              </a:ln>
              <a:effectLst/>
            </c:spPr>
            <c:extLst>
              <c:ext xmlns:c16="http://schemas.microsoft.com/office/drawing/2014/chart" uri="{C3380CC4-5D6E-409C-BE32-E72D297353CC}">
                <c16:uniqueId val="{00000006-2634-4D06-9629-15AC21A4370D}"/>
              </c:ext>
            </c:extLst>
          </c:dPt>
          <c:dPt>
            <c:idx val="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8-2634-4D06-9629-15AC21A4370D}"/>
              </c:ext>
            </c:extLst>
          </c:dPt>
          <c:dPt>
            <c:idx val="4"/>
            <c:invertIfNegative val="0"/>
            <c:bubble3D val="0"/>
            <c:spPr>
              <a:solidFill>
                <a:schemeClr val="accent6">
                  <a:lumMod val="75000"/>
                </a:schemeClr>
              </a:solidFill>
              <a:ln>
                <a:noFill/>
              </a:ln>
              <a:effectLst/>
            </c:spPr>
            <c:extLst>
              <c:ext xmlns:c16="http://schemas.microsoft.com/office/drawing/2014/chart" uri="{C3380CC4-5D6E-409C-BE32-E72D297353CC}">
                <c16:uniqueId val="{0000000A-2634-4D06-9629-15AC21A4370D}"/>
              </c:ext>
            </c:extLst>
          </c:dPt>
          <c:dPt>
            <c:idx val="5"/>
            <c:invertIfNegative val="0"/>
            <c:bubble3D val="0"/>
            <c:spPr>
              <a:solidFill>
                <a:schemeClr val="accent6">
                  <a:lumMod val="50000"/>
                </a:schemeClr>
              </a:solidFill>
              <a:ln>
                <a:noFill/>
              </a:ln>
              <a:effectLst/>
            </c:spPr>
            <c:extLst>
              <c:ext xmlns:c16="http://schemas.microsoft.com/office/drawing/2014/chart" uri="{C3380CC4-5D6E-409C-BE32-E72D297353CC}">
                <c16:uniqueId val="{0000000C-2634-4D06-9629-15AC21A4370D}"/>
              </c:ext>
            </c:extLst>
          </c:dPt>
          <c:dPt>
            <c:idx val="6"/>
            <c:invertIfNegative val="0"/>
            <c:bubble3D val="0"/>
            <c:spPr>
              <a:solidFill>
                <a:schemeClr val="bg1">
                  <a:lumMod val="50000"/>
                </a:schemeClr>
              </a:solidFill>
              <a:ln>
                <a:noFill/>
              </a:ln>
              <a:effectLst/>
            </c:spPr>
            <c:extLst>
              <c:ext xmlns:c16="http://schemas.microsoft.com/office/drawing/2014/chart" uri="{C3380CC4-5D6E-409C-BE32-E72D297353CC}">
                <c16:uniqueId val="{0000000E-2634-4D06-9629-15AC21A4370D}"/>
              </c:ext>
            </c:extLst>
          </c:dPt>
          <c:dLbls>
            <c:dLbl>
              <c:idx val="1"/>
              <c:layout>
                <c:manualLayout>
                  <c:x val="2.6852890285189021E-17"/>
                  <c:y val="4.8345591034367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634-4D06-9629-15AC21A4370D}"/>
                </c:ext>
              </c:extLst>
            </c:dLbl>
            <c:dLbl>
              <c:idx val="2"/>
              <c:layout>
                <c:manualLayout>
                  <c:x val="1.9128194144844711E-3"/>
                  <c:y val="5.60505791010487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634-4D06-9629-15AC21A4370D}"/>
                </c:ext>
              </c:extLst>
            </c:dLbl>
            <c:dLbl>
              <c:idx val="4"/>
              <c:layout>
                <c:manualLayout>
                  <c:x val="0"/>
                  <c:y val="7.473704775568254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634-4D06-9629-15AC21A4370D}"/>
                </c:ext>
              </c:extLst>
            </c:dLbl>
            <c:dLbl>
              <c:idx val="5"/>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extLst>
                <c:ext xmlns:c16="http://schemas.microsoft.com/office/drawing/2014/chart" uri="{C3380CC4-5D6E-409C-BE32-E72D297353CC}">
                  <c16:uniqueId val="{0000000C-2634-4D06-9629-15AC21A4370D}"/>
                </c:ext>
              </c:extLst>
            </c:dLbl>
            <c:dLbl>
              <c:idx val="6"/>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extLst>
                <c:ext xmlns:c16="http://schemas.microsoft.com/office/drawing/2014/chart" uri="{C3380CC4-5D6E-409C-BE32-E72D297353CC}">
                  <c16:uniqueId val="{0000000E-2634-4D06-9629-15AC21A4370D}"/>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Gráfico!$L$2:$L$8</c:f>
              <c:strCache>
                <c:ptCount val="7"/>
                <c:pt idx="0">
                  <c:v>Balance fiscal PF febrero</c:v>
                </c:pt>
                <c:pt idx="1">
                  <c:v>Cambio PIB nominal</c:v>
                </c:pt>
                <c:pt idx="2">
                  <c:v>Ingreso tributario petrolero</c:v>
                </c:pt>
                <c:pt idx="3">
                  <c:v>Ingreso tributario no petrolero</c:v>
                </c:pt>
                <c:pt idx="4">
                  <c:v>Otros ingresos</c:v>
                </c:pt>
                <c:pt idx="5">
                  <c:v>Mayor gasto requerido**</c:v>
                </c:pt>
                <c:pt idx="6">
                  <c:v>Balance fiscal total</c:v>
                </c:pt>
              </c:strCache>
            </c:strRef>
          </c:cat>
          <c:val>
            <c:numRef>
              <c:f>Gráfico!$M$2:$M$8</c:f>
              <c:numCache>
                <c:formatCode>#,##0.0_ ;\-#,##0.0\ </c:formatCode>
                <c:ptCount val="7"/>
                <c:pt idx="0">
                  <c:v>-2.2049508744083632</c:v>
                </c:pt>
                <c:pt idx="1">
                  <c:v>-0.24703845916298794</c:v>
                </c:pt>
                <c:pt idx="2">
                  <c:v>-0.3420629800022883</c:v>
                </c:pt>
                <c:pt idx="3">
                  <c:v>-1.9815989872460047</c:v>
                </c:pt>
                <c:pt idx="4">
                  <c:v>-0.70782949306987453</c:v>
                </c:pt>
                <c:pt idx="5">
                  <c:v>-2.7453617723281725</c:v>
                </c:pt>
                <c:pt idx="6">
                  <c:v>-8.2288425662176916</c:v>
                </c:pt>
              </c:numCache>
            </c:numRef>
          </c:val>
          <c:extLst>
            <c:ext xmlns:c16="http://schemas.microsoft.com/office/drawing/2014/chart" uri="{C3380CC4-5D6E-409C-BE32-E72D297353CC}">
              <c16:uniqueId val="{0000000F-2634-4D06-9629-15AC21A4370D}"/>
            </c:ext>
          </c:extLst>
        </c:ser>
        <c:ser>
          <c:idx val="0"/>
          <c:order val="2"/>
          <c:spPr>
            <a:solidFill>
              <a:schemeClr val="accent1"/>
            </a:solidFill>
            <a:ln>
              <a:noFill/>
            </a:ln>
            <a:effectLst/>
          </c:spPr>
          <c:invertIfNegative val="0"/>
          <c:cat>
            <c:strRef>
              <c:f>Gráfico!$L$2:$L$8</c:f>
              <c:strCache>
                <c:ptCount val="7"/>
                <c:pt idx="0">
                  <c:v>Balance fiscal PF febrero</c:v>
                </c:pt>
                <c:pt idx="1">
                  <c:v>Cambio PIB nominal</c:v>
                </c:pt>
                <c:pt idx="2">
                  <c:v>Ingreso tributario petrolero</c:v>
                </c:pt>
                <c:pt idx="3">
                  <c:v>Ingreso tributario no petrolero</c:v>
                </c:pt>
                <c:pt idx="4">
                  <c:v>Otros ingresos</c:v>
                </c:pt>
                <c:pt idx="5">
                  <c:v>Mayor gasto requerido**</c:v>
                </c:pt>
                <c:pt idx="6">
                  <c:v>Balance fiscal total</c:v>
                </c:pt>
              </c:strCache>
            </c:strRef>
          </c:cat>
          <c:val>
            <c:numRef>
              <c:f>Gráfico!$L$2:$L$8</c:f>
              <c:numCache>
                <c:formatCode>General</c:formatCode>
                <c:ptCount val="7"/>
                <c:pt idx="0">
                  <c:v>0</c:v>
                </c:pt>
                <c:pt idx="1">
                  <c:v>0</c:v>
                </c:pt>
                <c:pt idx="2">
                  <c:v>0</c:v>
                </c:pt>
                <c:pt idx="3">
                  <c:v>0</c:v>
                </c:pt>
                <c:pt idx="4">
                  <c:v>0</c:v>
                </c:pt>
                <c:pt idx="5">
                  <c:v>0</c:v>
                </c:pt>
                <c:pt idx="6">
                  <c:v>0</c:v>
                </c:pt>
              </c:numCache>
            </c:numRef>
          </c:val>
          <c:extLst>
            <c:ext xmlns:c16="http://schemas.microsoft.com/office/drawing/2014/chart" uri="{C3380CC4-5D6E-409C-BE32-E72D297353CC}">
              <c16:uniqueId val="{00000010-2634-4D06-9629-15AC21A4370D}"/>
            </c:ext>
          </c:extLst>
        </c:ser>
        <c:dLbls>
          <c:showLegendKey val="0"/>
          <c:showVal val="0"/>
          <c:showCatName val="0"/>
          <c:showSerName val="0"/>
          <c:showPercent val="0"/>
          <c:showBubbleSize val="0"/>
        </c:dLbls>
        <c:gapWidth val="50"/>
        <c:overlap val="100"/>
        <c:axId val="1375135376"/>
        <c:axId val="1618904256"/>
      </c:barChart>
      <c:catAx>
        <c:axId val="137513537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s-CO"/>
          </a:p>
        </c:txPr>
        <c:crossAx val="1618904256"/>
        <c:crosses val="autoZero"/>
        <c:auto val="1"/>
        <c:lblAlgn val="ctr"/>
        <c:lblOffset val="100"/>
        <c:noMultiLvlLbl val="0"/>
      </c:catAx>
      <c:valAx>
        <c:axId val="1618904256"/>
        <c:scaling>
          <c:orientation val="minMax"/>
        </c:scaling>
        <c:delete val="1"/>
        <c:axPos val="l"/>
        <c:numFmt formatCode="General" sourceLinked="1"/>
        <c:majorTickMark val="none"/>
        <c:minorTickMark val="none"/>
        <c:tickLblPos val="nextTo"/>
        <c:crossAx val="13751353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200">
          <a:solidFill>
            <a:sysClr val="windowText" lastClr="000000"/>
          </a:solidFill>
        </a:defRPr>
      </a:pPr>
      <a:endParaRPr lang="es-CO"/>
    </a:p>
  </c:txPr>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s-ES" sz="1600" dirty="0"/>
              <a:t>Ingresos totales GNC</a:t>
            </a:r>
          </a:p>
          <a:p>
            <a:pPr>
              <a:defRPr sz="1600"/>
            </a:pPr>
            <a:r>
              <a:rPr lang="es-ES" sz="1600" dirty="0"/>
              <a:t>(% del PIB)</a:t>
            </a:r>
          </a:p>
        </c:rich>
      </c:tx>
      <c:layout>
        <c:manualLayout>
          <c:xMode val="edge"/>
          <c:yMode val="edge"/>
          <c:x val="0.32062084257206203"/>
          <c:y val="0"/>
        </c:manualLayout>
      </c:layout>
      <c:overlay val="0"/>
    </c:title>
    <c:autoTitleDeleted val="0"/>
    <c:plotArea>
      <c:layout>
        <c:manualLayout>
          <c:layoutTarget val="inner"/>
          <c:xMode val="edge"/>
          <c:yMode val="edge"/>
          <c:x val="4.25029856213315E-2"/>
          <c:y val="0.15576101423292499"/>
          <c:w val="0.91499402875733704"/>
          <c:h val="0.67850731803859199"/>
        </c:manualLayout>
      </c:layout>
      <c:barChart>
        <c:barDir val="col"/>
        <c:grouping val="stacked"/>
        <c:varyColors val="0"/>
        <c:ser>
          <c:idx val="0"/>
          <c:order val="0"/>
          <c:tx>
            <c:strRef>
              <c:f>Sheet3!$A$5</c:f>
              <c:strCache>
                <c:ptCount val="1"/>
                <c:pt idx="0">
                  <c:v>Tributarios DIAN</c:v>
                </c:pt>
              </c:strCache>
            </c:strRef>
          </c:tx>
          <c:spPr>
            <a:solidFill>
              <a:srgbClr val="49BCC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Sheet3!$B$4:$O$4</c:f>
              <c:numCache>
                <c:formatCode>General</c:formatCode>
                <c:ptCount val="4"/>
                <c:pt idx="0">
                  <c:v>2018</c:v>
                </c:pt>
                <c:pt idx="1">
                  <c:v>2019</c:v>
                </c:pt>
                <c:pt idx="2">
                  <c:v>2020</c:v>
                </c:pt>
                <c:pt idx="3">
                  <c:v>2021</c:v>
                </c:pt>
              </c:numCache>
            </c:numRef>
          </c:cat>
          <c:val>
            <c:numRef>
              <c:f>Sheet3!$B$5:$O$5</c:f>
              <c:numCache>
                <c:formatCode>0.0</c:formatCode>
                <c:ptCount val="4"/>
                <c:pt idx="0">
                  <c:v>13.8031050917245</c:v>
                </c:pt>
                <c:pt idx="1">
                  <c:v>13.92057401059053</c:v>
                </c:pt>
                <c:pt idx="2">
                  <c:v>13.290840853425459</c:v>
                </c:pt>
                <c:pt idx="3">
                  <c:v>13.43664146025448</c:v>
                </c:pt>
              </c:numCache>
            </c:numRef>
          </c:val>
          <c:extLst>
            <c:ext xmlns:c16="http://schemas.microsoft.com/office/drawing/2014/chart" uri="{C3380CC4-5D6E-409C-BE32-E72D297353CC}">
              <c16:uniqueId val="{00000000-33FB-4F3D-9C3F-B9F1BD1D358E}"/>
            </c:ext>
          </c:extLst>
        </c:ser>
        <c:ser>
          <c:idx val="1"/>
          <c:order val="1"/>
          <c:tx>
            <c:strRef>
              <c:f>Sheet3!$A$6</c:f>
              <c:strCache>
                <c:ptCount val="1"/>
                <c:pt idx="0">
                  <c:v>Resto de ingresos</c:v>
                </c:pt>
              </c:strCache>
            </c:strRef>
          </c:tx>
          <c:spPr>
            <a:solidFill>
              <a:srgbClr val="3B488A"/>
            </a:solidFill>
            <a:ln>
              <a:noFill/>
            </a:ln>
            <a:effectLst/>
          </c:spPr>
          <c:invertIfNegative val="0"/>
          <c:dLbls>
            <c:dLbl>
              <c:idx val="3"/>
              <c:layout>
                <c:manualLayout>
                  <c:x val="0"/>
                  <c:y val="1.16959064327484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3FB-4F3D-9C3F-B9F1BD1D358E}"/>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Sheet3!$B$4:$O$4</c:f>
              <c:numCache>
                <c:formatCode>General</c:formatCode>
                <c:ptCount val="4"/>
                <c:pt idx="0">
                  <c:v>2018</c:v>
                </c:pt>
                <c:pt idx="1">
                  <c:v>2019</c:v>
                </c:pt>
                <c:pt idx="2">
                  <c:v>2020</c:v>
                </c:pt>
                <c:pt idx="3">
                  <c:v>2021</c:v>
                </c:pt>
              </c:numCache>
            </c:numRef>
          </c:cat>
          <c:val>
            <c:numRef>
              <c:f>Sheet3!$B$6:$O$6</c:f>
              <c:numCache>
                <c:formatCode>0.0</c:formatCode>
                <c:ptCount val="4"/>
                <c:pt idx="0">
                  <c:v>1.4923545321128719</c:v>
                </c:pt>
                <c:pt idx="1">
                  <c:v>2.2570001818173271</c:v>
                </c:pt>
                <c:pt idx="2">
                  <c:v>2.2637781769035308</c:v>
                </c:pt>
                <c:pt idx="3">
                  <c:v>2.1623750859338169</c:v>
                </c:pt>
              </c:numCache>
            </c:numRef>
          </c:val>
          <c:extLst>
            <c:ext xmlns:c16="http://schemas.microsoft.com/office/drawing/2014/chart" uri="{C3380CC4-5D6E-409C-BE32-E72D297353CC}">
              <c16:uniqueId val="{00000002-33FB-4F3D-9C3F-B9F1BD1D358E}"/>
            </c:ext>
          </c:extLst>
        </c:ser>
        <c:dLbls>
          <c:showLegendKey val="0"/>
          <c:showVal val="0"/>
          <c:showCatName val="0"/>
          <c:showSerName val="0"/>
          <c:showPercent val="0"/>
          <c:showBubbleSize val="0"/>
        </c:dLbls>
        <c:gapWidth val="50"/>
        <c:overlap val="100"/>
        <c:axId val="104769680"/>
        <c:axId val="104772000"/>
        <c:extLst>
          <c:ext xmlns:c15="http://schemas.microsoft.com/office/drawing/2012/chart" uri="{02D57815-91ED-43cb-92C2-25804820EDAC}">
            <c15:filteredBarSeries>
              <c15:ser>
                <c:idx val="2"/>
                <c:order val="2"/>
                <c:tx>
                  <c:strRef>
                    <c:extLst>
                      <c:ext uri="{02D57815-91ED-43cb-92C2-25804820EDAC}">
                        <c15:formulaRef>
                          <c15:sqref>Sheet3!$A$7</c15:sqref>
                        </c15:formulaRef>
                      </c:ext>
                    </c:extLst>
                    <c:strCache>
                      <c:ptCount val="1"/>
                      <c:pt idx="0">
                        <c:v>Necesidad estructural de ingresos</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Sheet3!$B$4:$O$4</c15:sqref>
                        </c15:formulaRef>
                      </c:ext>
                    </c:extLst>
                    <c:numCache>
                      <c:formatCode>General</c:formatCode>
                      <c:ptCount val="4"/>
                      <c:pt idx="0">
                        <c:v>2018</c:v>
                      </c:pt>
                      <c:pt idx="1">
                        <c:v>2019</c:v>
                      </c:pt>
                      <c:pt idx="2">
                        <c:v>2020</c:v>
                      </c:pt>
                      <c:pt idx="3">
                        <c:v>2021</c:v>
                      </c:pt>
                    </c:numCache>
                  </c:numRef>
                </c:cat>
                <c:val>
                  <c:numRef>
                    <c:extLst>
                      <c:ext uri="{02D57815-91ED-43cb-92C2-25804820EDAC}">
                        <c15:formulaRef>
                          <c15:sqref>Sheet3!$B$7:$O$7</c15:sqref>
                        </c15:formulaRef>
                      </c:ext>
                    </c:extLst>
                    <c:numCache>
                      <c:formatCode>General</c:formatCode>
                      <c:ptCount val="4"/>
                    </c:numCache>
                  </c:numRef>
                </c:val>
                <c:extLst>
                  <c:ext xmlns:c16="http://schemas.microsoft.com/office/drawing/2014/chart" uri="{C3380CC4-5D6E-409C-BE32-E72D297353CC}">
                    <c16:uniqueId val="{00000004-33FB-4F3D-9C3F-B9F1BD1D358E}"/>
                  </c:ext>
                </c:extLst>
              </c15:ser>
            </c15:filteredBarSeries>
          </c:ext>
        </c:extLst>
      </c:barChart>
      <c:lineChart>
        <c:grouping val="standard"/>
        <c:varyColors val="0"/>
        <c:ser>
          <c:idx val="3"/>
          <c:order val="3"/>
          <c:tx>
            <c:strRef>
              <c:f>Sheet3!$A$8</c:f>
              <c:strCache>
                <c:ptCount val="1"/>
                <c:pt idx="0">
                  <c:v>Total</c:v>
                </c:pt>
              </c:strCache>
            </c:strRef>
          </c:tx>
          <c:spPr>
            <a:ln w="28575" cap="rnd">
              <a:noFill/>
              <a:round/>
            </a:ln>
            <a:effectLst/>
          </c:spPr>
          <c:marker>
            <c:symbol val="circle"/>
            <c:size val="7"/>
            <c:spPr>
              <a:solidFill>
                <a:srgbClr val="595959"/>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595959"/>
                    </a:solidFill>
                    <a:latin typeface="Arial" panose="020B0604020202020204" pitchFamily="34" charset="0"/>
                    <a:ea typeface="+mn-ea"/>
                    <a:cs typeface="Arial" panose="020B0604020202020204" pitchFamily="34" charset="0"/>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Sheet3!$B$4:$O$4</c:f>
              <c:numCache>
                <c:formatCode>General</c:formatCode>
                <c:ptCount val="4"/>
                <c:pt idx="0">
                  <c:v>2018</c:v>
                </c:pt>
                <c:pt idx="1">
                  <c:v>2019</c:v>
                </c:pt>
                <c:pt idx="2">
                  <c:v>2020</c:v>
                </c:pt>
                <c:pt idx="3">
                  <c:v>2021</c:v>
                </c:pt>
              </c:numCache>
            </c:numRef>
          </c:cat>
          <c:val>
            <c:numRef>
              <c:f>Sheet3!$B$8:$O$8</c:f>
              <c:numCache>
                <c:formatCode>0.0</c:formatCode>
                <c:ptCount val="4"/>
                <c:pt idx="0">
                  <c:v>15.29545962383736</c:v>
                </c:pt>
                <c:pt idx="1">
                  <c:v>16.17757419240786</c:v>
                </c:pt>
                <c:pt idx="2">
                  <c:v>15.554619030329</c:v>
                </c:pt>
                <c:pt idx="3">
                  <c:v>15.599016546188309</c:v>
                </c:pt>
              </c:numCache>
            </c:numRef>
          </c:val>
          <c:smooth val="0"/>
          <c:extLst>
            <c:ext xmlns:c16="http://schemas.microsoft.com/office/drawing/2014/chart" uri="{C3380CC4-5D6E-409C-BE32-E72D297353CC}">
              <c16:uniqueId val="{00000003-33FB-4F3D-9C3F-B9F1BD1D358E}"/>
            </c:ext>
          </c:extLst>
        </c:ser>
        <c:dLbls>
          <c:showLegendKey val="0"/>
          <c:showVal val="0"/>
          <c:showCatName val="0"/>
          <c:showSerName val="0"/>
          <c:showPercent val="0"/>
          <c:showBubbleSize val="0"/>
        </c:dLbls>
        <c:marker val="1"/>
        <c:smooth val="0"/>
        <c:axId val="104769680"/>
        <c:axId val="104772000"/>
      </c:lineChart>
      <c:catAx>
        <c:axId val="104769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104772000"/>
        <c:crosses val="autoZero"/>
        <c:auto val="1"/>
        <c:lblAlgn val="ctr"/>
        <c:lblOffset val="100"/>
        <c:noMultiLvlLbl val="0"/>
      </c:catAx>
      <c:valAx>
        <c:axId val="104772000"/>
        <c:scaling>
          <c:orientation val="minMax"/>
          <c:min val="9"/>
        </c:scaling>
        <c:delete val="1"/>
        <c:axPos val="l"/>
        <c:numFmt formatCode="0.0" sourceLinked="1"/>
        <c:majorTickMark val="out"/>
        <c:minorTickMark val="none"/>
        <c:tickLblPos val="nextTo"/>
        <c:crossAx val="104769680"/>
        <c:crosses val="autoZero"/>
        <c:crossBetween val="between"/>
      </c:valAx>
      <c:spPr>
        <a:noFill/>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
    <c:plotVisOnly val="1"/>
    <c:dispBlanksAs val="gap"/>
    <c:showDLblsOverMax val="0"/>
    <c:extLst/>
  </c:chart>
  <c:spPr>
    <a:no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s-CO"/>
    </a:p>
  </c:txPr>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s-ES" sz="1600" b="1" dirty="0"/>
              <a:t>Gastos</a:t>
            </a:r>
            <a:r>
              <a:rPr lang="es-ES" sz="1600" b="1" baseline="0" dirty="0"/>
              <a:t> totales GNC</a:t>
            </a:r>
          </a:p>
          <a:p>
            <a:pPr>
              <a:defRPr sz="1600" b="1"/>
            </a:pPr>
            <a:r>
              <a:rPr lang="es-ES" sz="1600" b="1" baseline="0" dirty="0"/>
              <a:t>(% del PIB)</a:t>
            </a:r>
            <a:endParaRPr lang="es-ES" sz="1600" b="1" dirty="0"/>
          </a:p>
        </c:rich>
      </c:tx>
      <c:overlay val="0"/>
      <c:spPr>
        <a:noFill/>
        <a:ln>
          <a:noFill/>
        </a:ln>
        <a:effectLst/>
      </c:spPr>
      <c:txPr>
        <a:bodyPr rot="0" spcFirstLastPara="1" vertOverflow="ellipsis" vert="horz" wrap="square" anchor="ctr" anchorCtr="1"/>
        <a:lstStyle/>
        <a:p>
          <a:pPr>
            <a:defRPr sz="16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s-CO"/>
        </a:p>
      </c:txPr>
    </c:title>
    <c:autoTitleDeleted val="0"/>
    <c:plotArea>
      <c:layout>
        <c:manualLayout>
          <c:layoutTarget val="inner"/>
          <c:xMode val="edge"/>
          <c:yMode val="edge"/>
          <c:x val="7.5782127520973699E-2"/>
          <c:y val="0.155737630795203"/>
          <c:w val="0.84685101317935496"/>
          <c:h val="0.56056279849773205"/>
        </c:manualLayout>
      </c:layout>
      <c:barChart>
        <c:barDir val="col"/>
        <c:grouping val="stacked"/>
        <c:varyColors val="0"/>
        <c:ser>
          <c:idx val="1"/>
          <c:order val="0"/>
          <c:tx>
            <c:strRef>
              <c:f>Sheet5!$B$5</c:f>
              <c:strCache>
                <c:ptCount val="1"/>
                <c:pt idx="0">
                  <c:v>Funcionamiento</c:v>
                </c:pt>
              </c:strCache>
            </c:strRef>
          </c:tx>
          <c:spPr>
            <a:solidFill>
              <a:srgbClr val="49BCC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Sheet5!$C$3:$P$3</c:f>
              <c:numCache>
                <c:formatCode>General</c:formatCode>
                <c:ptCount val="4"/>
                <c:pt idx="0">
                  <c:v>2018</c:v>
                </c:pt>
                <c:pt idx="1">
                  <c:v>2019</c:v>
                </c:pt>
                <c:pt idx="2">
                  <c:v>2020</c:v>
                </c:pt>
                <c:pt idx="3">
                  <c:v>2021</c:v>
                </c:pt>
              </c:numCache>
            </c:numRef>
          </c:cat>
          <c:val>
            <c:numRef>
              <c:f>Sheet5!$C$5:$P$5</c:f>
              <c:numCache>
                <c:formatCode>0.0</c:formatCode>
                <c:ptCount val="4"/>
                <c:pt idx="0">
                  <c:v>14.175450172023</c:v>
                </c:pt>
                <c:pt idx="1">
                  <c:v>14.004152830483459</c:v>
                </c:pt>
                <c:pt idx="2">
                  <c:v>15.757203978983201</c:v>
                </c:pt>
                <c:pt idx="3">
                  <c:v>15.757203978983201</c:v>
                </c:pt>
              </c:numCache>
            </c:numRef>
          </c:val>
          <c:extLst>
            <c:ext xmlns:c16="http://schemas.microsoft.com/office/drawing/2014/chart" uri="{C3380CC4-5D6E-409C-BE32-E72D297353CC}">
              <c16:uniqueId val="{00000000-DE19-4AB4-AC8D-60A15D61149E}"/>
            </c:ext>
          </c:extLst>
        </c:ser>
        <c:ser>
          <c:idx val="2"/>
          <c:order val="1"/>
          <c:tx>
            <c:strRef>
              <c:f>Sheet5!$B$6</c:f>
              <c:strCache>
                <c:ptCount val="1"/>
                <c:pt idx="0">
                  <c:v>Gasto emergencia económica</c:v>
                </c:pt>
              </c:strCache>
            </c:strRef>
          </c:tx>
          <c:spPr>
            <a:solidFill>
              <a:srgbClr val="F7964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Sheet5!$C$3:$P$3</c:f>
              <c:numCache>
                <c:formatCode>General</c:formatCode>
                <c:ptCount val="4"/>
                <c:pt idx="0">
                  <c:v>2018</c:v>
                </c:pt>
                <c:pt idx="1">
                  <c:v>2019</c:v>
                </c:pt>
                <c:pt idx="2">
                  <c:v>2020</c:v>
                </c:pt>
                <c:pt idx="3">
                  <c:v>2021</c:v>
                </c:pt>
              </c:numCache>
            </c:numRef>
          </c:cat>
          <c:val>
            <c:numRef>
              <c:f>Sheet5!$C$6:$P$6</c:f>
              <c:numCache>
                <c:formatCode>General</c:formatCode>
                <c:ptCount val="4"/>
                <c:pt idx="2" formatCode="0.0">
                  <c:v>2.5029341685486668</c:v>
                </c:pt>
              </c:numCache>
            </c:numRef>
          </c:val>
          <c:extLst>
            <c:ext xmlns:c16="http://schemas.microsoft.com/office/drawing/2014/chart" uri="{C3380CC4-5D6E-409C-BE32-E72D297353CC}">
              <c16:uniqueId val="{00000001-DE19-4AB4-AC8D-60A15D61149E}"/>
            </c:ext>
          </c:extLst>
        </c:ser>
        <c:ser>
          <c:idx val="3"/>
          <c:order val="2"/>
          <c:tx>
            <c:strRef>
              <c:f>Sheet5!$B$7</c:f>
              <c:strCache>
                <c:ptCount val="1"/>
                <c:pt idx="0">
                  <c:v>Capitalización FNG</c:v>
                </c:pt>
              </c:strCache>
            </c:strRef>
          </c:tx>
          <c:spPr>
            <a:solidFill>
              <a:srgbClr val="99A3D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Sheet5!$C$3:$P$3</c:f>
              <c:numCache>
                <c:formatCode>General</c:formatCode>
                <c:ptCount val="4"/>
                <c:pt idx="0">
                  <c:v>2018</c:v>
                </c:pt>
                <c:pt idx="1">
                  <c:v>2019</c:v>
                </c:pt>
                <c:pt idx="2">
                  <c:v>2020</c:v>
                </c:pt>
                <c:pt idx="3">
                  <c:v>2021</c:v>
                </c:pt>
              </c:numCache>
            </c:numRef>
          </c:cat>
          <c:val>
            <c:numRef>
              <c:f>Sheet5!$C$7:$P$7</c:f>
              <c:numCache>
                <c:formatCode>General</c:formatCode>
                <c:ptCount val="4"/>
                <c:pt idx="2" formatCode="0.0">
                  <c:v>0.32063519573281501</c:v>
                </c:pt>
              </c:numCache>
            </c:numRef>
          </c:val>
          <c:extLst>
            <c:ext xmlns:c16="http://schemas.microsoft.com/office/drawing/2014/chart" uri="{C3380CC4-5D6E-409C-BE32-E72D297353CC}">
              <c16:uniqueId val="{00000002-DE19-4AB4-AC8D-60A15D61149E}"/>
            </c:ext>
          </c:extLst>
        </c:ser>
        <c:ser>
          <c:idx val="4"/>
          <c:order val="3"/>
          <c:tx>
            <c:strRef>
              <c:f>Sheet5!$B$8</c:f>
              <c:strCache>
                <c:ptCount val="1"/>
                <c:pt idx="0">
                  <c:v>Inversión</c:v>
                </c:pt>
              </c:strCache>
            </c:strRef>
          </c:tx>
          <c:spPr>
            <a:solidFill>
              <a:srgbClr val="3B488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Sheet5!$C$3:$P$3</c:f>
              <c:numCache>
                <c:formatCode>General</c:formatCode>
                <c:ptCount val="4"/>
                <c:pt idx="0">
                  <c:v>2018</c:v>
                </c:pt>
                <c:pt idx="1">
                  <c:v>2019</c:v>
                </c:pt>
                <c:pt idx="2">
                  <c:v>2020</c:v>
                </c:pt>
                <c:pt idx="3">
                  <c:v>2021</c:v>
                </c:pt>
              </c:numCache>
            </c:numRef>
          </c:cat>
          <c:val>
            <c:numRef>
              <c:f>Sheet5!$C$8:$P$8</c:f>
              <c:numCache>
                <c:formatCode>0.0</c:formatCode>
                <c:ptCount val="4"/>
                <c:pt idx="0">
                  <c:v>1.438484697155813</c:v>
                </c:pt>
                <c:pt idx="1">
                  <c:v>1.742513827133634</c:v>
                </c:pt>
                <c:pt idx="2">
                  <c:v>1.9387262253848521</c:v>
                </c:pt>
                <c:pt idx="3">
                  <c:v>1.7497687264583539</c:v>
                </c:pt>
              </c:numCache>
            </c:numRef>
          </c:val>
          <c:extLst>
            <c:ext xmlns:c16="http://schemas.microsoft.com/office/drawing/2014/chart" uri="{C3380CC4-5D6E-409C-BE32-E72D297353CC}">
              <c16:uniqueId val="{00000003-DE19-4AB4-AC8D-60A15D61149E}"/>
            </c:ext>
          </c:extLst>
        </c:ser>
        <c:ser>
          <c:idx val="0"/>
          <c:order val="4"/>
          <c:tx>
            <c:strRef>
              <c:f>Sheet5!$B$4</c:f>
              <c:strCache>
                <c:ptCount val="1"/>
                <c:pt idx="0">
                  <c:v>Intereses</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Sheet5!$C$3:$P$3</c:f>
              <c:numCache>
                <c:formatCode>General</c:formatCode>
                <c:ptCount val="4"/>
                <c:pt idx="0">
                  <c:v>2018</c:v>
                </c:pt>
                <c:pt idx="1">
                  <c:v>2019</c:v>
                </c:pt>
                <c:pt idx="2">
                  <c:v>2020</c:v>
                </c:pt>
                <c:pt idx="3">
                  <c:v>2021</c:v>
                </c:pt>
              </c:numCache>
            </c:numRef>
          </c:cat>
          <c:val>
            <c:numRef>
              <c:f>Sheet5!$C$4:$P$4</c:f>
              <c:numCache>
                <c:formatCode>0.0</c:formatCode>
                <c:ptCount val="4"/>
                <c:pt idx="0">
                  <c:v>2.8147983868548661</c:v>
                </c:pt>
                <c:pt idx="1">
                  <c:v>2.899289990061892</c:v>
                </c:pt>
                <c:pt idx="2">
                  <c:v>3.1893950601732222</c:v>
                </c:pt>
                <c:pt idx="3">
                  <c:v>3.1887982202195548</c:v>
                </c:pt>
              </c:numCache>
            </c:numRef>
          </c:val>
          <c:extLst>
            <c:ext xmlns:c16="http://schemas.microsoft.com/office/drawing/2014/chart" uri="{C3380CC4-5D6E-409C-BE32-E72D297353CC}">
              <c16:uniqueId val="{00000004-DE19-4AB4-AC8D-60A15D61149E}"/>
            </c:ext>
          </c:extLst>
        </c:ser>
        <c:dLbls>
          <c:showLegendKey val="0"/>
          <c:showVal val="0"/>
          <c:showCatName val="0"/>
          <c:showSerName val="0"/>
          <c:showPercent val="0"/>
          <c:showBubbleSize val="0"/>
        </c:dLbls>
        <c:gapWidth val="50"/>
        <c:overlap val="100"/>
        <c:axId val="544934480"/>
        <c:axId val="544893072"/>
      </c:barChart>
      <c:lineChart>
        <c:grouping val="standard"/>
        <c:varyColors val="0"/>
        <c:ser>
          <c:idx val="5"/>
          <c:order val="5"/>
          <c:tx>
            <c:strRef>
              <c:f>Sheet5!$B$9</c:f>
              <c:strCache>
                <c:ptCount val="1"/>
                <c:pt idx="0">
                  <c:v>Total</c:v>
                </c:pt>
              </c:strCache>
            </c:strRef>
          </c:tx>
          <c:spPr>
            <a:ln w="28575" cap="rnd">
              <a:noFill/>
              <a:round/>
            </a:ln>
            <a:effectLst/>
          </c:spPr>
          <c:marker>
            <c:symbol val="circle"/>
            <c:size val="5"/>
            <c:spPr>
              <a:solidFill>
                <a:srgbClr val="595959"/>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Sheet5!$C$3:$P$3</c:f>
              <c:numCache>
                <c:formatCode>General</c:formatCode>
                <c:ptCount val="4"/>
                <c:pt idx="0">
                  <c:v>2018</c:v>
                </c:pt>
                <c:pt idx="1">
                  <c:v>2019</c:v>
                </c:pt>
                <c:pt idx="2">
                  <c:v>2020</c:v>
                </c:pt>
                <c:pt idx="3">
                  <c:v>2021</c:v>
                </c:pt>
              </c:numCache>
            </c:numRef>
          </c:cat>
          <c:val>
            <c:numRef>
              <c:f>Sheet5!$C$9:$P$9</c:f>
              <c:numCache>
                <c:formatCode>0.0</c:formatCode>
                <c:ptCount val="4"/>
                <c:pt idx="0">
                  <c:v>18.401407180263071</c:v>
                </c:pt>
                <c:pt idx="1">
                  <c:v>18.629563525979211</c:v>
                </c:pt>
                <c:pt idx="2">
                  <c:v>23.783914335654949</c:v>
                </c:pt>
                <c:pt idx="3">
                  <c:v>20.695770925661101</c:v>
                </c:pt>
              </c:numCache>
            </c:numRef>
          </c:val>
          <c:smooth val="0"/>
          <c:extLst>
            <c:ext xmlns:c16="http://schemas.microsoft.com/office/drawing/2014/chart" uri="{C3380CC4-5D6E-409C-BE32-E72D297353CC}">
              <c16:uniqueId val="{00000005-DE19-4AB4-AC8D-60A15D61149E}"/>
            </c:ext>
          </c:extLst>
        </c:ser>
        <c:dLbls>
          <c:showLegendKey val="0"/>
          <c:showVal val="0"/>
          <c:showCatName val="0"/>
          <c:showSerName val="0"/>
          <c:showPercent val="0"/>
          <c:showBubbleSize val="0"/>
        </c:dLbls>
        <c:marker val="1"/>
        <c:smooth val="0"/>
        <c:axId val="544934480"/>
        <c:axId val="544893072"/>
      </c:lineChart>
      <c:catAx>
        <c:axId val="544934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544893072"/>
        <c:crosses val="autoZero"/>
        <c:auto val="1"/>
        <c:lblAlgn val="ctr"/>
        <c:lblOffset val="100"/>
        <c:noMultiLvlLbl val="0"/>
      </c:catAx>
      <c:valAx>
        <c:axId val="544893072"/>
        <c:scaling>
          <c:orientation val="minMax"/>
          <c:min val="9"/>
        </c:scaling>
        <c:delete val="1"/>
        <c:axPos val="l"/>
        <c:numFmt formatCode="0.0" sourceLinked="1"/>
        <c:majorTickMark val="none"/>
        <c:minorTickMark val="none"/>
        <c:tickLblPos val="nextTo"/>
        <c:crossAx val="544934480"/>
        <c:crosses val="autoZero"/>
        <c:crossBetween val="between"/>
      </c:valAx>
      <c:spPr>
        <a:noFill/>
        <a:ln>
          <a:noFill/>
        </a:ln>
        <a:effectLst/>
      </c:spPr>
    </c:plotArea>
    <c:legend>
      <c:legendPos val="b"/>
      <c:layout>
        <c:manualLayout>
          <c:xMode val="edge"/>
          <c:yMode val="edge"/>
          <c:x val="4.0657937908786301E-2"/>
          <c:y val="0.81183179782708104"/>
          <c:w val="0.89287464352479784"/>
          <c:h val="0.11533908658349599"/>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s-CO"/>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600" b="1" i="0" u="none" strike="noStrike" kern="1200" spc="0" baseline="0">
                <a:solidFill>
                  <a:schemeClr val="tx1">
                    <a:lumMod val="95000"/>
                    <a:lumOff val="5000"/>
                  </a:schemeClr>
                </a:solidFill>
                <a:latin typeface="Arial" panose="020B0604020202020204" pitchFamily="34" charset="0"/>
                <a:ea typeface="+mn-ea"/>
                <a:cs typeface="Arial" panose="020B0604020202020204" pitchFamily="34" charset="0"/>
              </a:defRPr>
            </a:pPr>
            <a:r>
              <a:rPr lang="es-CO" sz="1600" b="1" dirty="0">
                <a:latin typeface="Arial" panose="020B0604020202020204" pitchFamily="34" charset="0"/>
                <a:cs typeface="Arial" panose="020B0604020202020204" pitchFamily="34" charset="0"/>
              </a:rPr>
              <a:t>Rendimientos TES (%)</a:t>
            </a:r>
          </a:p>
        </c:rich>
      </c:tx>
      <c:layout>
        <c:manualLayout>
          <c:xMode val="edge"/>
          <c:yMode val="edge"/>
          <c:x val="0.28671992260968238"/>
          <c:y val="9.5520742623382421E-3"/>
        </c:manualLayout>
      </c:layout>
      <c:overlay val="0"/>
      <c:spPr>
        <a:noFill/>
        <a:ln>
          <a:noFill/>
        </a:ln>
        <a:effectLst/>
      </c:spPr>
      <c:txPr>
        <a:bodyPr rot="0" spcFirstLastPara="1" vertOverflow="ellipsis" vert="horz" wrap="square" anchor="ctr" anchorCtr="1"/>
        <a:lstStyle/>
        <a:p>
          <a:pPr algn="ctr">
            <a:defRPr sz="1600" b="1" i="0" u="none" strike="noStrike" kern="1200" spc="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s-CO"/>
        </a:p>
      </c:txPr>
    </c:title>
    <c:autoTitleDeleted val="0"/>
    <c:plotArea>
      <c:layout/>
      <c:lineChart>
        <c:grouping val="standard"/>
        <c:varyColors val="0"/>
        <c:ser>
          <c:idx val="1"/>
          <c:order val="0"/>
          <c:tx>
            <c:strRef>
              <c:f>RENDIMIENTOS!$K$10</c:f>
              <c:strCache>
                <c:ptCount val="1"/>
                <c:pt idx="0">
                  <c:v>6-mar</c:v>
                </c:pt>
              </c:strCache>
            </c:strRef>
          </c:tx>
          <c:spPr>
            <a:ln w="28575" cap="rnd">
              <a:solidFill>
                <a:schemeClr val="accent6">
                  <a:lumMod val="50000"/>
                </a:schemeClr>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06B7-D743-BBEA-60B23A9633A0}"/>
                </c:ext>
              </c:extLst>
            </c:dLbl>
            <c:dLbl>
              <c:idx val="1"/>
              <c:layout>
                <c:manualLayout>
                  <c:x val="1.5136853694710817E-2"/>
                  <c:y val="2.36267766591896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6B7-D743-BBEA-60B23A9633A0}"/>
                </c:ext>
              </c:extLst>
            </c:dLbl>
            <c:dLbl>
              <c:idx val="2"/>
              <c:layout>
                <c:manualLayout>
                  <c:x val="5.6763201355164179E-3"/>
                  <c:y val="4.38782995099237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6B7-D743-BBEA-60B23A9633A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6">
                        <a:lumMod val="50000"/>
                      </a:schemeClr>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RENDIMIENTOS!$L$10:$O$10</c:f>
              <c:numCache>
                <c:formatCode>General</c:formatCode>
                <c:ptCount val="4"/>
                <c:pt idx="0">
                  <c:v>4</c:v>
                </c:pt>
                <c:pt idx="1">
                  <c:v>5</c:v>
                </c:pt>
                <c:pt idx="2">
                  <c:v>5.8</c:v>
                </c:pt>
                <c:pt idx="3">
                  <c:v>6.2</c:v>
                </c:pt>
              </c:numCache>
            </c:numRef>
          </c:val>
          <c:smooth val="0"/>
          <c:extLst>
            <c:ext xmlns:c16="http://schemas.microsoft.com/office/drawing/2014/chart" uri="{C3380CC4-5D6E-409C-BE32-E72D297353CC}">
              <c16:uniqueId val="{00000003-06B7-D743-BBEA-60B23A9633A0}"/>
            </c:ext>
          </c:extLst>
        </c:ser>
        <c:ser>
          <c:idx val="0"/>
          <c:order val="1"/>
          <c:tx>
            <c:strRef>
              <c:f>RENDIMIENTOS!$K$12</c:f>
              <c:strCache>
                <c:ptCount val="1"/>
                <c:pt idx="0">
                  <c:v>20-mar</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Arial" panose="020B0604020202020204" pitchFamily="34" charset="0"/>
                    <a:ea typeface="+mn-ea"/>
                    <a:cs typeface="Arial" panose="020B0604020202020204" pitchFamily="34" charset="0"/>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RENDIMIENTOS!$L$9:$O$9</c:f>
              <c:strCache>
                <c:ptCount val="4"/>
                <c:pt idx="0">
                  <c:v>TES 1Y</c:v>
                </c:pt>
                <c:pt idx="1">
                  <c:v>TES 5Y</c:v>
                </c:pt>
                <c:pt idx="2">
                  <c:v>TES 10Y</c:v>
                </c:pt>
                <c:pt idx="3">
                  <c:v>TES 15Y</c:v>
                </c:pt>
              </c:strCache>
            </c:strRef>
          </c:cat>
          <c:val>
            <c:numRef>
              <c:f>RENDIMIENTOS!$L$12:$O$12</c:f>
              <c:numCache>
                <c:formatCode>General</c:formatCode>
                <c:ptCount val="4"/>
                <c:pt idx="0">
                  <c:v>4</c:v>
                </c:pt>
                <c:pt idx="1">
                  <c:v>7.3</c:v>
                </c:pt>
                <c:pt idx="2">
                  <c:v>8.9</c:v>
                </c:pt>
                <c:pt idx="3">
                  <c:v>9</c:v>
                </c:pt>
              </c:numCache>
            </c:numRef>
          </c:val>
          <c:smooth val="0"/>
          <c:extLst>
            <c:ext xmlns:c16="http://schemas.microsoft.com/office/drawing/2014/chart" uri="{C3380CC4-5D6E-409C-BE32-E72D297353CC}">
              <c16:uniqueId val="{00000004-06B7-D743-BBEA-60B23A9633A0}"/>
            </c:ext>
          </c:extLst>
        </c:ser>
        <c:ser>
          <c:idx val="2"/>
          <c:order val="2"/>
          <c:tx>
            <c:strRef>
              <c:f>RENDIMIENTOS!$C$27</c:f>
              <c:strCache>
                <c:ptCount val="1"/>
              </c:strCache>
            </c:strRef>
          </c:tx>
          <c:spPr>
            <a:ln w="28575" cap="rnd">
              <a:solidFill>
                <a:schemeClr val="accent3"/>
              </a:solidFill>
              <a:round/>
            </a:ln>
            <a:effectLst/>
          </c:spPr>
          <c:marker>
            <c:symbol val="none"/>
          </c:marker>
          <c:dLbls>
            <c:dLbl>
              <c:idx val="0"/>
              <c:layout>
                <c:manualLayout>
                  <c:x val="-7.3642870290714646E-2"/>
                  <c:y val="-3.67370359286633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6B7-D743-BBEA-60B23A9633A0}"/>
                </c:ext>
              </c:extLst>
            </c:dLbl>
            <c:dLbl>
              <c:idx val="2"/>
              <c:layout>
                <c:manualLayout>
                  <c:x val="-7.5531149016117571E-3"/>
                  <c:y val="2.67178443117551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6B7-D743-BBEA-60B23A9633A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763AC6"/>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RENDIMIENTOS!$D$27:$G$27</c:f>
              <c:numCache>
                <c:formatCode>General</c:formatCode>
                <c:ptCount val="4"/>
              </c:numCache>
            </c:numRef>
          </c:val>
          <c:smooth val="0"/>
          <c:extLst>
            <c:ext xmlns:c16="http://schemas.microsoft.com/office/drawing/2014/chart" uri="{C3380CC4-5D6E-409C-BE32-E72D297353CC}">
              <c16:uniqueId val="{00000007-06B7-D743-BBEA-60B23A9633A0}"/>
            </c:ext>
          </c:extLst>
        </c:ser>
        <c:dLbls>
          <c:showLegendKey val="0"/>
          <c:showVal val="0"/>
          <c:showCatName val="0"/>
          <c:showSerName val="0"/>
          <c:showPercent val="0"/>
          <c:showBubbleSize val="0"/>
        </c:dLbls>
        <c:smooth val="0"/>
        <c:axId val="390757216"/>
        <c:axId val="390759184"/>
      </c:lineChart>
      <c:catAx>
        <c:axId val="390757216"/>
        <c:scaling>
          <c:orientation val="minMax"/>
        </c:scaling>
        <c:delete val="0"/>
        <c:axPos val="b"/>
        <c:numFmt formatCode="General" sourceLinked="1"/>
        <c:majorTickMark val="none"/>
        <c:minorTickMark val="none"/>
        <c:tickLblPos val="nextTo"/>
        <c:spPr>
          <a:noFill/>
          <a:ln w="9525" cap="flat" cmpd="sng" algn="ctr">
            <a:solidFill>
              <a:schemeClr val="accent5">
                <a:lumMod val="50000"/>
              </a:schemeClr>
            </a:solidFill>
            <a:round/>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s-CO"/>
          </a:p>
        </c:txPr>
        <c:crossAx val="390759184"/>
        <c:crosses val="autoZero"/>
        <c:auto val="1"/>
        <c:lblAlgn val="ctr"/>
        <c:lblOffset val="100"/>
        <c:noMultiLvlLbl val="0"/>
      </c:catAx>
      <c:valAx>
        <c:axId val="390759184"/>
        <c:scaling>
          <c:orientation val="minMax"/>
          <c:min val="2"/>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s-CO"/>
          </a:p>
        </c:txPr>
        <c:crossAx val="390757216"/>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s-CO"/>
        </a:p>
      </c:txPr>
    </c:legend>
    <c:plotVisOnly val="1"/>
    <c:dispBlanksAs val="gap"/>
    <c:showDLblsOverMax val="0"/>
  </c:chart>
  <c:spPr>
    <a:noFill/>
    <a:ln w="9525" cap="flat" cmpd="sng" algn="ctr">
      <a:noFill/>
      <a:round/>
    </a:ln>
    <a:effectLst/>
  </c:spPr>
  <c:txPr>
    <a:bodyPr/>
    <a:lstStyle/>
    <a:p>
      <a:pPr>
        <a:defRPr sz="1200">
          <a:solidFill>
            <a:schemeClr val="tx1">
              <a:lumMod val="95000"/>
              <a:lumOff val="5000"/>
            </a:schemeClr>
          </a:solidFill>
          <a:latin typeface="Arial" panose="020B0604020202020204" pitchFamily="34" charset="0"/>
          <a:cs typeface="Arial" panose="020B0604020202020204" pitchFamily="34" charset="0"/>
        </a:defRPr>
      </a:pPr>
      <a:endParaRPr lang="es-CO"/>
    </a:p>
  </c:txPr>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Arial" panose="020B0604020202020204" pitchFamily="34" charset="0"/>
                <a:ea typeface="+mn-ea"/>
                <a:cs typeface="Arial" panose="020B0604020202020204" pitchFamily="34" charset="0"/>
              </a:defRPr>
            </a:pPr>
            <a:r>
              <a:rPr lang="es-ES" sz="1600" b="1" i="0" baseline="0" dirty="0">
                <a:effectLst/>
              </a:rPr>
              <a:t>Deuda y balance total GNC</a:t>
            </a:r>
            <a:endParaRPr lang="es-ES" sz="1600" dirty="0">
              <a:effectLst/>
            </a:endParaRPr>
          </a:p>
          <a:p>
            <a:pPr>
              <a:defRPr sz="1600"/>
            </a:pPr>
            <a:r>
              <a:rPr lang="es-ES" sz="1600" b="1" i="0" baseline="0" dirty="0">
                <a:effectLst/>
              </a:rPr>
              <a:t>(% del PIB)</a:t>
            </a:r>
            <a:endParaRPr lang="es-ES" sz="1600" dirty="0">
              <a:effectLst/>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s-CO"/>
        </a:p>
      </c:txPr>
    </c:title>
    <c:autoTitleDeleted val="0"/>
    <c:plotArea>
      <c:layout>
        <c:manualLayout>
          <c:layoutTarget val="inner"/>
          <c:xMode val="edge"/>
          <c:yMode val="edge"/>
          <c:x val="2.1294718909710401E-2"/>
          <c:y val="0.20146896601593001"/>
          <c:w val="0.95315161839863705"/>
          <c:h val="0.57463551498684795"/>
        </c:manualLayout>
      </c:layout>
      <c:barChart>
        <c:barDir val="col"/>
        <c:grouping val="clustered"/>
        <c:varyColors val="0"/>
        <c:ser>
          <c:idx val="0"/>
          <c:order val="0"/>
          <c:tx>
            <c:strRef>
              <c:f>'PIB obs'!$B$6</c:f>
              <c:strCache>
                <c:ptCount val="1"/>
                <c:pt idx="0">
                  <c:v>Balance total</c:v>
                </c:pt>
              </c:strCache>
            </c:strRef>
          </c:tx>
          <c:spPr>
            <a:solidFill>
              <a:srgbClr val="595959"/>
            </a:solidFill>
            <a:ln>
              <a:noFill/>
            </a:ln>
            <a:effectLst/>
          </c:spPr>
          <c:invertIfNegative val="0"/>
          <c:dPt>
            <c:idx val="9"/>
            <c:invertIfNegative val="0"/>
            <c:bubble3D val="0"/>
            <c:spPr>
              <a:solidFill>
                <a:srgbClr val="595959"/>
              </a:solidFill>
              <a:ln w="28575" cap="rnd">
                <a:noFill/>
                <a:prstDash val="solid"/>
                <a:round/>
              </a:ln>
              <a:effectLst/>
            </c:spPr>
            <c:extLst>
              <c:ext xmlns:c16="http://schemas.microsoft.com/office/drawing/2014/chart" uri="{C3380CC4-5D6E-409C-BE32-E72D297353CC}">
                <c16:uniqueId val="{00000001-5766-4BB8-BEE5-10410E7C1804}"/>
              </c:ext>
            </c:extLst>
          </c:dPt>
          <c:dPt>
            <c:idx val="10"/>
            <c:invertIfNegative val="0"/>
            <c:bubble3D val="0"/>
            <c:spPr>
              <a:solidFill>
                <a:srgbClr val="595959"/>
              </a:solidFill>
              <a:ln w="28575" cap="rnd">
                <a:noFill/>
                <a:prstDash val="dash"/>
                <a:round/>
              </a:ln>
              <a:effectLst/>
            </c:spPr>
            <c:extLst>
              <c:ext xmlns:c16="http://schemas.microsoft.com/office/drawing/2014/chart" uri="{C3380CC4-5D6E-409C-BE32-E72D297353CC}">
                <c16:uniqueId val="{00000003-5766-4BB8-BEE5-10410E7C1804}"/>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595959"/>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[2]Resultados!$G$2:$Q$2</c:f>
              <c:numCache>
                <c:formatCode>General</c:formatCode>
                <c:ptCount val="11"/>
                <c:pt idx="0">
                  <c:v>40543</c:v>
                </c:pt>
                <c:pt idx="1">
                  <c:v>40908</c:v>
                </c:pt>
                <c:pt idx="2">
                  <c:v>41274</c:v>
                </c:pt>
                <c:pt idx="3">
                  <c:v>41639</c:v>
                </c:pt>
                <c:pt idx="4">
                  <c:v>42004</c:v>
                </c:pt>
                <c:pt idx="5">
                  <c:v>42369</c:v>
                </c:pt>
                <c:pt idx="6">
                  <c:v>42735</c:v>
                </c:pt>
                <c:pt idx="7">
                  <c:v>43100</c:v>
                </c:pt>
                <c:pt idx="8">
                  <c:v>43465</c:v>
                </c:pt>
                <c:pt idx="9">
                  <c:v>43830</c:v>
                </c:pt>
                <c:pt idx="10">
                  <c:v>44196</c:v>
                </c:pt>
              </c:numCache>
            </c:numRef>
          </c:cat>
          <c:val>
            <c:numRef>
              <c:f>'PIB obs'!$K$6:$N$6</c:f>
              <c:numCache>
                <c:formatCode>0.0</c:formatCode>
                <c:ptCount val="4"/>
                <c:pt idx="0">
                  <c:v>-3.105952100145712</c:v>
                </c:pt>
                <c:pt idx="1">
                  <c:v>-2.4533537075379832</c:v>
                </c:pt>
                <c:pt idx="2">
                  <c:v>-8.2292953053259605</c:v>
                </c:pt>
                <c:pt idx="3">
                  <c:v>-5.0967543794727996</c:v>
                </c:pt>
              </c:numCache>
            </c:numRef>
          </c:val>
          <c:extLst>
            <c:ext xmlns:c16="http://schemas.microsoft.com/office/drawing/2014/chart" uri="{C3380CC4-5D6E-409C-BE32-E72D297353CC}">
              <c16:uniqueId val="{00000004-5766-4BB8-BEE5-10410E7C1804}"/>
            </c:ext>
          </c:extLst>
        </c:ser>
        <c:dLbls>
          <c:showLegendKey val="0"/>
          <c:showVal val="0"/>
          <c:showCatName val="0"/>
          <c:showSerName val="0"/>
          <c:showPercent val="0"/>
          <c:showBubbleSize val="0"/>
        </c:dLbls>
        <c:gapWidth val="150"/>
        <c:axId val="544848384"/>
        <c:axId val="544846064"/>
      </c:barChart>
      <c:lineChart>
        <c:grouping val="standard"/>
        <c:varyColors val="0"/>
        <c:ser>
          <c:idx val="1"/>
          <c:order val="1"/>
          <c:tx>
            <c:strRef>
              <c:f>'PIB obs'!$B$3</c:f>
              <c:strCache>
                <c:ptCount val="1"/>
                <c:pt idx="0">
                  <c:v>Deuda bruta</c:v>
                </c:pt>
              </c:strCache>
            </c:strRef>
          </c:tx>
          <c:spPr>
            <a:ln w="28575" cap="rnd">
              <a:solidFill>
                <a:srgbClr val="3B488A"/>
              </a:solidFill>
              <a:prstDash val="solid"/>
              <a:round/>
            </a:ln>
            <a:effectLst/>
          </c:spPr>
          <c:marker>
            <c:symbol val="none"/>
          </c:marker>
          <c:dPt>
            <c:idx val="9"/>
            <c:marker>
              <c:symbol val="none"/>
            </c:marker>
            <c:bubble3D val="0"/>
            <c:spPr>
              <a:ln w="28575" cap="rnd">
                <a:solidFill>
                  <a:srgbClr val="3B488A"/>
                </a:solidFill>
                <a:prstDash val="solid"/>
                <a:round/>
              </a:ln>
              <a:effectLst/>
            </c:spPr>
            <c:extLst>
              <c:ext xmlns:c16="http://schemas.microsoft.com/office/drawing/2014/chart" uri="{C3380CC4-5D6E-409C-BE32-E72D297353CC}">
                <c16:uniqueId val="{00000006-5766-4BB8-BEE5-10410E7C1804}"/>
              </c:ext>
            </c:extLst>
          </c:dPt>
          <c:dPt>
            <c:idx val="10"/>
            <c:marker>
              <c:symbol val="none"/>
            </c:marker>
            <c:bubble3D val="0"/>
            <c:spPr>
              <a:ln w="28575" cap="rnd">
                <a:solidFill>
                  <a:srgbClr val="3B488A"/>
                </a:solidFill>
                <a:prstDash val="solid"/>
                <a:round/>
              </a:ln>
              <a:effectLst/>
            </c:spPr>
            <c:extLst>
              <c:ext xmlns:c16="http://schemas.microsoft.com/office/drawing/2014/chart" uri="{C3380CC4-5D6E-409C-BE32-E72D297353CC}">
                <c16:uniqueId val="{00000008-5766-4BB8-BEE5-10410E7C1804}"/>
              </c:ext>
            </c:extLst>
          </c:dPt>
          <c:dLbls>
            <c:dLbl>
              <c:idx val="1"/>
              <c:layout>
                <c:manualLayout>
                  <c:x val="-5.5566392504359297E-2"/>
                  <c:y val="-3.31267717454417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766-4BB8-BEE5-10410E7C180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3B488A"/>
                    </a:solidFill>
                    <a:latin typeface="Arial" panose="020B0604020202020204" pitchFamily="34" charset="0"/>
                    <a:ea typeface="+mn-ea"/>
                    <a:cs typeface="Arial" panose="020B0604020202020204" pitchFamily="34" charset="0"/>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'PIB obs'!$K$2:$N$2</c:f>
              <c:numCache>
                <c:formatCode>General</c:formatCode>
                <c:ptCount val="4"/>
                <c:pt idx="0">
                  <c:v>2018</c:v>
                </c:pt>
                <c:pt idx="1">
                  <c:v>2019</c:v>
                </c:pt>
                <c:pt idx="2">
                  <c:v>2020</c:v>
                </c:pt>
                <c:pt idx="3">
                  <c:v>2021</c:v>
                </c:pt>
              </c:numCache>
            </c:numRef>
          </c:cat>
          <c:val>
            <c:numRef>
              <c:f>'PIB obs'!$K$3:$N$3</c:f>
              <c:numCache>
                <c:formatCode>0.0</c:formatCode>
                <c:ptCount val="4"/>
                <c:pt idx="0">
                  <c:v>49.422233336350452</c:v>
                </c:pt>
                <c:pt idx="1">
                  <c:v>50.266590660874797</c:v>
                </c:pt>
                <c:pt idx="2">
                  <c:v>65.636578257135938</c:v>
                </c:pt>
                <c:pt idx="3">
                  <c:v>60.542101002853279</c:v>
                </c:pt>
              </c:numCache>
            </c:numRef>
          </c:val>
          <c:smooth val="0"/>
          <c:extLst>
            <c:ext xmlns:c16="http://schemas.microsoft.com/office/drawing/2014/chart" uri="{C3380CC4-5D6E-409C-BE32-E72D297353CC}">
              <c16:uniqueId val="{0000000A-5766-4BB8-BEE5-10410E7C1804}"/>
            </c:ext>
          </c:extLst>
        </c:ser>
        <c:ser>
          <c:idx val="2"/>
          <c:order val="2"/>
          <c:tx>
            <c:strRef>
              <c:f>'PIB obs'!$B$4</c:f>
              <c:strCache>
                <c:ptCount val="1"/>
                <c:pt idx="0">
                  <c:v>Deuda neta</c:v>
                </c:pt>
              </c:strCache>
            </c:strRef>
          </c:tx>
          <c:spPr>
            <a:ln w="28575" cap="rnd">
              <a:solidFill>
                <a:srgbClr val="49BCC2"/>
              </a:solidFill>
              <a:round/>
            </a:ln>
            <a:effectLst/>
          </c:spPr>
          <c:marker>
            <c:symbol val="none"/>
          </c:marker>
          <c:dLbls>
            <c:dLbl>
              <c:idx val="2"/>
              <c:layout>
                <c:manualLayout>
                  <c:x val="-2.49569217895084E-2"/>
                  <c:y val="4.85345725572750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766-4BB8-BEE5-10410E7C1804}"/>
                </c:ext>
              </c:extLst>
            </c:dLbl>
            <c:numFmt formatCode="#,##0.0" sourceLinked="0"/>
            <c:spPr>
              <a:noFill/>
              <a:ln>
                <a:noFill/>
              </a:ln>
              <a:effectLst/>
            </c:spPr>
            <c:txPr>
              <a:bodyPr rot="0" spcFirstLastPara="1" vertOverflow="ellipsis" vert="horz" wrap="square" anchor="ctr" anchorCtr="1"/>
              <a:lstStyle/>
              <a:p>
                <a:pPr>
                  <a:defRPr sz="1000" b="1" i="0" u="none" strike="noStrike" kern="1200" baseline="0">
                    <a:solidFill>
                      <a:srgbClr val="49BCC2"/>
                    </a:solidFill>
                    <a:latin typeface="Arial" panose="020B0604020202020204" pitchFamily="34" charset="0"/>
                    <a:ea typeface="+mn-ea"/>
                    <a:cs typeface="Arial" panose="020B0604020202020204" pitchFamily="34" charset="0"/>
                  </a:defRPr>
                </a:pPr>
                <a:endParaRPr lang="es-C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'PIB obs'!$K$2:$N$2</c:f>
              <c:numCache>
                <c:formatCode>General</c:formatCode>
                <c:ptCount val="4"/>
                <c:pt idx="0">
                  <c:v>2018</c:v>
                </c:pt>
                <c:pt idx="1">
                  <c:v>2019</c:v>
                </c:pt>
                <c:pt idx="2">
                  <c:v>2020</c:v>
                </c:pt>
                <c:pt idx="3">
                  <c:v>2021</c:v>
                </c:pt>
              </c:numCache>
            </c:numRef>
          </c:cat>
          <c:val>
            <c:numRef>
              <c:f>'PIB obs'!$K$4:$N$4</c:f>
              <c:numCache>
                <c:formatCode>0.0</c:formatCode>
                <c:ptCount val="4"/>
                <c:pt idx="0">
                  <c:v>46.802692663407697</c:v>
                </c:pt>
                <c:pt idx="1">
                  <c:v>48.634279234715628</c:v>
                </c:pt>
                <c:pt idx="2">
                  <c:v>63.800258080743752</c:v>
                </c:pt>
                <c:pt idx="3">
                  <c:v>59.814030660677062</c:v>
                </c:pt>
              </c:numCache>
            </c:numRef>
          </c:val>
          <c:smooth val="0"/>
          <c:extLst>
            <c:ext xmlns:c16="http://schemas.microsoft.com/office/drawing/2014/chart" uri="{C3380CC4-5D6E-409C-BE32-E72D297353CC}">
              <c16:uniqueId val="{0000000C-5766-4BB8-BEE5-10410E7C1804}"/>
            </c:ext>
          </c:extLst>
        </c:ser>
        <c:dLbls>
          <c:showLegendKey val="0"/>
          <c:showVal val="0"/>
          <c:showCatName val="0"/>
          <c:showSerName val="0"/>
          <c:showPercent val="0"/>
          <c:showBubbleSize val="0"/>
        </c:dLbls>
        <c:marker val="1"/>
        <c:smooth val="0"/>
        <c:axId val="544841424"/>
        <c:axId val="544843744"/>
      </c:lineChart>
      <c:catAx>
        <c:axId val="544841424"/>
        <c:scaling>
          <c:orientation val="minMax"/>
        </c:scaling>
        <c:delete val="0"/>
        <c:axPos val="b"/>
        <c:numFmt formatCode="General" sourceLinked="1"/>
        <c:majorTickMark val="none"/>
        <c:minorTickMark val="none"/>
        <c:tickLblPos val="low"/>
        <c:spPr>
          <a:noFill/>
          <a:ln w="9525" cap="flat" cmpd="sng" algn="ctr">
            <a:noFill/>
            <a:round/>
          </a:ln>
          <a:effectLst/>
        </c:spPr>
        <c:txPr>
          <a:bodyPr rot="0" spcFirstLastPara="1" vertOverflow="ellipsis"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544843744"/>
        <c:crosses val="autoZero"/>
        <c:auto val="1"/>
        <c:lblAlgn val="ctr"/>
        <c:lblOffset val="100"/>
        <c:noMultiLvlLbl val="0"/>
      </c:catAx>
      <c:valAx>
        <c:axId val="544843744"/>
        <c:scaling>
          <c:orientation val="minMax"/>
          <c:max val="67"/>
          <c:min val="0"/>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noFill/>
                <a:latin typeface="Arial" panose="020B0604020202020204" pitchFamily="34" charset="0"/>
                <a:ea typeface="+mn-ea"/>
                <a:cs typeface="Arial" panose="020B0604020202020204" pitchFamily="34" charset="0"/>
              </a:defRPr>
            </a:pPr>
            <a:endParaRPr lang="es-CO"/>
          </a:p>
        </c:txPr>
        <c:crossAx val="544841424"/>
        <c:crosses val="autoZero"/>
        <c:crossBetween val="between"/>
      </c:valAx>
      <c:valAx>
        <c:axId val="544846064"/>
        <c:scaling>
          <c:orientation val="minMax"/>
          <c:max val="14"/>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noFill/>
                <a:latin typeface="Arial" panose="020B0604020202020204" pitchFamily="34" charset="0"/>
                <a:ea typeface="+mn-ea"/>
                <a:cs typeface="Arial" panose="020B0604020202020204" pitchFamily="34" charset="0"/>
              </a:defRPr>
            </a:pPr>
            <a:endParaRPr lang="es-CO"/>
          </a:p>
        </c:txPr>
        <c:crossAx val="544848384"/>
        <c:crosses val="max"/>
        <c:crossBetween val="between"/>
      </c:valAx>
      <c:catAx>
        <c:axId val="544848384"/>
        <c:scaling>
          <c:orientation val="minMax"/>
        </c:scaling>
        <c:delete val="1"/>
        <c:axPos val="b"/>
        <c:numFmt formatCode="General" sourceLinked="1"/>
        <c:majorTickMark val="out"/>
        <c:minorTickMark val="none"/>
        <c:tickLblPos val="nextTo"/>
        <c:crossAx val="544846064"/>
        <c:crosses val="autoZero"/>
        <c:auto val="1"/>
        <c:lblAlgn val="ctr"/>
        <c:lblOffset val="100"/>
        <c:tickLblSkip val="1"/>
        <c:tickMarkSkip val="1"/>
        <c:noMultiLvlLbl val="1"/>
      </c:catAx>
      <c:spPr>
        <a:noFill/>
        <a:ln w="25400">
          <a:noFill/>
        </a:ln>
        <a:effectLst/>
      </c:spPr>
    </c:plotArea>
    <c:legend>
      <c:legendPos val="b"/>
      <c:layout>
        <c:manualLayout>
          <c:xMode val="edge"/>
          <c:yMode val="edge"/>
          <c:x val="0.166981413823999"/>
          <c:y val="0.85972947902060204"/>
          <c:w val="0.66603717235200299"/>
          <c:h val="0.1183527127602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legend>
    <c:plotVisOnly val="1"/>
    <c:dispBlanksAs val="gap"/>
    <c:showDLblsOverMax val="0"/>
    <c:extLst/>
  </c:chart>
  <c:spPr>
    <a:solidFill>
      <a:schemeClr val="bg1"/>
    </a:solidFill>
    <a:ln w="9525" cap="flat" cmpd="sng" algn="ctr">
      <a:noFill/>
      <a:round/>
    </a:ln>
    <a:effectLst/>
  </c:spPr>
  <c:txPr>
    <a:bodyPr/>
    <a:lstStyle/>
    <a:p>
      <a:pPr>
        <a:defRPr>
          <a:solidFill>
            <a:schemeClr val="tx1"/>
          </a:solidFill>
          <a:latin typeface="Arial" panose="020B0604020202020204" pitchFamily="34" charset="0"/>
          <a:cs typeface="Arial" panose="020B0604020202020204" pitchFamily="34" charset="0"/>
        </a:defRPr>
      </a:pPr>
      <a:endParaRPr lang="es-CO"/>
    </a:p>
  </c:txPr>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0" baseline="0">
                <a:solidFill>
                  <a:schemeClr val="tx1"/>
                </a:solidFill>
                <a:latin typeface="Arial" panose="020B0604020202020204" pitchFamily="34" charset="0"/>
                <a:ea typeface="+mn-ea"/>
                <a:cs typeface="Arial" panose="020B0604020202020204" pitchFamily="34" charset="0"/>
              </a:defRPr>
            </a:pPr>
            <a:r>
              <a:rPr lang="es-ES" sz="1600" b="1" dirty="0"/>
              <a:t>Deuda y balance</a:t>
            </a:r>
            <a:r>
              <a:rPr lang="es-ES" sz="1600" b="1" baseline="0" dirty="0"/>
              <a:t> primario del GNC</a:t>
            </a:r>
          </a:p>
          <a:p>
            <a:pPr>
              <a:defRPr sz="1600" b="1"/>
            </a:pPr>
            <a:r>
              <a:rPr lang="es-ES" sz="1600" b="1" baseline="0" dirty="0"/>
              <a:t>(% del PIB)</a:t>
            </a:r>
            <a:endParaRPr lang="es-ES" sz="1600" b="1" dirty="0"/>
          </a:p>
        </c:rich>
      </c:tx>
      <c:layout>
        <c:manualLayout>
          <c:xMode val="edge"/>
          <c:yMode val="edge"/>
          <c:x val="0.22735963653173799"/>
          <c:y val="4.4458909638501097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s-CO"/>
        </a:p>
      </c:txPr>
    </c:title>
    <c:autoTitleDeleted val="0"/>
    <c:plotArea>
      <c:layout>
        <c:manualLayout>
          <c:layoutTarget val="inner"/>
          <c:xMode val="edge"/>
          <c:yMode val="edge"/>
          <c:x val="2.1294718909710401E-2"/>
          <c:y val="0.20536428117007899"/>
          <c:w val="0.95315161839863705"/>
          <c:h val="0.62918760635913196"/>
        </c:manualLayout>
      </c:layout>
      <c:barChart>
        <c:barDir val="col"/>
        <c:grouping val="clustered"/>
        <c:varyColors val="0"/>
        <c:ser>
          <c:idx val="2"/>
          <c:order val="2"/>
          <c:tx>
            <c:strRef>
              <c:f>Resultados!$E$16</c:f>
              <c:strCache>
                <c:ptCount val="1"/>
                <c:pt idx="0">
                  <c:v>Balance primario</c:v>
                </c:pt>
              </c:strCache>
            </c:strRef>
          </c:tx>
          <c:spPr>
            <a:solidFill>
              <a:srgbClr val="525655"/>
            </a:solidFill>
            <a:ln>
              <a:noFill/>
            </a:ln>
            <a:effectLst/>
          </c:spPr>
          <c:invertIfNegative val="0"/>
          <c:dLbls>
            <c:dLbl>
              <c:idx val="2"/>
              <c:layout>
                <c:manualLayout>
                  <c:x val="0"/>
                  <c:y val="9.089074360078960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6D4-46D2-8353-DF3E027A3629}"/>
                </c:ext>
              </c:extLst>
            </c:dLbl>
            <c:dLbl>
              <c:idx val="10"/>
              <c:layout>
                <c:manualLayout>
                  <c:x val="-3.0322719217018598E-3"/>
                  <c:y val="4.92642463337281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6D4-46D2-8353-DF3E027A3629}"/>
                </c:ext>
              </c:extLst>
            </c:dLbl>
            <c:numFmt formatCode="#,##0.0" sourceLinked="0"/>
            <c:spPr>
              <a:noFill/>
              <a:ln>
                <a:noFill/>
              </a:ln>
              <a:effectLst/>
            </c:spPr>
            <c:txPr>
              <a:bodyPr rot="0" spcFirstLastPara="1" vertOverflow="ellipsis" vert="horz" wrap="square" anchor="ctr" anchorCtr="1"/>
              <a:lstStyle/>
              <a:p>
                <a:pPr>
                  <a:defRPr sz="1100" b="1" i="0" u="none" strike="noStrike" kern="1200" baseline="0">
                    <a:solidFill>
                      <a:srgbClr val="525655"/>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Resultados!$G$2:$Q$2</c:f>
              <c:numCache>
                <c:formatCode>yyyy</c:formatCode>
                <c:ptCount val="11"/>
                <c:pt idx="0">
                  <c:v>40543</c:v>
                </c:pt>
                <c:pt idx="1">
                  <c:v>40908</c:v>
                </c:pt>
                <c:pt idx="2">
                  <c:v>41274</c:v>
                </c:pt>
                <c:pt idx="3">
                  <c:v>41639</c:v>
                </c:pt>
                <c:pt idx="4">
                  <c:v>42004</c:v>
                </c:pt>
                <c:pt idx="5">
                  <c:v>42369</c:v>
                </c:pt>
                <c:pt idx="6">
                  <c:v>42735</c:v>
                </c:pt>
                <c:pt idx="7">
                  <c:v>43100</c:v>
                </c:pt>
                <c:pt idx="8">
                  <c:v>43465</c:v>
                </c:pt>
                <c:pt idx="9">
                  <c:v>43830</c:v>
                </c:pt>
                <c:pt idx="10">
                  <c:v>44196</c:v>
                </c:pt>
              </c:numCache>
            </c:numRef>
          </c:cat>
          <c:val>
            <c:numRef>
              <c:f>Resultados!$G$16:$Q$16</c:f>
              <c:numCache>
                <c:formatCode>0.0</c:formatCode>
                <c:ptCount val="11"/>
                <c:pt idx="0">
                  <c:v>-1.1344431298088551</c:v>
                </c:pt>
                <c:pt idx="1">
                  <c:v>-0.11444137547972601</c:v>
                </c:pt>
                <c:pt idx="2">
                  <c:v>0.24191452437029201</c:v>
                </c:pt>
                <c:pt idx="3">
                  <c:v>-3.9776354588919302E-2</c:v>
                </c:pt>
                <c:pt idx="4">
                  <c:v>-0.18196970470981</c:v>
                </c:pt>
                <c:pt idx="5">
                  <c:v>-0.45244732727972897</c:v>
                </c:pt>
                <c:pt idx="6">
                  <c:v>-1.1158643556715451</c:v>
                </c:pt>
                <c:pt idx="7">
                  <c:v>-0.77253012323012804</c:v>
                </c:pt>
                <c:pt idx="8">
                  <c:v>-0.315285169223325</c:v>
                </c:pt>
                <c:pt idx="9">
                  <c:v>0.43116624605249698</c:v>
                </c:pt>
                <c:pt idx="10">
                  <c:v>-5.04001635567053</c:v>
                </c:pt>
              </c:numCache>
            </c:numRef>
          </c:val>
          <c:extLst>
            <c:ext xmlns:c16="http://schemas.microsoft.com/office/drawing/2014/chart" uri="{C3380CC4-5D6E-409C-BE32-E72D297353CC}">
              <c16:uniqueId val="{00000002-B6D4-46D2-8353-DF3E027A3629}"/>
            </c:ext>
          </c:extLst>
        </c:ser>
        <c:dLbls>
          <c:showLegendKey val="0"/>
          <c:showVal val="0"/>
          <c:showCatName val="0"/>
          <c:showSerName val="0"/>
          <c:showPercent val="0"/>
          <c:showBubbleSize val="0"/>
        </c:dLbls>
        <c:gapWidth val="150"/>
        <c:axId val="104693744"/>
        <c:axId val="104691424"/>
      </c:barChart>
      <c:lineChart>
        <c:grouping val="standard"/>
        <c:varyColors val="0"/>
        <c:ser>
          <c:idx val="0"/>
          <c:order val="0"/>
          <c:tx>
            <c:v>Deuda bruta</c:v>
          </c:tx>
          <c:spPr>
            <a:ln w="28575" cap="rnd">
              <a:solidFill>
                <a:srgbClr val="38488A"/>
              </a:solidFill>
              <a:round/>
            </a:ln>
            <a:effectLst/>
          </c:spPr>
          <c:marker>
            <c:symbol val="none"/>
          </c:marker>
          <c:dPt>
            <c:idx val="9"/>
            <c:marker>
              <c:symbol val="none"/>
            </c:marker>
            <c:bubble3D val="0"/>
            <c:spPr>
              <a:ln w="28575" cap="rnd">
                <a:solidFill>
                  <a:srgbClr val="38488A"/>
                </a:solidFill>
                <a:prstDash val="solid"/>
                <a:round/>
              </a:ln>
              <a:effectLst/>
            </c:spPr>
            <c:extLst>
              <c:ext xmlns:c16="http://schemas.microsoft.com/office/drawing/2014/chart" uri="{C3380CC4-5D6E-409C-BE32-E72D297353CC}">
                <c16:uniqueId val="{00000004-B6D4-46D2-8353-DF3E027A3629}"/>
              </c:ext>
            </c:extLst>
          </c:dPt>
          <c:dPt>
            <c:idx val="10"/>
            <c:marker>
              <c:symbol val="none"/>
            </c:marker>
            <c:bubble3D val="0"/>
            <c:spPr>
              <a:ln w="28575" cap="rnd">
                <a:solidFill>
                  <a:srgbClr val="38488A"/>
                </a:solidFill>
                <a:prstDash val="dash"/>
                <a:round/>
              </a:ln>
              <a:effectLst/>
            </c:spPr>
            <c:extLst>
              <c:ext xmlns:c16="http://schemas.microsoft.com/office/drawing/2014/chart" uri="{C3380CC4-5D6E-409C-BE32-E72D297353CC}">
                <c16:uniqueId val="{00000006-B6D4-46D2-8353-DF3E027A3629}"/>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3B488A"/>
                    </a:solidFill>
                    <a:latin typeface="Arial" panose="020B0604020202020204" pitchFamily="34" charset="0"/>
                    <a:ea typeface="+mn-ea"/>
                    <a:cs typeface="Arial" panose="020B0604020202020204" pitchFamily="34" charset="0"/>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Resultados!$G$2:$Q$2</c:f>
              <c:numCache>
                <c:formatCode>yyyy</c:formatCode>
                <c:ptCount val="11"/>
                <c:pt idx="0">
                  <c:v>40543</c:v>
                </c:pt>
                <c:pt idx="1">
                  <c:v>40908</c:v>
                </c:pt>
                <c:pt idx="2">
                  <c:v>41274</c:v>
                </c:pt>
                <c:pt idx="3">
                  <c:v>41639</c:v>
                </c:pt>
                <c:pt idx="4">
                  <c:v>42004</c:v>
                </c:pt>
                <c:pt idx="5">
                  <c:v>42369</c:v>
                </c:pt>
                <c:pt idx="6">
                  <c:v>42735</c:v>
                </c:pt>
                <c:pt idx="7">
                  <c:v>43100</c:v>
                </c:pt>
                <c:pt idx="8">
                  <c:v>43465</c:v>
                </c:pt>
                <c:pt idx="9">
                  <c:v>43830</c:v>
                </c:pt>
                <c:pt idx="10">
                  <c:v>44196</c:v>
                </c:pt>
              </c:numCache>
            </c:numRef>
          </c:cat>
          <c:val>
            <c:numRef>
              <c:f>Resultados!$G$3:$Q$3</c:f>
              <c:numCache>
                <c:formatCode>0.0</c:formatCode>
                <c:ptCount val="11"/>
                <c:pt idx="0">
                  <c:v>38.437760277734398</c:v>
                </c:pt>
                <c:pt idx="1">
                  <c:v>36.285007561086111</c:v>
                </c:pt>
                <c:pt idx="2">
                  <c:v>34.198177423862752</c:v>
                </c:pt>
                <c:pt idx="3">
                  <c:v>36.645538733435899</c:v>
                </c:pt>
                <c:pt idx="4">
                  <c:v>39.899222986321682</c:v>
                </c:pt>
                <c:pt idx="5">
                  <c:v>44.612536988629351</c:v>
                </c:pt>
                <c:pt idx="6">
                  <c:v>45.627006873621099</c:v>
                </c:pt>
                <c:pt idx="7">
                  <c:v>46.379638750023346</c:v>
                </c:pt>
                <c:pt idx="8">
                  <c:v>49.422233336350452</c:v>
                </c:pt>
                <c:pt idx="9">
                  <c:v>50.266590660874797</c:v>
                </c:pt>
                <c:pt idx="10">
                  <c:v>65.636578257135938</c:v>
                </c:pt>
              </c:numCache>
            </c:numRef>
          </c:val>
          <c:smooth val="0"/>
          <c:extLst>
            <c:ext xmlns:c16="http://schemas.microsoft.com/office/drawing/2014/chart" uri="{C3380CC4-5D6E-409C-BE32-E72D297353CC}">
              <c16:uniqueId val="{00000007-B6D4-46D2-8353-DF3E027A3629}"/>
            </c:ext>
          </c:extLst>
        </c:ser>
        <c:ser>
          <c:idx val="1"/>
          <c:order val="1"/>
          <c:tx>
            <c:v>Deuda neta</c:v>
          </c:tx>
          <c:spPr>
            <a:ln w="28575" cap="rnd">
              <a:solidFill>
                <a:srgbClr val="33CCCC"/>
              </a:solidFill>
              <a:round/>
            </a:ln>
            <a:effectLst/>
          </c:spPr>
          <c:marker>
            <c:symbol val="none"/>
          </c:marker>
          <c:dPt>
            <c:idx val="9"/>
            <c:marker>
              <c:symbol val="none"/>
            </c:marker>
            <c:bubble3D val="0"/>
            <c:spPr>
              <a:ln w="28575" cap="rnd">
                <a:solidFill>
                  <a:srgbClr val="33CCCC"/>
                </a:solidFill>
                <a:prstDash val="solid"/>
                <a:round/>
              </a:ln>
              <a:effectLst/>
            </c:spPr>
            <c:extLst>
              <c:ext xmlns:c16="http://schemas.microsoft.com/office/drawing/2014/chart" uri="{C3380CC4-5D6E-409C-BE32-E72D297353CC}">
                <c16:uniqueId val="{00000009-B6D4-46D2-8353-DF3E027A3629}"/>
              </c:ext>
            </c:extLst>
          </c:dPt>
          <c:dPt>
            <c:idx val="10"/>
            <c:marker>
              <c:symbol val="none"/>
            </c:marker>
            <c:bubble3D val="0"/>
            <c:spPr>
              <a:ln w="28575" cap="rnd">
                <a:solidFill>
                  <a:srgbClr val="33CCCC"/>
                </a:solidFill>
                <a:prstDash val="dash"/>
                <a:round/>
              </a:ln>
              <a:effectLst/>
            </c:spPr>
            <c:extLst>
              <c:ext xmlns:c16="http://schemas.microsoft.com/office/drawing/2014/chart" uri="{C3380CC4-5D6E-409C-BE32-E72D297353CC}">
                <c16:uniqueId val="{0000000B-B6D4-46D2-8353-DF3E027A3629}"/>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33CCCC"/>
                    </a:solidFill>
                    <a:latin typeface="Arial" panose="020B0604020202020204" pitchFamily="34" charset="0"/>
                    <a:ea typeface="+mn-ea"/>
                    <a:cs typeface="Arial" panose="020B0604020202020204" pitchFamily="34" charset="0"/>
                  </a:defRPr>
                </a:pPr>
                <a:endParaRPr lang="es-C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Resultados!$G$2:$Q$2</c:f>
              <c:numCache>
                <c:formatCode>yyyy</c:formatCode>
                <c:ptCount val="11"/>
                <c:pt idx="0">
                  <c:v>40543</c:v>
                </c:pt>
                <c:pt idx="1">
                  <c:v>40908</c:v>
                </c:pt>
                <c:pt idx="2">
                  <c:v>41274</c:v>
                </c:pt>
                <c:pt idx="3">
                  <c:v>41639</c:v>
                </c:pt>
                <c:pt idx="4">
                  <c:v>42004</c:v>
                </c:pt>
                <c:pt idx="5">
                  <c:v>42369</c:v>
                </c:pt>
                <c:pt idx="6">
                  <c:v>42735</c:v>
                </c:pt>
                <c:pt idx="7">
                  <c:v>43100</c:v>
                </c:pt>
                <c:pt idx="8">
                  <c:v>43465</c:v>
                </c:pt>
                <c:pt idx="9">
                  <c:v>43830</c:v>
                </c:pt>
                <c:pt idx="10">
                  <c:v>44196</c:v>
                </c:pt>
              </c:numCache>
            </c:numRef>
          </c:cat>
          <c:val>
            <c:numRef>
              <c:f>Resultados!$G$11:$Q$11</c:f>
              <c:numCache>
                <c:formatCode>0.0</c:formatCode>
                <c:ptCount val="11"/>
                <c:pt idx="0">
                  <c:v>36.993106602636708</c:v>
                </c:pt>
                <c:pt idx="1">
                  <c:v>34.395149424615973</c:v>
                </c:pt>
                <c:pt idx="2">
                  <c:v>33.168283941417478</c:v>
                </c:pt>
                <c:pt idx="3">
                  <c:v>34.187573474715073</c:v>
                </c:pt>
                <c:pt idx="4">
                  <c:v>36.708884959593632</c:v>
                </c:pt>
                <c:pt idx="5">
                  <c:v>41.772369287938957</c:v>
                </c:pt>
                <c:pt idx="6">
                  <c:v>43.167005002586308</c:v>
                </c:pt>
                <c:pt idx="7">
                  <c:v>43.869048278655107</c:v>
                </c:pt>
                <c:pt idx="8">
                  <c:v>46.802692663407697</c:v>
                </c:pt>
                <c:pt idx="9">
                  <c:v>48.634279234715628</c:v>
                </c:pt>
                <c:pt idx="10">
                  <c:v>63.800258080743752</c:v>
                </c:pt>
              </c:numCache>
            </c:numRef>
          </c:val>
          <c:smooth val="0"/>
          <c:extLst>
            <c:ext xmlns:c16="http://schemas.microsoft.com/office/drawing/2014/chart" uri="{C3380CC4-5D6E-409C-BE32-E72D297353CC}">
              <c16:uniqueId val="{0000000C-B6D4-46D2-8353-DF3E027A3629}"/>
            </c:ext>
          </c:extLst>
        </c:ser>
        <c:dLbls>
          <c:showLegendKey val="0"/>
          <c:showVal val="0"/>
          <c:showCatName val="0"/>
          <c:showSerName val="0"/>
          <c:showPercent val="0"/>
          <c:showBubbleSize val="0"/>
        </c:dLbls>
        <c:marker val="1"/>
        <c:smooth val="0"/>
        <c:axId val="104686784"/>
        <c:axId val="104689104"/>
      </c:lineChart>
      <c:dateAx>
        <c:axId val="104686784"/>
        <c:scaling>
          <c:orientation val="minMax"/>
        </c:scaling>
        <c:delete val="0"/>
        <c:axPos val="b"/>
        <c:numFmt formatCode="yyyy" sourceLinked="1"/>
        <c:majorTickMark val="none"/>
        <c:minorTickMark val="none"/>
        <c:tickLblPos val="low"/>
        <c:spPr>
          <a:noFill/>
          <a:ln w="9525" cap="flat" cmpd="sng" algn="ctr">
            <a:noFill/>
            <a:round/>
          </a:ln>
          <a:effectLst/>
        </c:spPr>
        <c:txPr>
          <a:bodyPr rot="0" spcFirstLastPara="1" vertOverflow="ellipsis"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104689104"/>
        <c:crosses val="autoZero"/>
        <c:auto val="1"/>
        <c:lblOffset val="100"/>
        <c:baseTimeUnit val="years"/>
      </c:dateAx>
      <c:valAx>
        <c:axId val="104689104"/>
        <c:scaling>
          <c:orientation val="minMax"/>
          <c:max val="85"/>
          <c:min val="-10"/>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s-CO"/>
          </a:p>
        </c:txPr>
        <c:crossAx val="104686784"/>
        <c:crosses val="autoZero"/>
        <c:crossBetween val="between"/>
      </c:valAx>
      <c:valAx>
        <c:axId val="104691424"/>
        <c:scaling>
          <c:orientation val="minMax"/>
          <c:max val="14"/>
          <c:min val="-6"/>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bg1"/>
                </a:solidFill>
                <a:latin typeface="Arial" panose="020B0604020202020204" pitchFamily="34" charset="0"/>
                <a:ea typeface="+mn-ea"/>
                <a:cs typeface="Arial" panose="020B0604020202020204" pitchFamily="34" charset="0"/>
              </a:defRPr>
            </a:pPr>
            <a:endParaRPr lang="es-CO"/>
          </a:p>
        </c:txPr>
        <c:crossAx val="104693744"/>
        <c:crosses val="max"/>
        <c:crossBetween val="between"/>
      </c:valAx>
      <c:dateAx>
        <c:axId val="104693744"/>
        <c:scaling>
          <c:orientation val="minMax"/>
        </c:scaling>
        <c:delete val="1"/>
        <c:axPos val="b"/>
        <c:numFmt formatCode="yyyy" sourceLinked="1"/>
        <c:majorTickMark val="out"/>
        <c:minorTickMark val="none"/>
        <c:tickLblPos val="nextTo"/>
        <c:crossAx val="104691424"/>
        <c:crosses val="autoZero"/>
        <c:auto val="1"/>
        <c:lblOffset val="100"/>
        <c:baseTimeUnit val="years"/>
      </c:dateAx>
      <c:spPr>
        <a:noFill/>
        <a:ln w="25400">
          <a:noFill/>
        </a:ln>
        <a:effectLst/>
      </c:spPr>
    </c:plotArea>
    <c:legend>
      <c:legendPos val="b"/>
      <c:layout>
        <c:manualLayout>
          <c:xMode val="edge"/>
          <c:yMode val="edge"/>
          <c:x val="4.9999910907266902E-2"/>
          <c:y val="0.919609236093473"/>
          <c:w val="0.9"/>
          <c:h val="8.0390763906527801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legend>
    <c:plotVisOnly val="1"/>
    <c:dispBlanksAs val="gap"/>
    <c:showDLblsOverMax val="0"/>
    <c:extLst/>
  </c:chart>
  <c:spPr>
    <a:noFill/>
    <a:ln w="9525" cap="flat" cmpd="sng" algn="ctr">
      <a:noFill/>
      <a:round/>
    </a:ln>
    <a:effectLst/>
  </c:spPr>
  <c:txPr>
    <a:bodyPr/>
    <a:lstStyle/>
    <a:p>
      <a:pPr>
        <a:defRPr>
          <a:solidFill>
            <a:schemeClr val="tx1"/>
          </a:solidFill>
          <a:latin typeface="Arial" panose="020B0604020202020204" pitchFamily="34" charset="0"/>
          <a:cs typeface="Arial" panose="020B0604020202020204" pitchFamily="34" charset="0"/>
        </a:defRPr>
      </a:pPr>
      <a:endParaRPr lang="es-CO"/>
    </a:p>
  </c:txPr>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935747666154016E-2"/>
          <c:y val="3.5355560009799336E-2"/>
          <c:w val="0.94812850466769194"/>
          <c:h val="0.79612926215451774"/>
        </c:manualLayout>
      </c:layout>
      <c:barChart>
        <c:barDir val="col"/>
        <c:grouping val="clustered"/>
        <c:varyColors val="0"/>
        <c:ser>
          <c:idx val="0"/>
          <c:order val="0"/>
          <c:tx>
            <c:strRef>
              <c:f>Hoja1!$E$2</c:f>
              <c:strCache>
                <c:ptCount val="1"/>
                <c:pt idx="0">
                  <c:v>2019</c:v>
                </c:pt>
              </c:strCache>
            </c:strRef>
          </c:tx>
          <c:spPr>
            <a:solidFill>
              <a:srgbClr val="3B488A"/>
            </a:solidFill>
            <a:ln>
              <a:noFill/>
            </a:ln>
            <a:effectLst/>
          </c:spPr>
          <c:invertIfNegative val="0"/>
          <c:dLbls>
            <c:numFmt formatCode="#,##0.0" sourceLinked="0"/>
            <c:spPr>
              <a:noFill/>
              <a:ln>
                <a:noFill/>
              </a:ln>
              <a:effectLst/>
            </c:spPr>
            <c:txPr>
              <a:bodyPr rot="0" vert="horz"/>
              <a:lstStyle/>
              <a:p>
                <a:pPr>
                  <a:defRPr sz="1200" b="1">
                    <a:solidFill>
                      <a:schemeClr val="bg1"/>
                    </a:solidFill>
                  </a:defRPr>
                </a:pPr>
                <a:endParaRPr lang="es-CO"/>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Hoja1!$A$3:$A$19</c:f>
              <c:strCache>
                <c:ptCount val="4"/>
                <c:pt idx="0">
                  <c:v>Mundo</c:v>
                </c:pt>
                <c:pt idx="1">
                  <c:v>LatAm</c:v>
                </c:pt>
                <c:pt idx="2">
                  <c:v>Emergentes</c:v>
                </c:pt>
                <c:pt idx="3">
                  <c:v>Colombia</c:v>
                </c:pt>
              </c:strCache>
              <c:extLst/>
            </c:strRef>
          </c:cat>
          <c:val>
            <c:numRef>
              <c:f>Hoja1!$E$3:$E$19</c:f>
              <c:numCache>
                <c:formatCode>General</c:formatCode>
                <c:ptCount val="4"/>
                <c:pt idx="0">
                  <c:v>82.8</c:v>
                </c:pt>
                <c:pt idx="1">
                  <c:v>70.599999999999994</c:v>
                </c:pt>
                <c:pt idx="2">
                  <c:v>52.4</c:v>
                </c:pt>
                <c:pt idx="3">
                  <c:v>52.2</c:v>
                </c:pt>
              </c:numCache>
              <c:extLst/>
            </c:numRef>
          </c:val>
          <c:extLst>
            <c:ext xmlns:c16="http://schemas.microsoft.com/office/drawing/2014/chart" uri="{C3380CC4-5D6E-409C-BE32-E72D297353CC}">
              <c16:uniqueId val="{00000000-7DEA-459D-A34D-55F719DCD949}"/>
            </c:ext>
          </c:extLst>
        </c:ser>
        <c:ser>
          <c:idx val="1"/>
          <c:order val="1"/>
          <c:tx>
            <c:strRef>
              <c:f>Hoja1!$F$2</c:f>
              <c:strCache>
                <c:ptCount val="1"/>
                <c:pt idx="0">
                  <c:v>2020</c:v>
                </c:pt>
              </c:strCache>
            </c:strRef>
          </c:tx>
          <c:spPr>
            <a:solidFill>
              <a:srgbClr val="49BCC2"/>
            </a:solidFill>
            <a:ln>
              <a:noFill/>
            </a:ln>
            <a:effectLst/>
          </c:spPr>
          <c:invertIfNegative val="0"/>
          <c:dLbls>
            <c:numFmt formatCode="#,##0.0" sourceLinked="0"/>
            <c:spPr>
              <a:noFill/>
              <a:ln>
                <a:noFill/>
              </a:ln>
              <a:effectLst/>
            </c:spPr>
            <c:txPr>
              <a:bodyPr rot="0" vert="horz"/>
              <a:lstStyle/>
              <a:p>
                <a:pPr>
                  <a:defRPr sz="1200" b="1">
                    <a:solidFill>
                      <a:schemeClr val="bg1"/>
                    </a:solidFill>
                  </a:defRPr>
                </a:pPr>
                <a:endParaRPr lang="es-CO"/>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Hoja1!$A$3:$A$19</c:f>
              <c:strCache>
                <c:ptCount val="4"/>
                <c:pt idx="0">
                  <c:v>Mundo</c:v>
                </c:pt>
                <c:pt idx="1">
                  <c:v>LatAm</c:v>
                </c:pt>
                <c:pt idx="2">
                  <c:v>Emergentes</c:v>
                </c:pt>
                <c:pt idx="3">
                  <c:v>Colombia</c:v>
                </c:pt>
              </c:strCache>
              <c:extLst/>
            </c:strRef>
          </c:cat>
          <c:val>
            <c:numRef>
              <c:f>Hoja1!$F$3:$F$19</c:f>
              <c:numCache>
                <c:formatCode>General</c:formatCode>
                <c:ptCount val="4"/>
                <c:pt idx="0">
                  <c:v>101.5</c:v>
                </c:pt>
                <c:pt idx="1">
                  <c:v>81.5</c:v>
                </c:pt>
                <c:pt idx="2">
                  <c:v>63.1</c:v>
                </c:pt>
                <c:pt idx="3">
                  <c:v>68.2</c:v>
                </c:pt>
              </c:numCache>
              <c:extLst/>
            </c:numRef>
          </c:val>
          <c:extLst>
            <c:ext xmlns:c16="http://schemas.microsoft.com/office/drawing/2014/chart" uri="{C3380CC4-5D6E-409C-BE32-E72D297353CC}">
              <c16:uniqueId val="{00000001-7DEA-459D-A34D-55F719DCD949}"/>
            </c:ext>
          </c:extLst>
        </c:ser>
        <c:dLbls>
          <c:showLegendKey val="0"/>
          <c:showVal val="0"/>
          <c:showCatName val="0"/>
          <c:showSerName val="0"/>
          <c:showPercent val="0"/>
          <c:showBubbleSize val="0"/>
        </c:dLbls>
        <c:gapWidth val="100"/>
        <c:axId val="104506800"/>
        <c:axId val="104509120"/>
      </c:barChart>
      <c:catAx>
        <c:axId val="104506800"/>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vert="horz"/>
          <a:lstStyle/>
          <a:p>
            <a:pPr>
              <a:defRPr sz="1200"/>
            </a:pPr>
            <a:endParaRPr lang="es-CO"/>
          </a:p>
        </c:txPr>
        <c:crossAx val="104509120"/>
        <c:crosses val="autoZero"/>
        <c:auto val="1"/>
        <c:lblAlgn val="ctr"/>
        <c:lblOffset val="100"/>
        <c:noMultiLvlLbl val="0"/>
      </c:catAx>
      <c:valAx>
        <c:axId val="104509120"/>
        <c:scaling>
          <c:orientation val="minMax"/>
        </c:scaling>
        <c:delete val="0"/>
        <c:axPos val="l"/>
        <c:numFmt formatCode="General" sourceLinked="1"/>
        <c:majorTickMark val="none"/>
        <c:minorTickMark val="none"/>
        <c:tickLblPos val="none"/>
        <c:spPr>
          <a:noFill/>
          <a:ln>
            <a:noFill/>
          </a:ln>
          <a:effectLst/>
        </c:spPr>
        <c:txPr>
          <a:bodyPr rot="-60000000" vert="horz"/>
          <a:lstStyle/>
          <a:p>
            <a:pPr>
              <a:defRPr/>
            </a:pPr>
            <a:endParaRPr lang="es-CO"/>
          </a:p>
        </c:txPr>
        <c:crossAx val="104506800"/>
        <c:crosses val="autoZero"/>
        <c:crossBetween val="between"/>
      </c:valAx>
    </c:plotArea>
    <c:legend>
      <c:legendPos val="b"/>
      <c:overlay val="0"/>
      <c:spPr>
        <a:noFill/>
        <a:ln>
          <a:noFill/>
        </a:ln>
        <a:effectLst/>
      </c:spPr>
      <c:txPr>
        <a:bodyPr rot="0" vert="horz"/>
        <a:lstStyle/>
        <a:p>
          <a:pPr>
            <a:defRPr sz="1200"/>
          </a:pPr>
          <a:endParaRPr lang="es-CO"/>
        </a:p>
      </c:txPr>
    </c:legend>
    <c:plotVisOnly val="1"/>
    <c:dispBlanksAs val="gap"/>
    <c:showDLblsOverMax val="0"/>
    <c:extLst/>
  </c:chart>
  <c:spPr>
    <a:noFill/>
    <a:ln w="9525" cap="flat" cmpd="sng" algn="ctr">
      <a:noFill/>
      <a:round/>
    </a:ln>
    <a:effectLst/>
  </c:spPr>
  <c:txPr>
    <a:bodyPr/>
    <a:lstStyle/>
    <a:p>
      <a:pPr>
        <a:defRPr sz="1100">
          <a:solidFill>
            <a:sysClr val="windowText" lastClr="000000"/>
          </a:solidFill>
          <a:latin typeface="Arial" panose="020B0604020202020204" pitchFamily="34" charset="0"/>
          <a:cs typeface="Arial" panose="020B0604020202020204" pitchFamily="34" charset="0"/>
        </a:defRPr>
      </a:pPr>
      <a:endParaRPr lang="es-CO"/>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'2020-2021'!$E$2</c:f>
              <c:strCache>
                <c:ptCount val="1"/>
                <c:pt idx="0">
                  <c:v>2020</c:v>
                </c:pt>
              </c:strCache>
            </c:strRef>
          </c:tx>
          <c:spPr>
            <a:solidFill>
              <a:srgbClr val="3B488A"/>
            </a:solidFill>
            <a:ln>
              <a:noFill/>
            </a:ln>
            <a:effectLst/>
          </c:spPr>
          <c:invertIfNegative val="0"/>
          <c:dLbls>
            <c:spPr>
              <a:noFill/>
              <a:ln>
                <a:noFill/>
              </a:ln>
              <a:effectLst/>
            </c:spPr>
            <c:txPr>
              <a:bodyPr rot="0" vert="horz"/>
              <a:lstStyle/>
              <a:p>
                <a:pPr>
                  <a:defRPr b="1">
                    <a:solidFill>
                      <a:schemeClr val="bg1"/>
                    </a:solidFill>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'2020-2021'!$A$3:$A$19</c:f>
              <c:strCache>
                <c:ptCount val="4"/>
                <c:pt idx="0">
                  <c:v>Mundo</c:v>
                </c:pt>
                <c:pt idx="1">
                  <c:v>LatAm</c:v>
                </c:pt>
                <c:pt idx="2">
                  <c:v>Emergentes</c:v>
                </c:pt>
                <c:pt idx="3">
                  <c:v>Colombia</c:v>
                </c:pt>
              </c:strCache>
              <c:extLst/>
            </c:strRef>
          </c:cat>
          <c:val>
            <c:numRef>
              <c:f>'2020-2021'!$E$3:$E$19</c:f>
              <c:numCache>
                <c:formatCode>General</c:formatCode>
                <c:ptCount val="4"/>
                <c:pt idx="0">
                  <c:v>101.5</c:v>
                </c:pt>
                <c:pt idx="1">
                  <c:v>81.5</c:v>
                </c:pt>
                <c:pt idx="2">
                  <c:v>63.1</c:v>
                </c:pt>
                <c:pt idx="3">
                  <c:v>68.2</c:v>
                </c:pt>
              </c:numCache>
              <c:extLst/>
            </c:numRef>
          </c:val>
          <c:extLst>
            <c:ext xmlns:c16="http://schemas.microsoft.com/office/drawing/2014/chart" uri="{C3380CC4-5D6E-409C-BE32-E72D297353CC}">
              <c16:uniqueId val="{00000000-92DE-4DA6-B259-AF5F7E21D69C}"/>
            </c:ext>
          </c:extLst>
        </c:ser>
        <c:ser>
          <c:idx val="1"/>
          <c:order val="1"/>
          <c:tx>
            <c:strRef>
              <c:f>'2020-2021'!$F$2</c:f>
              <c:strCache>
                <c:ptCount val="1"/>
                <c:pt idx="0">
                  <c:v>2021</c:v>
                </c:pt>
              </c:strCache>
            </c:strRef>
          </c:tx>
          <c:spPr>
            <a:solidFill>
              <a:srgbClr val="49BCC2"/>
            </a:solidFill>
            <a:ln>
              <a:noFill/>
            </a:ln>
            <a:effectLst/>
          </c:spPr>
          <c:invertIfNegative val="0"/>
          <c:dLbls>
            <c:spPr>
              <a:noFill/>
              <a:ln>
                <a:noFill/>
              </a:ln>
              <a:effectLst/>
            </c:spPr>
            <c:txPr>
              <a:bodyPr rot="0" vert="horz"/>
              <a:lstStyle/>
              <a:p>
                <a:pPr>
                  <a:defRPr b="1">
                    <a:solidFill>
                      <a:schemeClr val="bg1"/>
                    </a:solidFill>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'2020-2021'!$A$3:$A$19</c:f>
              <c:strCache>
                <c:ptCount val="4"/>
                <c:pt idx="0">
                  <c:v>Mundo</c:v>
                </c:pt>
                <c:pt idx="1">
                  <c:v>LatAm</c:v>
                </c:pt>
                <c:pt idx="2">
                  <c:v>Emergentes</c:v>
                </c:pt>
                <c:pt idx="3">
                  <c:v>Colombia</c:v>
                </c:pt>
              </c:strCache>
              <c:extLst/>
            </c:strRef>
          </c:cat>
          <c:val>
            <c:numRef>
              <c:f>'2020-2021'!$F$3:$F$19</c:f>
              <c:numCache>
                <c:formatCode>General</c:formatCode>
                <c:ptCount val="4"/>
                <c:pt idx="0">
                  <c:v>103.2</c:v>
                </c:pt>
                <c:pt idx="1">
                  <c:v>79.7</c:v>
                </c:pt>
                <c:pt idx="2">
                  <c:v>66.7</c:v>
                </c:pt>
                <c:pt idx="3">
                  <c:v>63.5</c:v>
                </c:pt>
              </c:numCache>
              <c:extLst/>
            </c:numRef>
          </c:val>
          <c:extLst>
            <c:ext xmlns:c16="http://schemas.microsoft.com/office/drawing/2014/chart" uri="{C3380CC4-5D6E-409C-BE32-E72D297353CC}">
              <c16:uniqueId val="{00000001-92DE-4DA6-B259-AF5F7E21D69C}"/>
            </c:ext>
          </c:extLst>
        </c:ser>
        <c:dLbls>
          <c:dLblPos val="ctr"/>
          <c:showLegendKey val="0"/>
          <c:showVal val="1"/>
          <c:showCatName val="0"/>
          <c:showSerName val="0"/>
          <c:showPercent val="0"/>
          <c:showBubbleSize val="0"/>
        </c:dLbls>
        <c:gapWidth val="100"/>
        <c:axId val="448227440"/>
        <c:axId val="448229736"/>
      </c:barChart>
      <c:lineChart>
        <c:grouping val="standard"/>
        <c:varyColors val="0"/>
        <c:dLbls>
          <c:dLblPos val="ctr"/>
          <c:showLegendKey val="0"/>
          <c:showVal val="1"/>
          <c:showCatName val="0"/>
          <c:showSerName val="0"/>
          <c:showPercent val="0"/>
          <c:showBubbleSize val="0"/>
        </c:dLbls>
        <c:marker val="1"/>
        <c:smooth val="0"/>
        <c:axId val="450212536"/>
        <c:axId val="450208600"/>
        <c:extLst>
          <c:ext xmlns:c15="http://schemas.microsoft.com/office/drawing/2012/chart" uri="{02D57815-91ED-43cb-92C2-25804820EDAC}">
            <c15:filteredLineSeries>
              <c15:ser>
                <c:idx val="2"/>
                <c:order val="2"/>
                <c:tx>
                  <c:strRef>
                    <c:extLst>
                      <c:ext uri="{02D57815-91ED-43cb-92C2-25804820EDAC}">
                        <c15:formulaRef>
                          <c15:sqref>'2020-2021'!$G$2</c15:sqref>
                        </c15:formulaRef>
                      </c:ext>
                    </c:extLst>
                    <c:strCache>
                      <c:ptCount val="1"/>
                      <c:pt idx="0">
                        <c:v>Delta (pp)</c:v>
                      </c:pt>
                    </c:strCache>
                  </c:strRef>
                </c:tx>
                <c:spPr>
                  <a:ln w="28575" cap="rnd">
                    <a:noFill/>
                    <a:round/>
                  </a:ln>
                  <a:effectLst/>
                </c:spPr>
                <c:marker>
                  <c:symbol val="circle"/>
                  <c:size val="20"/>
                  <c:spPr>
                    <a:solidFill>
                      <a:srgbClr val="C00000"/>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solidFill>
                          <a:latin typeface="Arial" panose="020B0604020202020204" pitchFamily="34" charset="0"/>
                          <a:ea typeface="+mn-ea"/>
                          <a:cs typeface="Arial" panose="020B0604020202020204" pitchFamily="34" charset="0"/>
                        </a:defRPr>
                      </a:pPr>
                      <a:endParaRPr lang="es-CO"/>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'2020-2021'!$A$3:$A$19</c15:sqref>
                        </c15:formulaRef>
                      </c:ext>
                    </c:extLst>
                    <c:strCache>
                      <c:ptCount val="4"/>
                      <c:pt idx="0">
                        <c:v>Mundo</c:v>
                      </c:pt>
                      <c:pt idx="1">
                        <c:v>LatAm</c:v>
                      </c:pt>
                      <c:pt idx="2">
                        <c:v>Emergentes</c:v>
                      </c:pt>
                      <c:pt idx="3">
                        <c:v>Colombia</c:v>
                      </c:pt>
                    </c:strCache>
                  </c:strRef>
                </c:cat>
                <c:val>
                  <c:numRef>
                    <c:extLst>
                      <c:ext uri="{02D57815-91ED-43cb-92C2-25804820EDAC}">
                        <c15:formulaRef>
                          <c15:sqref>'2020-2021'!$G$3:$G$19</c15:sqref>
                        </c15:formulaRef>
                      </c:ext>
                    </c:extLst>
                    <c:numCache>
                      <c:formatCode>0.0</c:formatCode>
                      <c:ptCount val="4"/>
                      <c:pt idx="0">
                        <c:v>1.7000000000000028</c:v>
                      </c:pt>
                      <c:pt idx="1">
                        <c:v>-1.7999999999999972</c:v>
                      </c:pt>
                      <c:pt idx="2">
                        <c:v>3.6000000000000014</c:v>
                      </c:pt>
                      <c:pt idx="3">
                        <c:v>-4.7000000000000028</c:v>
                      </c:pt>
                    </c:numCache>
                  </c:numRef>
                </c:val>
                <c:smooth val="0"/>
                <c:extLst>
                  <c:ext xmlns:c16="http://schemas.microsoft.com/office/drawing/2014/chart" uri="{C3380CC4-5D6E-409C-BE32-E72D297353CC}">
                    <c16:uniqueId val="{00000002-92DE-4DA6-B259-AF5F7E21D69C}"/>
                  </c:ext>
                </c:extLst>
              </c15:ser>
            </c15:filteredLineSeries>
          </c:ext>
        </c:extLst>
      </c:lineChart>
      <c:catAx>
        <c:axId val="448227440"/>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vert="horz"/>
          <a:lstStyle/>
          <a:p>
            <a:pPr>
              <a:defRPr/>
            </a:pPr>
            <a:endParaRPr lang="es-CO"/>
          </a:p>
        </c:txPr>
        <c:crossAx val="448229736"/>
        <c:crosses val="autoZero"/>
        <c:auto val="1"/>
        <c:lblAlgn val="ctr"/>
        <c:lblOffset val="100"/>
        <c:noMultiLvlLbl val="0"/>
      </c:catAx>
      <c:valAx>
        <c:axId val="448229736"/>
        <c:scaling>
          <c:orientation val="minMax"/>
        </c:scaling>
        <c:delete val="0"/>
        <c:axPos val="l"/>
        <c:numFmt formatCode="General" sourceLinked="1"/>
        <c:majorTickMark val="none"/>
        <c:minorTickMark val="none"/>
        <c:tickLblPos val="none"/>
        <c:spPr>
          <a:noFill/>
          <a:ln>
            <a:noFill/>
          </a:ln>
          <a:effectLst/>
        </c:spPr>
        <c:txPr>
          <a:bodyPr rot="-60000000" vert="horz"/>
          <a:lstStyle/>
          <a:p>
            <a:pPr>
              <a:defRPr/>
            </a:pPr>
            <a:endParaRPr lang="es-CO"/>
          </a:p>
        </c:txPr>
        <c:crossAx val="448227440"/>
        <c:crosses val="autoZero"/>
        <c:crossBetween val="between"/>
      </c:valAx>
      <c:valAx>
        <c:axId val="450208600"/>
        <c:scaling>
          <c:orientation val="minMax"/>
          <c:max val="20"/>
          <c:min val="-20"/>
        </c:scaling>
        <c:delete val="0"/>
        <c:axPos val="r"/>
        <c:numFmt formatCode="0.0" sourceLinked="1"/>
        <c:majorTickMark val="none"/>
        <c:minorTickMark val="none"/>
        <c:tickLblPos val="none"/>
        <c:spPr>
          <a:noFill/>
          <a:ln>
            <a:noFill/>
          </a:ln>
        </c:spPr>
        <c:crossAx val="450212536"/>
        <c:crosses val="max"/>
        <c:crossBetween val="between"/>
      </c:valAx>
      <c:catAx>
        <c:axId val="450212536"/>
        <c:scaling>
          <c:orientation val="minMax"/>
        </c:scaling>
        <c:delete val="1"/>
        <c:axPos val="b"/>
        <c:numFmt formatCode="General" sourceLinked="1"/>
        <c:majorTickMark val="out"/>
        <c:minorTickMark val="none"/>
        <c:tickLblPos val="nextTo"/>
        <c:crossAx val="450208600"/>
        <c:crosses val="autoZero"/>
        <c:auto val="1"/>
        <c:lblAlgn val="ctr"/>
        <c:lblOffset val="100"/>
        <c:noMultiLvlLbl val="0"/>
      </c:catAx>
    </c:plotArea>
    <c:legend>
      <c:legendPos val="b"/>
      <c:overlay val="0"/>
      <c:spPr>
        <a:noFill/>
        <a:ln>
          <a:noFill/>
        </a:ln>
        <a:effectLst/>
      </c:spPr>
      <c:txPr>
        <a:bodyPr rot="0" vert="horz"/>
        <a:lstStyle/>
        <a:p>
          <a:pPr>
            <a:defRPr/>
          </a:pPr>
          <a:endParaRPr lang="es-CO"/>
        </a:p>
      </c:txPr>
    </c:legend>
    <c:plotVisOnly val="1"/>
    <c:dispBlanksAs val="gap"/>
    <c:showDLblsOverMax val="0"/>
    <c:extLst/>
  </c:chart>
  <c:spPr>
    <a:no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s-C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600" b="1" i="0" u="none" strike="noStrike" kern="1200" spc="0" baseline="0">
                <a:solidFill>
                  <a:schemeClr val="tx1">
                    <a:lumMod val="95000"/>
                    <a:lumOff val="5000"/>
                  </a:schemeClr>
                </a:solidFill>
                <a:latin typeface="Arial" panose="020B0604020202020204" pitchFamily="34" charset="0"/>
                <a:ea typeface="+mn-ea"/>
                <a:cs typeface="Arial" panose="020B0604020202020204" pitchFamily="34" charset="0"/>
              </a:defRPr>
            </a:pPr>
            <a:r>
              <a:rPr lang="es-CO" sz="1600" b="1" i="0" baseline="0" dirty="0">
                <a:effectLst/>
              </a:rPr>
              <a:t>Rendimientos Bonos Globales (%)</a:t>
            </a:r>
            <a:endParaRPr lang="es-CO" sz="1600" dirty="0">
              <a:effectLst/>
            </a:endParaRPr>
          </a:p>
        </c:rich>
      </c:tx>
      <c:layout>
        <c:manualLayout>
          <c:xMode val="edge"/>
          <c:yMode val="edge"/>
          <c:x val="0.19979833770778654"/>
          <c:y val="2.4605570137066199E-2"/>
        </c:manualLayout>
      </c:layout>
      <c:overlay val="0"/>
      <c:spPr>
        <a:noFill/>
        <a:ln>
          <a:noFill/>
        </a:ln>
        <a:effectLst/>
      </c:spPr>
    </c:title>
    <c:autoTitleDeleted val="0"/>
    <c:plotArea>
      <c:layout/>
      <c:lineChart>
        <c:grouping val="standard"/>
        <c:varyColors val="0"/>
        <c:ser>
          <c:idx val="1"/>
          <c:order val="0"/>
          <c:tx>
            <c:strRef>
              <c:f>'Bonos Globales Colombia'!$A$33</c:f>
              <c:strCache>
                <c:ptCount val="1"/>
                <c:pt idx="0">
                  <c:v>6-mar</c:v>
                </c:pt>
              </c:strCache>
            </c:strRef>
          </c:tx>
          <c:spPr>
            <a:ln w="28575" cap="rnd">
              <a:solidFill>
                <a:schemeClr val="accent6">
                  <a:lumMod val="50000"/>
                </a:schemeClr>
              </a:solidFill>
              <a:round/>
            </a:ln>
            <a:effectLst/>
          </c:spPr>
          <c:marker>
            <c:symbol val="none"/>
          </c:marker>
          <c:dLbls>
            <c:numFmt formatCode="#,##0.0" sourceLinked="0"/>
            <c:spPr>
              <a:noFill/>
              <a:ln>
                <a:noFill/>
              </a:ln>
              <a:effectLst/>
            </c:spPr>
            <c:txPr>
              <a:bodyPr wrap="square" lIns="38100" tIns="19050" rIns="38100" bIns="19050" anchor="ctr">
                <a:spAutoFit/>
              </a:bodyPr>
              <a:lstStyle/>
              <a:p>
                <a:pPr>
                  <a:defRPr b="1">
                    <a:solidFill>
                      <a:schemeClr val="accent6">
                        <a:lumMod val="75000"/>
                      </a:schemeClr>
                    </a:solidFill>
                  </a:defRPr>
                </a:pPr>
                <a:endParaRPr lang="es-C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'Bonos Globales Colombia'!$B$2:$D$2</c:f>
              <c:strCache>
                <c:ptCount val="3"/>
                <c:pt idx="0">
                  <c:v>3Y</c:v>
                </c:pt>
                <c:pt idx="1">
                  <c:v>5Y</c:v>
                </c:pt>
                <c:pt idx="2">
                  <c:v>10Y</c:v>
                </c:pt>
              </c:strCache>
            </c:strRef>
          </c:cat>
          <c:val>
            <c:numRef>
              <c:f>'Bonos Globales Colombia'!$B$33:$D$33</c:f>
              <c:numCache>
                <c:formatCode>General</c:formatCode>
                <c:ptCount val="3"/>
                <c:pt idx="0">
                  <c:v>3.3479999999999999</c:v>
                </c:pt>
                <c:pt idx="1">
                  <c:v>2.4830000000000001</c:v>
                </c:pt>
                <c:pt idx="2">
                  <c:v>4.218</c:v>
                </c:pt>
              </c:numCache>
            </c:numRef>
          </c:val>
          <c:smooth val="0"/>
          <c:extLst>
            <c:ext xmlns:c16="http://schemas.microsoft.com/office/drawing/2014/chart" uri="{C3380CC4-5D6E-409C-BE32-E72D297353CC}">
              <c16:uniqueId val="{00000000-8CF9-6E44-A069-7142376D5F66}"/>
            </c:ext>
          </c:extLst>
        </c:ser>
        <c:ser>
          <c:idx val="0"/>
          <c:order val="1"/>
          <c:tx>
            <c:strRef>
              <c:f>'Bonos Globales Colombia'!$A$43</c:f>
              <c:strCache>
                <c:ptCount val="1"/>
                <c:pt idx="0">
                  <c:v>20-mar</c:v>
                </c:pt>
              </c:strCache>
            </c:strRef>
          </c:tx>
          <c:spPr>
            <a:ln w="28575" cap="rnd">
              <a:solidFill>
                <a:schemeClr val="accent1"/>
              </a:solidFill>
              <a:round/>
            </a:ln>
            <a:effectLst/>
          </c:spPr>
          <c:marker>
            <c:symbol val="none"/>
          </c:marker>
          <c:dLbls>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Arial" panose="020B0604020202020204" pitchFamily="34" charset="0"/>
                    <a:ea typeface="+mn-ea"/>
                    <a:cs typeface="Arial" panose="020B0604020202020204" pitchFamily="34" charset="0"/>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'Bonos Globales Colombia'!$B$2:$D$2</c:f>
              <c:strCache>
                <c:ptCount val="3"/>
                <c:pt idx="0">
                  <c:v>3Y</c:v>
                </c:pt>
                <c:pt idx="1">
                  <c:v>5Y</c:v>
                </c:pt>
                <c:pt idx="2">
                  <c:v>10Y</c:v>
                </c:pt>
              </c:strCache>
            </c:strRef>
          </c:cat>
          <c:val>
            <c:numRef>
              <c:f>'Bonos Globales Colombia'!$B$43:$D$43</c:f>
              <c:numCache>
                <c:formatCode>General</c:formatCode>
                <c:ptCount val="3"/>
                <c:pt idx="0">
                  <c:v>5.9</c:v>
                </c:pt>
                <c:pt idx="1">
                  <c:v>5.4290000000000003</c:v>
                </c:pt>
                <c:pt idx="2">
                  <c:v>5.3650000000000002</c:v>
                </c:pt>
              </c:numCache>
            </c:numRef>
          </c:val>
          <c:smooth val="0"/>
          <c:extLst>
            <c:ext xmlns:c16="http://schemas.microsoft.com/office/drawing/2014/chart" uri="{C3380CC4-5D6E-409C-BE32-E72D297353CC}">
              <c16:uniqueId val="{00000001-8CF9-6E44-A069-7142376D5F66}"/>
            </c:ext>
          </c:extLst>
        </c:ser>
        <c:dLbls>
          <c:showLegendKey val="0"/>
          <c:showVal val="0"/>
          <c:showCatName val="0"/>
          <c:showSerName val="0"/>
          <c:showPercent val="0"/>
          <c:showBubbleSize val="0"/>
        </c:dLbls>
        <c:smooth val="0"/>
        <c:axId val="390757216"/>
        <c:axId val="390759184"/>
      </c:lineChart>
      <c:catAx>
        <c:axId val="390757216"/>
        <c:scaling>
          <c:orientation val="minMax"/>
        </c:scaling>
        <c:delete val="0"/>
        <c:axPos val="b"/>
        <c:numFmt formatCode="General" sourceLinked="1"/>
        <c:majorTickMark val="none"/>
        <c:minorTickMark val="none"/>
        <c:tickLblPos val="nextTo"/>
        <c:spPr>
          <a:noFill/>
          <a:ln w="9525" cap="flat" cmpd="sng" algn="ctr">
            <a:solidFill>
              <a:schemeClr val="accent5">
                <a:lumMod val="50000"/>
              </a:schemeClr>
            </a:solidFill>
            <a:round/>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s-CO"/>
          </a:p>
        </c:txPr>
        <c:crossAx val="390759184"/>
        <c:crosses val="autoZero"/>
        <c:auto val="1"/>
        <c:lblAlgn val="ctr"/>
        <c:lblOffset val="100"/>
        <c:noMultiLvlLbl val="0"/>
      </c:catAx>
      <c:valAx>
        <c:axId val="390759184"/>
        <c:scaling>
          <c:orientation val="minMax"/>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s-CO"/>
          </a:p>
        </c:txPr>
        <c:crossAx val="390757216"/>
        <c:crosses val="autoZero"/>
        <c:crossBetween val="between"/>
      </c:valAx>
      <c:spPr>
        <a:ln>
          <a:noFill/>
        </a:ln>
      </c:spPr>
    </c:plotArea>
    <c:legend>
      <c:legendPos val="b"/>
      <c:layout>
        <c:manualLayout>
          <c:xMode val="edge"/>
          <c:yMode val="edge"/>
          <c:x val="0.28876961891353031"/>
          <c:y val="0.85113941231986256"/>
          <c:w val="0.42246076217293937"/>
          <c:h val="8.3696581335455073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s-CO"/>
        </a:p>
      </c:txPr>
    </c:legend>
    <c:plotVisOnly val="1"/>
    <c:dispBlanksAs val="gap"/>
    <c:showDLblsOverMax val="0"/>
  </c:chart>
  <c:spPr>
    <a:solidFill>
      <a:schemeClr val="bg1"/>
    </a:solidFill>
    <a:ln w="9525" cap="flat" cmpd="sng" algn="ctr">
      <a:noFill/>
      <a:round/>
    </a:ln>
    <a:effectLst/>
  </c:spPr>
  <c:txPr>
    <a:bodyPr/>
    <a:lstStyle/>
    <a:p>
      <a:pPr>
        <a:defRPr sz="1200">
          <a:solidFill>
            <a:schemeClr val="tx1">
              <a:lumMod val="95000"/>
              <a:lumOff val="5000"/>
            </a:schemeClr>
          </a:solidFill>
          <a:latin typeface="Arial" panose="020B0604020202020204" pitchFamily="34" charset="0"/>
          <a:cs typeface="Arial" panose="020B0604020202020204" pitchFamily="34" charset="0"/>
        </a:defRPr>
      </a:pPr>
      <a:endParaRPr lang="es-CO"/>
    </a:p>
  </c:tx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6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s-CO" sz="1600" b="1" i="0" baseline="0" dirty="0">
                <a:effectLst/>
              </a:rPr>
              <a:t>Cambio (</a:t>
            </a:r>
            <a:r>
              <a:rPr lang="es-CO" sz="1600" b="1" i="0" baseline="0" dirty="0" err="1">
                <a:effectLst/>
              </a:rPr>
              <a:t>p.b</a:t>
            </a:r>
            <a:r>
              <a:rPr lang="es-CO" sz="1600" b="1" i="0" baseline="0">
                <a:effectLst/>
              </a:rPr>
              <a:t>) de la tasa a 10 años en moneda local </a:t>
            </a:r>
            <a:endParaRPr lang="es-CO" sz="1600" b="1">
              <a:effectLst/>
            </a:endParaRPr>
          </a:p>
          <a:p>
            <a:pPr marL="0" marR="0" lvl="0" indent="0" algn="ctr" defTabSz="914400" rtl="0" eaLnBrk="1" fontAlgn="auto" latinLnBrk="0" hangingPunct="1">
              <a:lnSpc>
                <a:spcPct val="100000"/>
              </a:lnSpc>
              <a:spcBef>
                <a:spcPts val="0"/>
              </a:spcBef>
              <a:spcAft>
                <a:spcPts val="0"/>
              </a:spcAft>
              <a:buClrTx/>
              <a:buSzTx/>
              <a:buFontTx/>
              <a:buNone/>
              <a:tabLst/>
              <a:defRPr sz="1600" b="1"/>
            </a:pPr>
            <a:r>
              <a:rPr lang="es-CO" sz="1600" b="1"/>
              <a:t> Base</a:t>
            </a:r>
            <a:r>
              <a:rPr lang="es-CO" sz="1600" b="1" baseline="0"/>
              <a:t> 0 = 6 de marzo de 2020</a:t>
            </a:r>
            <a:endParaRPr lang="es-CO" sz="1600" b="1"/>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6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s-CO"/>
        </a:p>
      </c:txPr>
    </c:title>
    <c:autoTitleDeleted val="0"/>
    <c:plotArea>
      <c:layout/>
      <c:lineChart>
        <c:grouping val="standard"/>
        <c:varyColors val="0"/>
        <c:ser>
          <c:idx val="0"/>
          <c:order val="0"/>
          <c:tx>
            <c:strRef>
              <c:f>BONOS!$I$54</c:f>
              <c:strCache>
                <c:ptCount val="1"/>
                <c:pt idx="0">
                  <c:v>Colombia</c:v>
                </c:pt>
              </c:strCache>
            </c:strRef>
          </c:tx>
          <c:spPr>
            <a:ln w="28575" cap="rnd">
              <a:solidFill>
                <a:srgbClr val="C00000"/>
              </a:solidFill>
              <a:round/>
            </a:ln>
            <a:effectLst/>
          </c:spPr>
          <c:marker>
            <c:symbol val="none"/>
          </c:marker>
          <c:cat>
            <c:numRef>
              <c:f>BONOS!$H$55:$H$65</c:f>
              <c:numCache>
                <c:formatCode>m/d/yyyy</c:formatCode>
                <c:ptCount val="11"/>
                <c:pt idx="0">
                  <c:v>43896</c:v>
                </c:pt>
                <c:pt idx="1">
                  <c:v>43899</c:v>
                </c:pt>
                <c:pt idx="2">
                  <c:v>43900</c:v>
                </c:pt>
                <c:pt idx="3">
                  <c:v>43901</c:v>
                </c:pt>
                <c:pt idx="4">
                  <c:v>43902</c:v>
                </c:pt>
                <c:pt idx="5">
                  <c:v>43903</c:v>
                </c:pt>
                <c:pt idx="6">
                  <c:v>43906</c:v>
                </c:pt>
                <c:pt idx="7">
                  <c:v>43907</c:v>
                </c:pt>
                <c:pt idx="8">
                  <c:v>43908</c:v>
                </c:pt>
                <c:pt idx="9">
                  <c:v>43909</c:v>
                </c:pt>
                <c:pt idx="10">
                  <c:v>43910</c:v>
                </c:pt>
              </c:numCache>
            </c:numRef>
          </c:cat>
          <c:val>
            <c:numRef>
              <c:f>BONOS!$I$55:$I$67</c:f>
              <c:numCache>
                <c:formatCode>General</c:formatCode>
                <c:ptCount val="13"/>
                <c:pt idx="0">
                  <c:v>0</c:v>
                </c:pt>
                <c:pt idx="1">
                  <c:v>-1.2000000000000455</c:v>
                </c:pt>
                <c:pt idx="2">
                  <c:v>77.400000000000091</c:v>
                </c:pt>
                <c:pt idx="3">
                  <c:v>142.10000000000002</c:v>
                </c:pt>
                <c:pt idx="4">
                  <c:v>150.89999999999998</c:v>
                </c:pt>
                <c:pt idx="5">
                  <c:v>229.5</c:v>
                </c:pt>
                <c:pt idx="6">
                  <c:v>196.80000000000007</c:v>
                </c:pt>
                <c:pt idx="7">
                  <c:v>312.69999999999993</c:v>
                </c:pt>
                <c:pt idx="8">
                  <c:v>251</c:v>
                </c:pt>
                <c:pt idx="9">
                  <c:v>252.39999999999998</c:v>
                </c:pt>
                <c:pt idx="10">
                  <c:v>249.70000000000005</c:v>
                </c:pt>
                <c:pt idx="11">
                  <c:v>249.70000000000005</c:v>
                </c:pt>
                <c:pt idx="12">
                  <c:v>259.10000000000002</c:v>
                </c:pt>
              </c:numCache>
            </c:numRef>
          </c:val>
          <c:smooth val="0"/>
          <c:extLst>
            <c:ext xmlns:c16="http://schemas.microsoft.com/office/drawing/2014/chart" uri="{C3380CC4-5D6E-409C-BE32-E72D297353CC}">
              <c16:uniqueId val="{00000000-0B8A-48AD-BA24-8A39989C65D5}"/>
            </c:ext>
          </c:extLst>
        </c:ser>
        <c:ser>
          <c:idx val="1"/>
          <c:order val="1"/>
          <c:tx>
            <c:strRef>
              <c:f>BONOS!$J$54</c:f>
              <c:strCache>
                <c:ptCount val="1"/>
                <c:pt idx="0">
                  <c:v>México</c:v>
                </c:pt>
              </c:strCache>
            </c:strRef>
          </c:tx>
          <c:spPr>
            <a:ln w="28575" cap="rnd">
              <a:solidFill>
                <a:srgbClr val="00B050"/>
              </a:solidFill>
              <a:round/>
            </a:ln>
            <a:effectLst/>
          </c:spPr>
          <c:marker>
            <c:symbol val="none"/>
          </c:marker>
          <c:cat>
            <c:numRef>
              <c:f>BONOS!$H$55:$H$65</c:f>
              <c:numCache>
                <c:formatCode>m/d/yyyy</c:formatCode>
                <c:ptCount val="11"/>
                <c:pt idx="0">
                  <c:v>43896</c:v>
                </c:pt>
                <c:pt idx="1">
                  <c:v>43899</c:v>
                </c:pt>
                <c:pt idx="2">
                  <c:v>43900</c:v>
                </c:pt>
                <c:pt idx="3">
                  <c:v>43901</c:v>
                </c:pt>
                <c:pt idx="4">
                  <c:v>43902</c:v>
                </c:pt>
                <c:pt idx="5">
                  <c:v>43903</c:v>
                </c:pt>
                <c:pt idx="6">
                  <c:v>43906</c:v>
                </c:pt>
                <c:pt idx="7">
                  <c:v>43907</c:v>
                </c:pt>
                <c:pt idx="8">
                  <c:v>43908</c:v>
                </c:pt>
                <c:pt idx="9">
                  <c:v>43909</c:v>
                </c:pt>
                <c:pt idx="10">
                  <c:v>43910</c:v>
                </c:pt>
              </c:numCache>
            </c:numRef>
          </c:cat>
          <c:val>
            <c:numRef>
              <c:f>BONOS!$J$55:$J$67</c:f>
              <c:numCache>
                <c:formatCode>General</c:formatCode>
                <c:ptCount val="13"/>
                <c:pt idx="0">
                  <c:v>0</c:v>
                </c:pt>
                <c:pt idx="1">
                  <c:v>31.100000000000023</c:v>
                </c:pt>
                <c:pt idx="2">
                  <c:v>44.300000000000068</c:v>
                </c:pt>
                <c:pt idx="3">
                  <c:v>91.700000000000159</c:v>
                </c:pt>
                <c:pt idx="4">
                  <c:v>135.30000000000007</c:v>
                </c:pt>
                <c:pt idx="5">
                  <c:v>129.30000000000007</c:v>
                </c:pt>
                <c:pt idx="6">
                  <c:v>129.30000000000007</c:v>
                </c:pt>
                <c:pt idx="7">
                  <c:v>146</c:v>
                </c:pt>
                <c:pt idx="8">
                  <c:v>188.5</c:v>
                </c:pt>
                <c:pt idx="9">
                  <c:v>182.90000000000009</c:v>
                </c:pt>
                <c:pt idx="10">
                  <c:v>103.70000000000016</c:v>
                </c:pt>
                <c:pt idx="11">
                  <c:v>142.20000000000016</c:v>
                </c:pt>
                <c:pt idx="12">
                  <c:v>158.90000000000009</c:v>
                </c:pt>
              </c:numCache>
            </c:numRef>
          </c:val>
          <c:smooth val="0"/>
          <c:extLst>
            <c:ext xmlns:c16="http://schemas.microsoft.com/office/drawing/2014/chart" uri="{C3380CC4-5D6E-409C-BE32-E72D297353CC}">
              <c16:uniqueId val="{00000001-0B8A-48AD-BA24-8A39989C65D5}"/>
            </c:ext>
          </c:extLst>
        </c:ser>
        <c:ser>
          <c:idx val="2"/>
          <c:order val="2"/>
          <c:tx>
            <c:strRef>
              <c:f>BONOS!$K$54</c:f>
              <c:strCache>
                <c:ptCount val="1"/>
                <c:pt idx="0">
                  <c:v>Brasil</c:v>
                </c:pt>
              </c:strCache>
            </c:strRef>
          </c:tx>
          <c:spPr>
            <a:ln w="28575" cap="rnd">
              <a:solidFill>
                <a:schemeClr val="accent1">
                  <a:lumMod val="50000"/>
                </a:schemeClr>
              </a:solidFill>
              <a:round/>
            </a:ln>
            <a:effectLst/>
          </c:spPr>
          <c:marker>
            <c:symbol val="none"/>
          </c:marker>
          <c:cat>
            <c:numRef>
              <c:f>BONOS!$H$55:$H$65</c:f>
              <c:numCache>
                <c:formatCode>m/d/yyyy</c:formatCode>
                <c:ptCount val="11"/>
                <c:pt idx="0">
                  <c:v>43896</c:v>
                </c:pt>
                <c:pt idx="1">
                  <c:v>43899</c:v>
                </c:pt>
                <c:pt idx="2">
                  <c:v>43900</c:v>
                </c:pt>
                <c:pt idx="3">
                  <c:v>43901</c:v>
                </c:pt>
                <c:pt idx="4">
                  <c:v>43902</c:v>
                </c:pt>
                <c:pt idx="5">
                  <c:v>43903</c:v>
                </c:pt>
                <c:pt idx="6">
                  <c:v>43906</c:v>
                </c:pt>
                <c:pt idx="7">
                  <c:v>43907</c:v>
                </c:pt>
                <c:pt idx="8">
                  <c:v>43908</c:v>
                </c:pt>
                <c:pt idx="9">
                  <c:v>43909</c:v>
                </c:pt>
                <c:pt idx="10">
                  <c:v>43910</c:v>
                </c:pt>
              </c:numCache>
            </c:numRef>
          </c:cat>
          <c:val>
            <c:numRef>
              <c:f>BONOS!$K$55:$K$67</c:f>
              <c:numCache>
                <c:formatCode>General</c:formatCode>
                <c:ptCount val="13"/>
                <c:pt idx="0">
                  <c:v>0</c:v>
                </c:pt>
                <c:pt idx="1">
                  <c:v>41.899999999999864</c:v>
                </c:pt>
                <c:pt idx="2">
                  <c:v>35.499999999999886</c:v>
                </c:pt>
                <c:pt idx="3">
                  <c:v>109.49999999999989</c:v>
                </c:pt>
                <c:pt idx="4">
                  <c:v>229.29999999999995</c:v>
                </c:pt>
                <c:pt idx="5">
                  <c:v>127.09999999999991</c:v>
                </c:pt>
                <c:pt idx="6">
                  <c:v>125.70000000000005</c:v>
                </c:pt>
                <c:pt idx="7">
                  <c:v>97.599999999999909</c:v>
                </c:pt>
                <c:pt idx="8">
                  <c:v>122.80000000000007</c:v>
                </c:pt>
                <c:pt idx="9">
                  <c:v>188.5</c:v>
                </c:pt>
                <c:pt idx="10">
                  <c:v>251.39999999999998</c:v>
                </c:pt>
                <c:pt idx="11">
                  <c:v>276.19999999999993</c:v>
                </c:pt>
                <c:pt idx="12">
                  <c:v>250.5</c:v>
                </c:pt>
              </c:numCache>
            </c:numRef>
          </c:val>
          <c:smooth val="0"/>
          <c:extLst>
            <c:ext xmlns:c16="http://schemas.microsoft.com/office/drawing/2014/chart" uri="{C3380CC4-5D6E-409C-BE32-E72D297353CC}">
              <c16:uniqueId val="{00000002-0B8A-48AD-BA24-8A39989C65D5}"/>
            </c:ext>
          </c:extLst>
        </c:ser>
        <c:ser>
          <c:idx val="3"/>
          <c:order val="3"/>
          <c:tx>
            <c:strRef>
              <c:f>BONOS!$L$54</c:f>
              <c:strCache>
                <c:ptCount val="1"/>
                <c:pt idx="0">
                  <c:v>Chile</c:v>
                </c:pt>
              </c:strCache>
            </c:strRef>
          </c:tx>
          <c:spPr>
            <a:ln w="28575" cap="rnd">
              <a:solidFill>
                <a:schemeClr val="bg1">
                  <a:lumMod val="50000"/>
                </a:schemeClr>
              </a:solidFill>
              <a:round/>
            </a:ln>
            <a:effectLst/>
          </c:spPr>
          <c:marker>
            <c:symbol val="none"/>
          </c:marker>
          <c:cat>
            <c:numRef>
              <c:f>BONOS!$H$55:$H$65</c:f>
              <c:numCache>
                <c:formatCode>m/d/yyyy</c:formatCode>
                <c:ptCount val="11"/>
                <c:pt idx="0">
                  <c:v>43896</c:v>
                </c:pt>
                <c:pt idx="1">
                  <c:v>43899</c:v>
                </c:pt>
                <c:pt idx="2">
                  <c:v>43900</c:v>
                </c:pt>
                <c:pt idx="3">
                  <c:v>43901</c:v>
                </c:pt>
                <c:pt idx="4">
                  <c:v>43902</c:v>
                </c:pt>
                <c:pt idx="5">
                  <c:v>43903</c:v>
                </c:pt>
                <c:pt idx="6">
                  <c:v>43906</c:v>
                </c:pt>
                <c:pt idx="7">
                  <c:v>43907</c:v>
                </c:pt>
                <c:pt idx="8">
                  <c:v>43908</c:v>
                </c:pt>
                <c:pt idx="9">
                  <c:v>43909</c:v>
                </c:pt>
                <c:pt idx="10">
                  <c:v>43910</c:v>
                </c:pt>
              </c:numCache>
            </c:numRef>
          </c:cat>
          <c:val>
            <c:numRef>
              <c:f>BONOS!$L$55:$L$67</c:f>
              <c:numCache>
                <c:formatCode>General</c:formatCode>
                <c:ptCount val="13"/>
                <c:pt idx="0">
                  <c:v>0</c:v>
                </c:pt>
                <c:pt idx="1">
                  <c:v>-18.599999999999966</c:v>
                </c:pt>
                <c:pt idx="2">
                  <c:v>-8.8999999999999773</c:v>
                </c:pt>
                <c:pt idx="3">
                  <c:v>-16.199999999999989</c:v>
                </c:pt>
                <c:pt idx="4">
                  <c:v>-16.699999999999989</c:v>
                </c:pt>
                <c:pt idx="5">
                  <c:v>25.5</c:v>
                </c:pt>
                <c:pt idx="6">
                  <c:v>25.5</c:v>
                </c:pt>
                <c:pt idx="7">
                  <c:v>-17.899999999999977</c:v>
                </c:pt>
                <c:pt idx="8">
                  <c:v>4.2000000000000455</c:v>
                </c:pt>
                <c:pt idx="9">
                  <c:v>64.600000000000023</c:v>
                </c:pt>
                <c:pt idx="10">
                  <c:v>66.700000000000045</c:v>
                </c:pt>
                <c:pt idx="11">
                  <c:v>66.700000000000045</c:v>
                </c:pt>
                <c:pt idx="12">
                  <c:v>77.100000000000023</c:v>
                </c:pt>
              </c:numCache>
            </c:numRef>
          </c:val>
          <c:smooth val="0"/>
          <c:extLst>
            <c:ext xmlns:c16="http://schemas.microsoft.com/office/drawing/2014/chart" uri="{C3380CC4-5D6E-409C-BE32-E72D297353CC}">
              <c16:uniqueId val="{00000003-0B8A-48AD-BA24-8A39989C65D5}"/>
            </c:ext>
          </c:extLst>
        </c:ser>
        <c:ser>
          <c:idx val="5"/>
          <c:order val="4"/>
          <c:tx>
            <c:strRef>
              <c:f>BONOS!$N$54</c:f>
              <c:strCache>
                <c:ptCount val="1"/>
                <c:pt idx="0">
                  <c:v>EE.UU.</c:v>
                </c:pt>
              </c:strCache>
            </c:strRef>
          </c:tx>
          <c:spPr>
            <a:ln w="28575" cap="rnd">
              <a:solidFill>
                <a:srgbClr val="00B0F0"/>
              </a:solidFill>
              <a:round/>
            </a:ln>
            <a:effectLst/>
          </c:spPr>
          <c:marker>
            <c:symbol val="none"/>
          </c:marker>
          <c:cat>
            <c:numRef>
              <c:f>BONOS!$H$55:$H$65</c:f>
              <c:numCache>
                <c:formatCode>m/d/yyyy</c:formatCode>
                <c:ptCount val="11"/>
                <c:pt idx="0">
                  <c:v>43896</c:v>
                </c:pt>
                <c:pt idx="1">
                  <c:v>43899</c:v>
                </c:pt>
                <c:pt idx="2">
                  <c:v>43900</c:v>
                </c:pt>
                <c:pt idx="3">
                  <c:v>43901</c:v>
                </c:pt>
                <c:pt idx="4">
                  <c:v>43902</c:v>
                </c:pt>
                <c:pt idx="5">
                  <c:v>43903</c:v>
                </c:pt>
                <c:pt idx="6">
                  <c:v>43906</c:v>
                </c:pt>
                <c:pt idx="7">
                  <c:v>43907</c:v>
                </c:pt>
                <c:pt idx="8">
                  <c:v>43908</c:v>
                </c:pt>
                <c:pt idx="9">
                  <c:v>43909</c:v>
                </c:pt>
                <c:pt idx="10">
                  <c:v>43910</c:v>
                </c:pt>
              </c:numCache>
            </c:numRef>
          </c:cat>
          <c:val>
            <c:numRef>
              <c:f>BONOS!$N$55:$N$67</c:f>
              <c:numCache>
                <c:formatCode>General</c:formatCode>
                <c:ptCount val="13"/>
                <c:pt idx="0">
                  <c:v>0</c:v>
                </c:pt>
                <c:pt idx="1">
                  <c:v>-22.160000000000011</c:v>
                </c:pt>
                <c:pt idx="2">
                  <c:v>4.0700000000000074</c:v>
                </c:pt>
                <c:pt idx="3">
                  <c:v>10.719999999999999</c:v>
                </c:pt>
                <c:pt idx="4">
                  <c:v>4.1899999999999977</c:v>
                </c:pt>
                <c:pt idx="5">
                  <c:v>19.799999999999997</c:v>
                </c:pt>
                <c:pt idx="6">
                  <c:v>-4.4100000000000108</c:v>
                </c:pt>
                <c:pt idx="7">
                  <c:v>31.61</c:v>
                </c:pt>
                <c:pt idx="8">
                  <c:v>42.92</c:v>
                </c:pt>
                <c:pt idx="9">
                  <c:v>37.81</c:v>
                </c:pt>
                <c:pt idx="10">
                  <c:v>8.3100000000000023</c:v>
                </c:pt>
                <c:pt idx="11">
                  <c:v>2.3999999999999915</c:v>
                </c:pt>
                <c:pt idx="12">
                  <c:v>8.4299999999999926</c:v>
                </c:pt>
              </c:numCache>
            </c:numRef>
          </c:val>
          <c:smooth val="0"/>
          <c:extLst>
            <c:ext xmlns:c16="http://schemas.microsoft.com/office/drawing/2014/chart" uri="{C3380CC4-5D6E-409C-BE32-E72D297353CC}">
              <c16:uniqueId val="{00000004-0B8A-48AD-BA24-8A39989C65D5}"/>
            </c:ext>
          </c:extLst>
        </c:ser>
        <c:dLbls>
          <c:showLegendKey val="0"/>
          <c:showVal val="0"/>
          <c:showCatName val="0"/>
          <c:showSerName val="0"/>
          <c:showPercent val="0"/>
          <c:showBubbleSize val="0"/>
        </c:dLbls>
        <c:smooth val="0"/>
        <c:axId val="524583768"/>
        <c:axId val="524582128"/>
      </c:lineChart>
      <c:dateAx>
        <c:axId val="524583768"/>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524582128"/>
        <c:crosses val="autoZero"/>
        <c:auto val="1"/>
        <c:lblOffset val="100"/>
        <c:baseTimeUnit val="days"/>
      </c:dateAx>
      <c:valAx>
        <c:axId val="52458212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5245837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s-CO"/>
    </a:p>
  </c:tx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Pt>
            <c:idx val="2"/>
            <c:invertIfNegative val="0"/>
            <c:bubble3D val="0"/>
            <c:spPr>
              <a:solidFill>
                <a:srgbClr val="C00000"/>
              </a:solidFill>
              <a:ln>
                <a:noFill/>
              </a:ln>
              <a:effectLst>
                <a:outerShdw blurRad="40000" dist="23000" dir="5400000" rotWithShape="0">
                  <a:srgbClr val="000000">
                    <a:alpha val="35000"/>
                  </a:srgbClr>
                </a:outerShdw>
              </a:effectLst>
            </c:spPr>
            <c:extLst>
              <c:ext xmlns:c16="http://schemas.microsoft.com/office/drawing/2014/chart" uri="{C3380CC4-5D6E-409C-BE32-E72D297353CC}">
                <c16:uniqueId val="{00000001-C5FE-423A-9067-DF9A0F037E5B}"/>
              </c:ext>
            </c:extLst>
          </c:dPt>
          <c:dPt>
            <c:idx val="3"/>
            <c:invertIfNegative val="0"/>
            <c:bubble3D val="0"/>
            <c:spPr>
              <a:solidFill>
                <a:srgbClr val="C00000"/>
              </a:solidFill>
              <a:ln>
                <a:noFill/>
              </a:ln>
              <a:effectLst>
                <a:outerShdw blurRad="40000" dist="23000" dir="5400000" rotWithShape="0">
                  <a:srgbClr val="000000">
                    <a:alpha val="35000"/>
                  </a:srgbClr>
                </a:outerShdw>
              </a:effectLst>
            </c:spPr>
            <c:extLst>
              <c:ext xmlns:c16="http://schemas.microsoft.com/office/drawing/2014/chart" uri="{C3380CC4-5D6E-409C-BE32-E72D297353CC}">
                <c16:uniqueId val="{00000003-C5FE-423A-9067-DF9A0F037E5B}"/>
              </c:ext>
            </c:extLst>
          </c:dPt>
          <c:dLbls>
            <c:dLbl>
              <c:idx val="2"/>
              <c:spPr>
                <a:noFill/>
                <a:ln>
                  <a:noFill/>
                </a:ln>
                <a:effectLst/>
              </c:spPr>
              <c:txPr>
                <a:bodyPr rot="0" spcFirstLastPara="1" vertOverflow="ellipsis" vert="horz" wrap="square" anchor="ctr" anchorCtr="1"/>
                <a:lstStyle/>
                <a:p>
                  <a:pP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extLst>
                <c:ext xmlns:c16="http://schemas.microsoft.com/office/drawing/2014/chart" uri="{C3380CC4-5D6E-409C-BE32-E72D297353CC}">
                  <c16:uniqueId val="{00000001-C5FE-423A-9067-DF9A0F037E5B}"/>
                </c:ext>
              </c:extLst>
            </c:dLbl>
            <c:dLbl>
              <c:idx val="3"/>
              <c:spPr>
                <a:noFill/>
                <a:ln>
                  <a:noFill/>
                </a:ln>
                <a:effectLst/>
              </c:spPr>
              <c:txPr>
                <a:bodyPr rot="0" spcFirstLastPara="1" vertOverflow="ellipsis" vert="horz" wrap="square" anchor="ctr" anchorCtr="1"/>
                <a:lstStyle/>
                <a:p>
                  <a:pPr>
                    <a:defRPr sz="1200" b="1" i="0" u="none" strike="noStrike" kern="1200" baseline="0">
                      <a:solidFill>
                        <a:srgbClr val="C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extLst>
                <c:ext xmlns:c16="http://schemas.microsoft.com/office/drawing/2014/chart" uri="{C3380CC4-5D6E-409C-BE32-E72D297353CC}">
                  <c16:uniqueId val="{00000003-C5FE-423A-9067-DF9A0F037E5B}"/>
                </c:ext>
              </c:extLst>
            </c:dLbl>
            <c:spPr>
              <a:noFill/>
              <a:ln>
                <a:noFill/>
              </a:ln>
              <a:effectLst/>
            </c:spPr>
            <c:txPr>
              <a:bodyPr rot="0" spcFirstLastPara="1" vertOverflow="ellipsis" vert="horz" wrap="square" anchor="ctr" anchorCtr="1"/>
              <a:lstStyle/>
              <a:p>
                <a:pPr>
                  <a:defRPr sz="1200" b="1" i="0" u="none" strike="noStrike" kern="1200" baseline="0">
                    <a:solidFill>
                      <a:schemeClr val="tx2"/>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'Desestacionalizado LATAM (2)'!$G$27:$G$30</c:f>
              <c:numCache>
                <c:formatCode>mmm\-yy</c:formatCode>
                <c:ptCount val="4"/>
                <c:pt idx="0">
                  <c:v>43831</c:v>
                </c:pt>
                <c:pt idx="1">
                  <c:v>43862</c:v>
                </c:pt>
                <c:pt idx="2">
                  <c:v>43891</c:v>
                </c:pt>
                <c:pt idx="3">
                  <c:v>43922</c:v>
                </c:pt>
              </c:numCache>
            </c:numRef>
          </c:cat>
          <c:val>
            <c:numRef>
              <c:f>'Desestacionalizado LATAM (2)'!$I$27:$I$30</c:f>
              <c:numCache>
                <c:formatCode>0.0</c:formatCode>
                <c:ptCount val="4"/>
                <c:pt idx="0">
                  <c:v>3.6372339440627899</c:v>
                </c:pt>
                <c:pt idx="1">
                  <c:v>4.536302463752917</c:v>
                </c:pt>
                <c:pt idx="2">
                  <c:v>-4.8350037065269298</c:v>
                </c:pt>
                <c:pt idx="3">
                  <c:v>-20.057174663445952</c:v>
                </c:pt>
              </c:numCache>
            </c:numRef>
          </c:val>
          <c:extLst>
            <c:ext xmlns:c16="http://schemas.microsoft.com/office/drawing/2014/chart" uri="{C3380CC4-5D6E-409C-BE32-E72D297353CC}">
              <c16:uniqueId val="{00000004-C5FE-423A-9067-DF9A0F037E5B}"/>
            </c:ext>
          </c:extLst>
        </c:ser>
        <c:dLbls>
          <c:showLegendKey val="0"/>
          <c:showVal val="0"/>
          <c:showCatName val="0"/>
          <c:showSerName val="0"/>
          <c:showPercent val="0"/>
          <c:showBubbleSize val="0"/>
        </c:dLbls>
        <c:gapWidth val="100"/>
        <c:overlap val="-24"/>
        <c:axId val="1576883087"/>
        <c:axId val="1576590831"/>
      </c:barChart>
      <c:dateAx>
        <c:axId val="1576883087"/>
        <c:scaling>
          <c:orientation val="minMax"/>
        </c:scaling>
        <c:delete val="0"/>
        <c:axPos val="b"/>
        <c:numFmt formatCode="mmm\-yy" sourceLinked="1"/>
        <c:majorTickMark val="none"/>
        <c:minorTickMark val="none"/>
        <c:tickLblPos val="low"/>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1576590831"/>
        <c:crosses val="autoZero"/>
        <c:auto val="1"/>
        <c:lblOffset val="100"/>
        <c:baseTimeUnit val="months"/>
      </c:dateAx>
      <c:valAx>
        <c:axId val="1576590831"/>
        <c:scaling>
          <c:orientation val="minMax"/>
        </c:scaling>
        <c:delete val="0"/>
        <c:axPos val="l"/>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15768830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latin typeface="Arial" panose="020B0604020202020204" pitchFamily="34" charset="0"/>
          <a:cs typeface="Arial" panose="020B0604020202020204" pitchFamily="34" charset="0"/>
        </a:defRPr>
      </a:pPr>
      <a:endParaRPr lang="es-CO"/>
    </a:p>
  </c:txPr>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Var.Tráfico</c:v>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'Trafico y TGP'!$Q$3:$T$3</c:f>
              <c:strCache>
                <c:ptCount val="4"/>
                <c:pt idx="0">
                  <c:v>Perú</c:v>
                </c:pt>
                <c:pt idx="1">
                  <c:v>Colombia</c:v>
                </c:pt>
                <c:pt idx="2">
                  <c:v>Chile</c:v>
                </c:pt>
                <c:pt idx="3">
                  <c:v>Brasil</c:v>
                </c:pt>
              </c:strCache>
            </c:strRef>
          </c:cat>
          <c:val>
            <c:numRef>
              <c:f>'Trafico y TGP'!$Q$5:$T$5</c:f>
              <c:numCache>
                <c:formatCode>0.0</c:formatCode>
                <c:ptCount val="4"/>
                <c:pt idx="0">
                  <c:v>-89.927165680656927</c:v>
                </c:pt>
                <c:pt idx="1">
                  <c:v>-86.696363129429244</c:v>
                </c:pt>
                <c:pt idx="2">
                  <c:v>-60.930587262753441</c:v>
                </c:pt>
                <c:pt idx="3">
                  <c:v>-58.681338081054534</c:v>
                </c:pt>
              </c:numCache>
            </c:numRef>
          </c:val>
          <c:extLst>
            <c:ext xmlns:c16="http://schemas.microsoft.com/office/drawing/2014/chart" uri="{C3380CC4-5D6E-409C-BE32-E72D297353CC}">
              <c16:uniqueId val="{00000000-A5FE-4E2D-939D-A96DB5705528}"/>
            </c:ext>
          </c:extLst>
        </c:ser>
        <c:ser>
          <c:idx val="1"/>
          <c:order val="1"/>
          <c:tx>
            <c:v>ISE</c:v>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'Trafico y TGP'!$Q$3:$T$3</c:f>
              <c:strCache>
                <c:ptCount val="4"/>
                <c:pt idx="0">
                  <c:v>Perú</c:v>
                </c:pt>
                <c:pt idx="1">
                  <c:v>Colombia</c:v>
                </c:pt>
                <c:pt idx="2">
                  <c:v>Chile</c:v>
                </c:pt>
                <c:pt idx="3">
                  <c:v>Brasil</c:v>
                </c:pt>
              </c:strCache>
            </c:strRef>
          </c:cat>
          <c:val>
            <c:numRef>
              <c:f>'Trafico y TGP'!$Q$6:$T$6</c:f>
              <c:numCache>
                <c:formatCode>0.0</c:formatCode>
                <c:ptCount val="4"/>
                <c:pt idx="0">
                  <c:v>-40.489999999999995</c:v>
                </c:pt>
                <c:pt idx="1">
                  <c:v>-20.061378444579127</c:v>
                </c:pt>
                <c:pt idx="2">
                  <c:v>-12.446360436583525</c:v>
                </c:pt>
                <c:pt idx="3">
                  <c:v>-13.869676010192933</c:v>
                </c:pt>
              </c:numCache>
            </c:numRef>
          </c:val>
          <c:extLst>
            <c:ext xmlns:c16="http://schemas.microsoft.com/office/drawing/2014/chart" uri="{C3380CC4-5D6E-409C-BE32-E72D297353CC}">
              <c16:uniqueId val="{00000001-A5FE-4E2D-939D-A96DB5705528}"/>
            </c:ext>
          </c:extLst>
        </c:ser>
        <c:dLbls>
          <c:showLegendKey val="0"/>
          <c:showVal val="0"/>
          <c:showCatName val="0"/>
          <c:showSerName val="0"/>
          <c:showPercent val="0"/>
          <c:showBubbleSize val="0"/>
        </c:dLbls>
        <c:gapWidth val="219"/>
        <c:overlap val="-27"/>
        <c:axId val="271871967"/>
        <c:axId val="265319231"/>
      </c:barChart>
      <c:catAx>
        <c:axId val="271871967"/>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s-CO"/>
          </a:p>
        </c:txPr>
        <c:crossAx val="265319231"/>
        <c:crosses val="autoZero"/>
        <c:auto val="1"/>
        <c:lblAlgn val="ctr"/>
        <c:lblOffset val="100"/>
        <c:noMultiLvlLbl val="0"/>
      </c:catAx>
      <c:valAx>
        <c:axId val="265319231"/>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CO"/>
          </a:p>
        </c:txPr>
        <c:crossAx val="2718719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s-CO"/>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s-CO" b="1" dirty="0"/>
              <a:t>Reservas como porcentaje</a:t>
            </a:r>
            <a:r>
              <a:rPr lang="es-CO" b="1" baseline="0" dirty="0"/>
              <a:t> del </a:t>
            </a:r>
            <a:r>
              <a:rPr lang="es-CO" b="1" dirty="0" err="1"/>
              <a:t>Assesing</a:t>
            </a:r>
            <a:r>
              <a:rPr lang="es-CO" b="1" dirty="0"/>
              <a:t> Reserve </a:t>
            </a:r>
            <a:r>
              <a:rPr lang="es-CO" b="1" dirty="0" err="1"/>
              <a:t>Adequacy</a:t>
            </a:r>
            <a:r>
              <a:rPr lang="es-CO" b="1" dirty="0"/>
              <a:t> (ARA)*</a:t>
            </a:r>
          </a:p>
        </c:rich>
      </c:tx>
      <c:overlay val="0"/>
      <c:spPr>
        <a:noFill/>
        <a:ln w="25400">
          <a:noFill/>
        </a:ln>
      </c:spPr>
    </c:title>
    <c:autoTitleDeleted val="0"/>
    <c:plotArea>
      <c:layout/>
      <c:lineChart>
        <c:grouping val="standard"/>
        <c:varyColors val="0"/>
        <c:ser>
          <c:idx val="0"/>
          <c:order val="0"/>
          <c:tx>
            <c:strRef>
              <c:f>Reserves_ARA!$A$2</c:f>
              <c:strCache>
                <c:ptCount val="1"/>
                <c:pt idx="0">
                  <c:v>Argentina</c:v>
                </c:pt>
              </c:strCache>
            </c:strRef>
          </c:tx>
          <c:spPr>
            <a:ln w="28575" cap="rnd">
              <a:solidFill>
                <a:schemeClr val="accent2"/>
              </a:solidFill>
              <a:round/>
            </a:ln>
            <a:effectLst/>
          </c:spPr>
          <c:marker>
            <c:symbol val="none"/>
          </c:marker>
          <c:dLbls>
            <c:dLbl>
              <c:idx val="8"/>
              <c:layout>
                <c:manualLayout>
                  <c:x val="-1.8680990800415596E-2"/>
                  <c:y val="2.454373989938088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A7A-41EC-9BB1-B30EEC142E4F}"/>
                </c:ext>
              </c:extLst>
            </c:dLbl>
            <c:numFmt formatCode="#,##0.0" sourceLinked="0"/>
            <c:spPr>
              <a:noFill/>
              <a:ln w="25400">
                <a:noFill/>
              </a:ln>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Arial" panose="020B0604020202020204" pitchFamily="34" charset="0"/>
                    <a:ea typeface="+mn-ea"/>
                    <a:cs typeface="Arial" panose="020B0604020202020204" pitchFamily="34" charset="0"/>
                  </a:defRPr>
                </a:pPr>
                <a:endParaRPr lang="es-C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Reserves_ARA!$B$1:$K$1</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Reserves_ARA!$B$2:$K$2</c:f>
              <c:numCache>
                <c:formatCode>General</c:formatCode>
                <c:ptCount val="10"/>
                <c:pt idx="6">
                  <c:v>0.78571755400837995</c:v>
                </c:pt>
                <c:pt idx="7">
                  <c:v>0.84758188976465998</c:v>
                </c:pt>
                <c:pt idx="8">
                  <c:v>1.1256026740933001</c:v>
                </c:pt>
                <c:pt idx="9">
                  <c:v>0.82911374914892</c:v>
                </c:pt>
              </c:numCache>
            </c:numRef>
          </c:val>
          <c:smooth val="0"/>
          <c:extLst>
            <c:ext xmlns:c16="http://schemas.microsoft.com/office/drawing/2014/chart" uri="{C3380CC4-5D6E-409C-BE32-E72D297353CC}">
              <c16:uniqueId val="{00000001-7A7A-41EC-9BB1-B30EEC142E4F}"/>
            </c:ext>
          </c:extLst>
        </c:ser>
        <c:ser>
          <c:idx val="1"/>
          <c:order val="1"/>
          <c:tx>
            <c:strRef>
              <c:f>Reserves_ARA!$A$3</c:f>
              <c:strCache>
                <c:ptCount val="1"/>
                <c:pt idx="0">
                  <c:v>Brasil</c:v>
                </c:pt>
              </c:strCache>
            </c:strRef>
          </c:tx>
          <c:spPr>
            <a:ln w="28575" cap="rnd">
              <a:solidFill>
                <a:schemeClr val="accent4"/>
              </a:solidFill>
              <a:round/>
            </a:ln>
            <a:effectLst/>
          </c:spPr>
          <c:marker>
            <c:symbol val="none"/>
          </c:marker>
          <c:dLbls>
            <c:numFmt formatCode="#,##0.0" sourceLinked="0"/>
            <c:spPr>
              <a:noFill/>
              <a:ln w="25400">
                <a:noFill/>
              </a:ln>
            </c:spPr>
            <c:txPr>
              <a:bodyPr rot="0" spcFirstLastPara="1" vertOverflow="ellipsis" vert="horz" wrap="square" lIns="38100" tIns="19050" rIns="38100" bIns="19050" anchor="ctr" anchorCtr="1">
                <a:spAutoFit/>
              </a:bodyPr>
              <a:lstStyle/>
              <a:p>
                <a:pPr>
                  <a:defRPr sz="1200" b="1" i="0" u="none" strike="noStrike" kern="1200" baseline="0">
                    <a:solidFill>
                      <a:srgbClr val="FFC000"/>
                    </a:solidFill>
                    <a:latin typeface="Arial" panose="020B0604020202020204" pitchFamily="34" charset="0"/>
                    <a:ea typeface="+mn-ea"/>
                    <a:cs typeface="Arial" panose="020B0604020202020204" pitchFamily="34" charset="0"/>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Reserves_ARA!$B$1:$K$1</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Reserves_ARA!$B$3:$K$3</c:f>
              <c:numCache>
                <c:formatCode>General</c:formatCode>
                <c:ptCount val="10"/>
                <c:pt idx="0">
                  <c:v>1.2936163247014001</c:v>
                </c:pt>
                <c:pt idx="1">
                  <c:v>1.5614157091342</c:v>
                </c:pt>
                <c:pt idx="2">
                  <c:v>1.5885768313793001</c:v>
                </c:pt>
                <c:pt idx="3">
                  <c:v>1.5942302114736</c:v>
                </c:pt>
                <c:pt idx="4">
                  <c:v>1.5540492373332999</c:v>
                </c:pt>
                <c:pt idx="5">
                  <c:v>1.9221938290462</c:v>
                </c:pt>
                <c:pt idx="6">
                  <c:v>1.6698488985952</c:v>
                </c:pt>
                <c:pt idx="7">
                  <c:v>1.6100333142217</c:v>
                </c:pt>
                <c:pt idx="8">
                  <c:v>1.6780589892440001</c:v>
                </c:pt>
                <c:pt idx="9">
                  <c:v>1.5767750329632999</c:v>
                </c:pt>
              </c:numCache>
            </c:numRef>
          </c:val>
          <c:smooth val="0"/>
          <c:extLst>
            <c:ext xmlns:c16="http://schemas.microsoft.com/office/drawing/2014/chart" uri="{C3380CC4-5D6E-409C-BE32-E72D297353CC}">
              <c16:uniqueId val="{00000002-7A7A-41EC-9BB1-B30EEC142E4F}"/>
            </c:ext>
          </c:extLst>
        </c:ser>
        <c:ser>
          <c:idx val="2"/>
          <c:order val="2"/>
          <c:tx>
            <c:strRef>
              <c:f>Reserves_ARA!$A$4</c:f>
              <c:strCache>
                <c:ptCount val="1"/>
                <c:pt idx="0">
                  <c:v>Chile</c:v>
                </c:pt>
              </c:strCache>
            </c:strRef>
          </c:tx>
          <c:spPr>
            <a:ln w="28575" cap="rnd">
              <a:solidFill>
                <a:schemeClr val="accent3"/>
              </a:solidFill>
              <a:round/>
            </a:ln>
            <a:effectLst/>
          </c:spPr>
          <c:marker>
            <c:symbol val="none"/>
          </c:marker>
          <c:dLbls>
            <c:dLbl>
              <c:idx val="7"/>
              <c:layout>
                <c:manualLayout>
                  <c:x val="-1.9131290374364111E-2"/>
                  <c:y val="-1.29083929716720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A7A-41EC-9BB1-B30EEC142E4F}"/>
                </c:ext>
              </c:extLst>
            </c:dLbl>
            <c:dLbl>
              <c:idx val="8"/>
              <c:layout>
                <c:manualLayout>
                  <c:x val="-2.0595868887531118E-2"/>
                  <c:y val="2.54193717464590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A7A-41EC-9BB1-B30EEC142E4F}"/>
                </c:ext>
              </c:extLst>
            </c:dLbl>
            <c:dLbl>
              <c:idx val="9"/>
              <c:layout>
                <c:manualLayout>
                  <c:x val="-2.2060478744702197E-2"/>
                  <c:y val="-1.4924560411996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A7A-41EC-9BB1-B30EEC142E4F}"/>
                </c:ext>
              </c:extLst>
            </c:dLbl>
            <c:numFmt formatCode="#,##0.0" sourceLinked="0"/>
            <c:spPr>
              <a:noFill/>
              <a:ln w="25400">
                <a:noFill/>
              </a:ln>
            </c:spPr>
            <c:txPr>
              <a:bodyPr rot="0" spcFirstLastPara="1" vertOverflow="ellipsis" vert="horz" wrap="square" lIns="38100" tIns="19050" rIns="38100" bIns="19050" anchor="ctr" anchorCtr="1">
                <a:spAutoFit/>
              </a:bodyPr>
              <a:lstStyle/>
              <a:p>
                <a:pPr>
                  <a:defRPr sz="1200" b="1" i="0" u="none" strike="noStrike" kern="1200" baseline="0">
                    <a:solidFill>
                      <a:schemeClr val="bg1">
                        <a:lumMod val="50000"/>
                      </a:schemeClr>
                    </a:solidFill>
                    <a:latin typeface="Arial" panose="020B0604020202020204" pitchFamily="34" charset="0"/>
                    <a:ea typeface="+mn-ea"/>
                    <a:cs typeface="Arial" panose="020B0604020202020204" pitchFamily="34" charset="0"/>
                  </a:defRPr>
                </a:pPr>
                <a:endParaRPr lang="es-C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Reserves_ARA!$B$1:$K$1</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Reserves_ARA!$B$4:$K$4</c:f>
              <c:numCache>
                <c:formatCode>General</c:formatCode>
                <c:ptCount val="10"/>
                <c:pt idx="0">
                  <c:v>0.94136864708464996</c:v>
                </c:pt>
                <c:pt idx="1">
                  <c:v>1.2120822747085001</c:v>
                </c:pt>
                <c:pt idx="2">
                  <c:v>1.0756773109969</c:v>
                </c:pt>
                <c:pt idx="3">
                  <c:v>1.0627635204318999</c:v>
                </c:pt>
                <c:pt idx="4">
                  <c:v>1.0476799735802</c:v>
                </c:pt>
                <c:pt idx="5">
                  <c:v>1.0813621406048</c:v>
                </c:pt>
                <c:pt idx="6">
                  <c:v>1.0427147128328</c:v>
                </c:pt>
                <c:pt idx="7">
                  <c:v>0.89736098179570001</c:v>
                </c:pt>
                <c:pt idx="8">
                  <c:v>0.91547070826219001</c:v>
                </c:pt>
                <c:pt idx="9">
                  <c:v>0.92210111552937002</c:v>
                </c:pt>
              </c:numCache>
            </c:numRef>
          </c:val>
          <c:smooth val="0"/>
          <c:extLst>
            <c:ext xmlns:c16="http://schemas.microsoft.com/office/drawing/2014/chart" uri="{C3380CC4-5D6E-409C-BE32-E72D297353CC}">
              <c16:uniqueId val="{00000006-7A7A-41EC-9BB1-B30EEC142E4F}"/>
            </c:ext>
          </c:extLst>
        </c:ser>
        <c:ser>
          <c:idx val="3"/>
          <c:order val="3"/>
          <c:tx>
            <c:strRef>
              <c:f>Reserves_ARA!$A$5</c:f>
              <c:strCache>
                <c:ptCount val="1"/>
                <c:pt idx="0">
                  <c:v>Colombia</c:v>
                </c:pt>
              </c:strCache>
            </c:strRef>
          </c:tx>
          <c:spPr>
            <a:ln w="28575" cap="rnd">
              <a:solidFill>
                <a:schemeClr val="tx1"/>
              </a:solidFill>
              <a:prstDash val="sysDash"/>
              <a:round/>
            </a:ln>
            <a:effectLst/>
          </c:spPr>
          <c:marker>
            <c:symbol val="none"/>
          </c:marker>
          <c:dLbls>
            <c:numFmt formatCode="#,##0.0" sourceLinked="0"/>
            <c:spPr>
              <a:noFill/>
              <a:ln w="25400">
                <a:noFill/>
              </a:ln>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Reserves_ARA!$B$1:$K$1</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Reserves_ARA!$B$5:$K$5</c:f>
              <c:numCache>
                <c:formatCode>General</c:formatCode>
                <c:ptCount val="10"/>
                <c:pt idx="0">
                  <c:v>1.392564551018</c:v>
                </c:pt>
                <c:pt idx="1">
                  <c:v>1.2796335580606</c:v>
                </c:pt>
                <c:pt idx="2">
                  <c:v>1.3715890234821999</c:v>
                </c:pt>
                <c:pt idx="3">
                  <c:v>1.4225261678267</c:v>
                </c:pt>
                <c:pt idx="4">
                  <c:v>1.4812255597621999</c:v>
                </c:pt>
                <c:pt idx="5">
                  <c:v>1.5444662370022</c:v>
                </c:pt>
                <c:pt idx="6">
                  <c:v>1.3765021914863</c:v>
                </c:pt>
                <c:pt idx="7">
                  <c:v>1.3145799394991</c:v>
                </c:pt>
                <c:pt idx="8">
                  <c:v>1.3132433282249001</c:v>
                </c:pt>
                <c:pt idx="9">
                  <c:v>1.3847319034542001</c:v>
                </c:pt>
              </c:numCache>
            </c:numRef>
          </c:val>
          <c:smooth val="0"/>
          <c:extLst>
            <c:ext xmlns:c16="http://schemas.microsoft.com/office/drawing/2014/chart" uri="{C3380CC4-5D6E-409C-BE32-E72D297353CC}">
              <c16:uniqueId val="{00000007-7A7A-41EC-9BB1-B30EEC142E4F}"/>
            </c:ext>
          </c:extLst>
        </c:ser>
        <c:ser>
          <c:idx val="4"/>
          <c:order val="4"/>
          <c:tx>
            <c:strRef>
              <c:f>Reserves_ARA!$A$6</c:f>
              <c:strCache>
                <c:ptCount val="1"/>
                <c:pt idx="0">
                  <c:v>México</c:v>
                </c:pt>
              </c:strCache>
            </c:strRef>
          </c:tx>
          <c:spPr>
            <a:ln w="28575" cap="rnd">
              <a:solidFill>
                <a:schemeClr val="accent5"/>
              </a:solidFill>
              <a:round/>
            </a:ln>
            <a:effectLst/>
          </c:spPr>
          <c:marker>
            <c:symbol val="none"/>
          </c:marker>
          <c:dLbls>
            <c:dLbl>
              <c:idx val="8"/>
              <c:layout>
                <c:manualLayout>
                  <c:x val="-1.9247313340043107E-2"/>
                  <c:y val="-1.6333797912174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A7A-41EC-9BB1-B30EEC142E4F}"/>
                </c:ext>
              </c:extLst>
            </c:dLbl>
            <c:numFmt formatCode="#,##0.0" sourceLinked="0"/>
            <c:spPr>
              <a:noFill/>
              <a:ln w="25400">
                <a:noFill/>
              </a:ln>
            </c:spPr>
            <c:txPr>
              <a:bodyPr rot="0" spcFirstLastPara="1" vertOverflow="ellipsis" vert="horz" wrap="square" lIns="38100" tIns="19050" rIns="38100" bIns="19050" anchor="ctr" anchorCtr="1">
                <a:spAutoFit/>
              </a:bodyPr>
              <a:lstStyle/>
              <a:p>
                <a:pPr>
                  <a:defRPr sz="1200" b="1" i="0" u="none" strike="noStrike" kern="1200" baseline="0">
                    <a:solidFill>
                      <a:schemeClr val="accent5"/>
                    </a:solidFill>
                    <a:latin typeface="Arial" panose="020B0604020202020204" pitchFamily="34" charset="0"/>
                    <a:ea typeface="+mn-ea"/>
                    <a:cs typeface="Arial" panose="020B0604020202020204" pitchFamily="34" charset="0"/>
                  </a:defRPr>
                </a:pPr>
                <a:endParaRPr lang="es-C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Reserves_ARA!$B$1:$K$1</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Reserves_ARA!$B$6:$K$6</c:f>
              <c:numCache>
                <c:formatCode>General</c:formatCode>
                <c:ptCount val="10"/>
                <c:pt idx="0">
                  <c:v>1.1573051928022</c:v>
                </c:pt>
                <c:pt idx="1">
                  <c:v>1.3565768661361</c:v>
                </c:pt>
                <c:pt idx="2">
                  <c:v>1.2285245612507001</c:v>
                </c:pt>
                <c:pt idx="3">
                  <c:v>1.2257410073574</c:v>
                </c:pt>
                <c:pt idx="4">
                  <c:v>1.3068032683740001</c:v>
                </c:pt>
                <c:pt idx="5">
                  <c:v>1.2422274079252</c:v>
                </c:pt>
                <c:pt idx="6">
                  <c:v>1.3257974170572999</c:v>
                </c:pt>
                <c:pt idx="7">
                  <c:v>1.1963521357416</c:v>
                </c:pt>
                <c:pt idx="8">
                  <c:v>1.1698090083804999</c:v>
                </c:pt>
                <c:pt idx="9">
                  <c:v>1.1456725505156</c:v>
                </c:pt>
              </c:numCache>
            </c:numRef>
          </c:val>
          <c:smooth val="0"/>
          <c:extLst>
            <c:ext xmlns:c16="http://schemas.microsoft.com/office/drawing/2014/chart" uri="{C3380CC4-5D6E-409C-BE32-E72D297353CC}">
              <c16:uniqueId val="{00000009-7A7A-41EC-9BB1-B30EEC142E4F}"/>
            </c:ext>
          </c:extLst>
        </c:ser>
        <c:ser>
          <c:idx val="5"/>
          <c:order val="5"/>
          <c:tx>
            <c:strRef>
              <c:f>Reserves_ARA!$A$7</c:f>
              <c:strCache>
                <c:ptCount val="1"/>
                <c:pt idx="0">
                  <c:v>Perú</c:v>
                </c:pt>
              </c:strCache>
            </c:strRef>
          </c:tx>
          <c:spPr>
            <a:ln w="28575" cap="rnd">
              <a:solidFill>
                <a:schemeClr val="accent6"/>
              </a:solidFill>
              <a:round/>
            </a:ln>
            <a:effectLst/>
          </c:spPr>
          <c:marker>
            <c:symbol val="none"/>
          </c:marker>
          <c:dLbls>
            <c:dLbl>
              <c:idx val="1"/>
              <c:layout>
                <c:manualLayout>
                  <c:x val="-2.45393332336948E-2"/>
                  <c:y val="-3.46226750573099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A7A-41EC-9BB1-B30EEC142E4F}"/>
                </c:ext>
              </c:extLst>
            </c:dLbl>
            <c:numFmt formatCode="#,##0.0" sourceLinked="0"/>
            <c:spPr>
              <a:noFill/>
              <a:ln w="25400">
                <a:noFill/>
              </a:ln>
            </c:spPr>
            <c:txPr>
              <a:bodyPr rot="0" spcFirstLastPara="1" vertOverflow="ellipsis" vert="horz" wrap="square" lIns="38100" tIns="19050" rIns="38100" bIns="19050" anchor="ctr" anchorCtr="1">
                <a:spAutoFit/>
              </a:bodyPr>
              <a:lstStyle/>
              <a:p>
                <a:pPr>
                  <a:defRPr sz="1200" b="1" i="0" u="none" strike="noStrike" kern="1200" baseline="0">
                    <a:solidFill>
                      <a:schemeClr val="accent6"/>
                    </a:solidFill>
                    <a:latin typeface="Arial" panose="020B0604020202020204" pitchFamily="34" charset="0"/>
                    <a:ea typeface="+mn-ea"/>
                    <a:cs typeface="Arial" panose="020B0604020202020204" pitchFamily="34" charset="0"/>
                  </a:defRPr>
                </a:pPr>
                <a:endParaRPr lang="es-C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Reserves_ARA!$B$1:$K$1</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Reserves_ARA!$B$7:$K$7</c:f>
              <c:numCache>
                <c:formatCode>General</c:formatCode>
                <c:ptCount val="10"/>
                <c:pt idx="0">
                  <c:v>2.6521451900557</c:v>
                </c:pt>
                <c:pt idx="1">
                  <c:v>1.8709015986699</c:v>
                </c:pt>
                <c:pt idx="2">
                  <c:v>3.0547386772902998</c:v>
                </c:pt>
                <c:pt idx="3">
                  <c:v>3.2305266672265001</c:v>
                </c:pt>
                <c:pt idx="4">
                  <c:v>2.9529824125427</c:v>
                </c:pt>
                <c:pt idx="5">
                  <c:v>2.9648575610480998</c:v>
                </c:pt>
                <c:pt idx="6">
                  <c:v>2.6736253765764002</c:v>
                </c:pt>
                <c:pt idx="7">
                  <c:v>2.5997833338140999</c:v>
                </c:pt>
                <c:pt idx="8">
                  <c:v>2.4249310520843999</c:v>
                </c:pt>
                <c:pt idx="9">
                  <c:v>2.8204689056164001</c:v>
                </c:pt>
              </c:numCache>
            </c:numRef>
          </c:val>
          <c:smooth val="0"/>
          <c:extLst>
            <c:ext xmlns:c16="http://schemas.microsoft.com/office/drawing/2014/chart" uri="{C3380CC4-5D6E-409C-BE32-E72D297353CC}">
              <c16:uniqueId val="{0000000B-7A7A-41EC-9BB1-B30EEC142E4F}"/>
            </c:ext>
          </c:extLst>
        </c:ser>
        <c:dLbls>
          <c:showLegendKey val="0"/>
          <c:showVal val="0"/>
          <c:showCatName val="0"/>
          <c:showSerName val="0"/>
          <c:showPercent val="0"/>
          <c:showBubbleSize val="0"/>
        </c:dLbls>
        <c:smooth val="0"/>
        <c:axId val="419395864"/>
        <c:axId val="1"/>
      </c:lineChart>
      <c:catAx>
        <c:axId val="419395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1"/>
        <c:crosses val="autoZero"/>
        <c:auto val="1"/>
        <c:lblAlgn val="ctr"/>
        <c:lblOffset val="100"/>
        <c:noMultiLvlLbl val="0"/>
      </c:catAx>
      <c:valAx>
        <c:axId val="1"/>
        <c:scaling>
          <c:orientation val="minMax"/>
        </c:scaling>
        <c:delete val="0"/>
        <c:axPos val="l"/>
        <c:numFmt formatCode="General" sourceLinked="1"/>
        <c:majorTickMark val="none"/>
        <c:minorTickMark val="none"/>
        <c:tickLblPos val="nextTo"/>
        <c:spPr>
          <a:ln w="6350">
            <a:noFill/>
          </a:ln>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419395864"/>
        <c:crosses val="autoZero"/>
        <c:crossBetween val="between"/>
      </c:valAx>
      <c:spPr>
        <a:noFill/>
        <a:ln w="25400">
          <a:noFill/>
        </a:ln>
      </c:spPr>
    </c:plotArea>
    <c:legend>
      <c:legendPos val="b"/>
      <c:overlay val="0"/>
      <c:spPr>
        <a:noFill/>
        <a:ln w="25400">
          <a:noFill/>
        </a:ln>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
    <c:plotVisOnly val="1"/>
    <c:dispBlanksAs val="gap"/>
    <c:showDLblsOverMax val="0"/>
  </c:chart>
  <c:spPr>
    <a:no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es-CO"/>
    </a:p>
  </c:txPr>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s-CO" sz="1600" b="1" i="0" baseline="0" dirty="0">
                <a:effectLst/>
              </a:rPr>
              <a:t>Depreciación de la tasa de cambio (%)</a:t>
            </a:r>
            <a:endParaRPr lang="es-CO" sz="1600" dirty="0">
              <a:effectLst/>
            </a:endParaRPr>
          </a:p>
          <a:p>
            <a:pPr>
              <a:defRPr sz="1600" b="1"/>
            </a:pPr>
            <a:r>
              <a:rPr lang="es-CO" sz="1600" b="1" i="0" baseline="0" dirty="0">
                <a:effectLst/>
              </a:rPr>
              <a:t>Base 100 = Marzo 20 2020</a:t>
            </a:r>
            <a:endParaRPr lang="es-CO" sz="1600" dirty="0">
              <a:effectLst/>
            </a:endParaRPr>
          </a:p>
        </c:rich>
      </c:tx>
      <c:overlay val="0"/>
      <c:spPr>
        <a:noFill/>
        <a:ln>
          <a:noFill/>
        </a:ln>
        <a:effectLst/>
      </c:spPr>
      <c:txPr>
        <a:bodyPr rot="0" spcFirstLastPara="1" vertOverflow="ellipsis" vert="horz" wrap="square" anchor="ctr" anchorCtr="1"/>
        <a:lstStyle/>
        <a:p>
          <a:pPr>
            <a:defRPr sz="16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s-CO"/>
        </a:p>
      </c:txPr>
    </c:title>
    <c:autoTitleDeleted val="0"/>
    <c:plotArea>
      <c:layout/>
      <c:lineChart>
        <c:grouping val="standard"/>
        <c:varyColors val="0"/>
        <c:ser>
          <c:idx val="0"/>
          <c:order val="0"/>
          <c:tx>
            <c:strRef>
              <c:f>'Tasas de cambio'!$AB$84</c:f>
              <c:strCache>
                <c:ptCount val="1"/>
                <c:pt idx="0">
                  <c:v>Colombia</c:v>
                </c:pt>
              </c:strCache>
            </c:strRef>
          </c:tx>
          <c:spPr>
            <a:ln w="28575" cap="rnd">
              <a:solidFill>
                <a:srgbClr val="C00000"/>
              </a:solidFill>
              <a:round/>
            </a:ln>
            <a:effectLst/>
          </c:spPr>
          <c:marker>
            <c:symbol val="none"/>
          </c:marker>
          <c:cat>
            <c:numRef>
              <c:f>'Tasas de cambio'!$AA$85:$AA$178</c:f>
              <c:numCache>
                <c:formatCode>m/d/yyyy</c:formatCode>
                <c:ptCount val="94"/>
                <c:pt idx="0">
                  <c:v>43910</c:v>
                </c:pt>
                <c:pt idx="1">
                  <c:v>43913</c:v>
                </c:pt>
                <c:pt idx="2">
                  <c:v>43914</c:v>
                </c:pt>
                <c:pt idx="3">
                  <c:v>43915</c:v>
                </c:pt>
                <c:pt idx="4">
                  <c:v>43916</c:v>
                </c:pt>
                <c:pt idx="5">
                  <c:v>43917</c:v>
                </c:pt>
                <c:pt idx="6">
                  <c:v>43920</c:v>
                </c:pt>
                <c:pt idx="7">
                  <c:v>43921</c:v>
                </c:pt>
                <c:pt idx="8">
                  <c:v>43922</c:v>
                </c:pt>
                <c:pt idx="9">
                  <c:v>43923</c:v>
                </c:pt>
                <c:pt idx="10">
                  <c:v>43924</c:v>
                </c:pt>
                <c:pt idx="11">
                  <c:v>43927</c:v>
                </c:pt>
                <c:pt idx="12">
                  <c:v>43928</c:v>
                </c:pt>
                <c:pt idx="13">
                  <c:v>43929</c:v>
                </c:pt>
                <c:pt idx="14">
                  <c:v>43930</c:v>
                </c:pt>
                <c:pt idx="15">
                  <c:v>43931</c:v>
                </c:pt>
                <c:pt idx="16">
                  <c:v>43934</c:v>
                </c:pt>
                <c:pt idx="17">
                  <c:v>43935</c:v>
                </c:pt>
                <c:pt idx="18">
                  <c:v>43936</c:v>
                </c:pt>
                <c:pt idx="19">
                  <c:v>43937</c:v>
                </c:pt>
                <c:pt idx="20">
                  <c:v>43938</c:v>
                </c:pt>
                <c:pt idx="21">
                  <c:v>43939</c:v>
                </c:pt>
                <c:pt idx="22">
                  <c:v>43940</c:v>
                </c:pt>
                <c:pt idx="23">
                  <c:v>43941</c:v>
                </c:pt>
                <c:pt idx="24">
                  <c:v>43942</c:v>
                </c:pt>
                <c:pt idx="25">
                  <c:v>43943</c:v>
                </c:pt>
                <c:pt idx="26">
                  <c:v>43944</c:v>
                </c:pt>
                <c:pt idx="27">
                  <c:v>43945</c:v>
                </c:pt>
                <c:pt idx="28">
                  <c:v>43947</c:v>
                </c:pt>
                <c:pt idx="29">
                  <c:v>43948</c:v>
                </c:pt>
                <c:pt idx="30">
                  <c:v>43949</c:v>
                </c:pt>
                <c:pt idx="31">
                  <c:v>43950</c:v>
                </c:pt>
                <c:pt idx="32">
                  <c:v>43951</c:v>
                </c:pt>
                <c:pt idx="33">
                  <c:v>43952</c:v>
                </c:pt>
                <c:pt idx="34">
                  <c:v>43953</c:v>
                </c:pt>
                <c:pt idx="35">
                  <c:v>43954</c:v>
                </c:pt>
                <c:pt idx="36">
                  <c:v>43955</c:v>
                </c:pt>
                <c:pt idx="37">
                  <c:v>43956</c:v>
                </c:pt>
                <c:pt idx="38">
                  <c:v>43957</c:v>
                </c:pt>
                <c:pt idx="39">
                  <c:v>43958</c:v>
                </c:pt>
                <c:pt idx="40">
                  <c:v>43959</c:v>
                </c:pt>
                <c:pt idx="41">
                  <c:v>43960</c:v>
                </c:pt>
                <c:pt idx="42">
                  <c:v>43961</c:v>
                </c:pt>
                <c:pt idx="43">
                  <c:v>43962</c:v>
                </c:pt>
                <c:pt idx="44">
                  <c:v>43963</c:v>
                </c:pt>
                <c:pt idx="45">
                  <c:v>43964</c:v>
                </c:pt>
                <c:pt idx="46">
                  <c:v>43965</c:v>
                </c:pt>
                <c:pt idx="47">
                  <c:v>43966</c:v>
                </c:pt>
                <c:pt idx="48">
                  <c:v>43967</c:v>
                </c:pt>
                <c:pt idx="49">
                  <c:v>43968</c:v>
                </c:pt>
                <c:pt idx="50">
                  <c:v>43969</c:v>
                </c:pt>
                <c:pt idx="51">
                  <c:v>43970</c:v>
                </c:pt>
                <c:pt idx="52">
                  <c:v>43971</c:v>
                </c:pt>
                <c:pt idx="53">
                  <c:v>43972</c:v>
                </c:pt>
                <c:pt idx="54">
                  <c:v>43973</c:v>
                </c:pt>
                <c:pt idx="55">
                  <c:v>43974</c:v>
                </c:pt>
                <c:pt idx="56">
                  <c:v>43975</c:v>
                </c:pt>
                <c:pt idx="57">
                  <c:v>43976</c:v>
                </c:pt>
                <c:pt idx="58">
                  <c:v>43977</c:v>
                </c:pt>
                <c:pt idx="59">
                  <c:v>43978</c:v>
                </c:pt>
                <c:pt idx="60">
                  <c:v>43979</c:v>
                </c:pt>
                <c:pt idx="61">
                  <c:v>43980</c:v>
                </c:pt>
                <c:pt idx="62">
                  <c:v>43981</c:v>
                </c:pt>
                <c:pt idx="63">
                  <c:v>43982</c:v>
                </c:pt>
                <c:pt idx="64">
                  <c:v>43983</c:v>
                </c:pt>
                <c:pt idx="65">
                  <c:v>43984</c:v>
                </c:pt>
                <c:pt idx="66">
                  <c:v>43985</c:v>
                </c:pt>
                <c:pt idx="67">
                  <c:v>43986</c:v>
                </c:pt>
                <c:pt idx="68">
                  <c:v>43987</c:v>
                </c:pt>
                <c:pt idx="69">
                  <c:v>43988</c:v>
                </c:pt>
                <c:pt idx="70">
                  <c:v>43989</c:v>
                </c:pt>
                <c:pt idx="71">
                  <c:v>43990</c:v>
                </c:pt>
                <c:pt idx="72">
                  <c:v>43991</c:v>
                </c:pt>
                <c:pt idx="73">
                  <c:v>43992</c:v>
                </c:pt>
                <c:pt idx="74">
                  <c:v>43993</c:v>
                </c:pt>
                <c:pt idx="75">
                  <c:v>43994</c:v>
                </c:pt>
                <c:pt idx="76">
                  <c:v>43995</c:v>
                </c:pt>
                <c:pt idx="77">
                  <c:v>43996</c:v>
                </c:pt>
                <c:pt idx="78">
                  <c:v>43997</c:v>
                </c:pt>
                <c:pt idx="79">
                  <c:v>43998</c:v>
                </c:pt>
                <c:pt idx="80">
                  <c:v>43999</c:v>
                </c:pt>
                <c:pt idx="81">
                  <c:v>44000</c:v>
                </c:pt>
                <c:pt idx="82">
                  <c:v>44001</c:v>
                </c:pt>
                <c:pt idx="83">
                  <c:v>44002</c:v>
                </c:pt>
                <c:pt idx="84">
                  <c:v>44003</c:v>
                </c:pt>
                <c:pt idx="85">
                  <c:v>44004</c:v>
                </c:pt>
                <c:pt idx="86">
                  <c:v>44005</c:v>
                </c:pt>
                <c:pt idx="87">
                  <c:v>44006</c:v>
                </c:pt>
                <c:pt idx="88">
                  <c:v>44007</c:v>
                </c:pt>
                <c:pt idx="89">
                  <c:v>44008</c:v>
                </c:pt>
                <c:pt idx="90">
                  <c:v>44009</c:v>
                </c:pt>
                <c:pt idx="91">
                  <c:v>44010</c:v>
                </c:pt>
                <c:pt idx="92">
                  <c:v>44011</c:v>
                </c:pt>
                <c:pt idx="93">
                  <c:v>44012</c:v>
                </c:pt>
              </c:numCache>
            </c:numRef>
          </c:cat>
          <c:val>
            <c:numRef>
              <c:f>'Tasas de cambio'!$AB$85:$AB$178</c:f>
              <c:numCache>
                <c:formatCode>General</c:formatCode>
                <c:ptCount val="94"/>
                <c:pt idx="0">
                  <c:v>100</c:v>
                </c:pt>
                <c:pt idx="1">
                  <c:v>100</c:v>
                </c:pt>
                <c:pt idx="2">
                  <c:v>98.825689495637519</c:v>
                </c:pt>
                <c:pt idx="3">
                  <c:v>99.431253905890443</c:v>
                </c:pt>
                <c:pt idx="4">
                  <c:v>98.980713984662273</c:v>
                </c:pt>
                <c:pt idx="5">
                  <c:v>96.789297496838941</c:v>
                </c:pt>
                <c:pt idx="6">
                  <c:v>97.927031910822166</c:v>
                </c:pt>
                <c:pt idx="7">
                  <c:v>98.459928591844744</c:v>
                </c:pt>
                <c:pt idx="8">
                  <c:v>98.210436054820534</c:v>
                </c:pt>
                <c:pt idx="9">
                  <c:v>98.853787684273243</c:v>
                </c:pt>
                <c:pt idx="10">
                  <c:v>98.476884395331822</c:v>
                </c:pt>
                <c:pt idx="11">
                  <c:v>97.101042055237158</c:v>
                </c:pt>
                <c:pt idx="12">
                  <c:v>96.366613538482397</c:v>
                </c:pt>
                <c:pt idx="13">
                  <c:v>94.713907150020106</c:v>
                </c:pt>
                <c:pt idx="14">
                  <c:v>94.713907150020106</c:v>
                </c:pt>
                <c:pt idx="15">
                  <c:v>94.713907150020106</c:v>
                </c:pt>
                <c:pt idx="16">
                  <c:v>94.148067765079759</c:v>
                </c:pt>
                <c:pt idx="17">
                  <c:v>93.74887970584102</c:v>
                </c:pt>
                <c:pt idx="18">
                  <c:v>93.455786531278605</c:v>
                </c:pt>
                <c:pt idx="19">
                  <c:v>94.972604266080154</c:v>
                </c:pt>
                <c:pt idx="20">
                  <c:v>95.50768097897965</c:v>
                </c:pt>
                <c:pt idx="21">
                  <c:v>95.370338970734281</c:v>
                </c:pt>
                <c:pt idx="22">
                  <c:v>95.370338970734281</c:v>
                </c:pt>
                <c:pt idx="23">
                  <c:v>96.323497352472401</c:v>
                </c:pt>
                <c:pt idx="24">
                  <c:v>98.077211884564889</c:v>
                </c:pt>
                <c:pt idx="25">
                  <c:v>97.641205509182768</c:v>
                </c:pt>
                <c:pt idx="26">
                  <c:v>97.478914247234997</c:v>
                </c:pt>
                <c:pt idx="27">
                  <c:v>97.931876426104182</c:v>
                </c:pt>
                <c:pt idx="28">
                  <c:v>97.931876426104182</c:v>
                </c:pt>
                <c:pt idx="29">
                  <c:v>98.348504740358194</c:v>
                </c:pt>
                <c:pt idx="30">
                  <c:v>97.834986120463725</c:v>
                </c:pt>
                <c:pt idx="31">
                  <c:v>95.19448306599682</c:v>
                </c:pt>
                <c:pt idx="32">
                  <c:v>95.897180007654342</c:v>
                </c:pt>
                <c:pt idx="33">
                  <c:v>95.897180007654342</c:v>
                </c:pt>
                <c:pt idx="34">
                  <c:v>95.897180007654342</c:v>
                </c:pt>
                <c:pt idx="35">
                  <c:v>95.897180007654342</c:v>
                </c:pt>
                <c:pt idx="36">
                  <c:v>96.563543084696661</c:v>
                </c:pt>
                <c:pt idx="37">
                  <c:v>95.25528173278623</c:v>
                </c:pt>
                <c:pt idx="38">
                  <c:v>96.012237245602392</c:v>
                </c:pt>
                <c:pt idx="39">
                  <c:v>95.037278545095177</c:v>
                </c:pt>
                <c:pt idx="40">
                  <c:v>94.298489964586594</c:v>
                </c:pt>
                <c:pt idx="41">
                  <c:v>94.298489964586594</c:v>
                </c:pt>
                <c:pt idx="42">
                  <c:v>94.298489964586594</c:v>
                </c:pt>
                <c:pt idx="43">
                  <c:v>94.419602846637176</c:v>
                </c:pt>
                <c:pt idx="44">
                  <c:v>94.092598065100603</c:v>
                </c:pt>
                <c:pt idx="45">
                  <c:v>94.782941492788936</c:v>
                </c:pt>
                <c:pt idx="46">
                  <c:v>95.485396208682332</c:v>
                </c:pt>
                <c:pt idx="47">
                  <c:v>94.782941492788936</c:v>
                </c:pt>
                <c:pt idx="48">
                  <c:v>94.782941492788936</c:v>
                </c:pt>
                <c:pt idx="49">
                  <c:v>94.782941492788936</c:v>
                </c:pt>
                <c:pt idx="50">
                  <c:v>93.35380948459202</c:v>
                </c:pt>
                <c:pt idx="51">
                  <c:v>92.917803109209913</c:v>
                </c:pt>
                <c:pt idx="52">
                  <c:v>92.384906428187335</c:v>
                </c:pt>
                <c:pt idx="53">
                  <c:v>91.33849112727026</c:v>
                </c:pt>
                <c:pt idx="54">
                  <c:v>91.465175201895178</c:v>
                </c:pt>
                <c:pt idx="55">
                  <c:v>91.465175201895178</c:v>
                </c:pt>
                <c:pt idx="56">
                  <c:v>91.465175201895178</c:v>
                </c:pt>
                <c:pt idx="57">
                  <c:v>91.465175201895178</c:v>
                </c:pt>
                <c:pt idx="58">
                  <c:v>90.36837694204506</c:v>
                </c:pt>
                <c:pt idx="59">
                  <c:v>90.468900634147047</c:v>
                </c:pt>
                <c:pt idx="60">
                  <c:v>89.623532717433946</c:v>
                </c:pt>
                <c:pt idx="61">
                  <c:v>90.350210009737481</c:v>
                </c:pt>
                <c:pt idx="62">
                  <c:v>90.350210009737481</c:v>
                </c:pt>
                <c:pt idx="63">
                  <c:v>90.350210009737481</c:v>
                </c:pt>
                <c:pt idx="64">
                  <c:v>90.105561987995287</c:v>
                </c:pt>
                <c:pt idx="65">
                  <c:v>88.26706843846739</c:v>
                </c:pt>
                <c:pt idx="66">
                  <c:v>87.395055687703163</c:v>
                </c:pt>
                <c:pt idx="67">
                  <c:v>86.959049312321056</c:v>
                </c:pt>
                <c:pt idx="68">
                  <c:v>86.564221316836125</c:v>
                </c:pt>
                <c:pt idx="69">
                  <c:v>86.564221316836125</c:v>
                </c:pt>
                <c:pt idx="70">
                  <c:v>86.564221316836125</c:v>
                </c:pt>
                <c:pt idx="71">
                  <c:v>87.443258614759287</c:v>
                </c:pt>
                <c:pt idx="72">
                  <c:v>88.594073220003963</c:v>
                </c:pt>
                <c:pt idx="73">
                  <c:v>88.945300577950675</c:v>
                </c:pt>
                <c:pt idx="74">
                  <c:v>91.391780795372512</c:v>
                </c:pt>
                <c:pt idx="75">
                  <c:v>91.52500496562817</c:v>
                </c:pt>
                <c:pt idx="76">
                  <c:v>91.52500496562817</c:v>
                </c:pt>
                <c:pt idx="77">
                  <c:v>91.52500496562817</c:v>
                </c:pt>
                <c:pt idx="78">
                  <c:v>91.52500496562817</c:v>
                </c:pt>
                <c:pt idx="79">
                  <c:v>90.764416066350478</c:v>
                </c:pt>
                <c:pt idx="80">
                  <c:v>90.846772826144871</c:v>
                </c:pt>
                <c:pt idx="81">
                  <c:v>90.86372862963195</c:v>
                </c:pt>
                <c:pt idx="82">
                  <c:v>90.786216385119587</c:v>
                </c:pt>
                <c:pt idx="83">
                  <c:v>90.786216385119587</c:v>
                </c:pt>
                <c:pt idx="84">
                  <c:v>90.786216385119587</c:v>
                </c:pt>
                <c:pt idx="85">
                  <c:v>90.786216385119587</c:v>
                </c:pt>
                <c:pt idx="86">
                  <c:v>89.659866582049133</c:v>
                </c:pt>
                <c:pt idx="87">
                  <c:v>90.325987433327356</c:v>
                </c:pt>
                <c:pt idx="88">
                  <c:v>90.398655162557702</c:v>
                </c:pt>
                <c:pt idx="89">
                  <c:v>90.858884114349934</c:v>
                </c:pt>
                <c:pt idx="90">
                  <c:v>90.858884114349934</c:v>
                </c:pt>
                <c:pt idx="91">
                  <c:v>90.858884114349934</c:v>
                </c:pt>
                <c:pt idx="92">
                  <c:v>90.858884114349934</c:v>
                </c:pt>
                <c:pt idx="93">
                  <c:v>91.440225948192762</c:v>
                </c:pt>
              </c:numCache>
            </c:numRef>
          </c:val>
          <c:smooth val="0"/>
          <c:extLst>
            <c:ext xmlns:c16="http://schemas.microsoft.com/office/drawing/2014/chart" uri="{C3380CC4-5D6E-409C-BE32-E72D297353CC}">
              <c16:uniqueId val="{00000000-0EAF-4071-BC08-C84CA9D2DEA1}"/>
            </c:ext>
          </c:extLst>
        </c:ser>
        <c:ser>
          <c:idx val="1"/>
          <c:order val="1"/>
          <c:tx>
            <c:strRef>
              <c:f>'Tasas de cambio'!$AC$84</c:f>
              <c:strCache>
                <c:ptCount val="1"/>
                <c:pt idx="0">
                  <c:v>Brasil</c:v>
                </c:pt>
              </c:strCache>
            </c:strRef>
          </c:tx>
          <c:spPr>
            <a:ln w="28575" cap="rnd">
              <a:solidFill>
                <a:schemeClr val="accent1">
                  <a:lumMod val="50000"/>
                </a:schemeClr>
              </a:solidFill>
              <a:round/>
            </a:ln>
            <a:effectLst/>
          </c:spPr>
          <c:marker>
            <c:symbol val="none"/>
          </c:marker>
          <c:cat>
            <c:numRef>
              <c:f>'Tasas de cambio'!$AA$85:$AA$178</c:f>
              <c:numCache>
                <c:formatCode>m/d/yyyy</c:formatCode>
                <c:ptCount val="94"/>
                <c:pt idx="0">
                  <c:v>43910</c:v>
                </c:pt>
                <c:pt idx="1">
                  <c:v>43913</c:v>
                </c:pt>
                <c:pt idx="2">
                  <c:v>43914</c:v>
                </c:pt>
                <c:pt idx="3">
                  <c:v>43915</c:v>
                </c:pt>
                <c:pt idx="4">
                  <c:v>43916</c:v>
                </c:pt>
                <c:pt idx="5">
                  <c:v>43917</c:v>
                </c:pt>
                <c:pt idx="6">
                  <c:v>43920</c:v>
                </c:pt>
                <c:pt idx="7">
                  <c:v>43921</c:v>
                </c:pt>
                <c:pt idx="8">
                  <c:v>43922</c:v>
                </c:pt>
                <c:pt idx="9">
                  <c:v>43923</c:v>
                </c:pt>
                <c:pt idx="10">
                  <c:v>43924</c:v>
                </c:pt>
                <c:pt idx="11">
                  <c:v>43927</c:v>
                </c:pt>
                <c:pt idx="12">
                  <c:v>43928</c:v>
                </c:pt>
                <c:pt idx="13">
                  <c:v>43929</c:v>
                </c:pt>
                <c:pt idx="14">
                  <c:v>43930</c:v>
                </c:pt>
                <c:pt idx="15">
                  <c:v>43931</c:v>
                </c:pt>
                <c:pt idx="16">
                  <c:v>43934</c:v>
                </c:pt>
                <c:pt idx="17">
                  <c:v>43935</c:v>
                </c:pt>
                <c:pt idx="18">
                  <c:v>43936</c:v>
                </c:pt>
                <c:pt idx="19">
                  <c:v>43937</c:v>
                </c:pt>
                <c:pt idx="20">
                  <c:v>43938</c:v>
                </c:pt>
                <c:pt idx="21">
                  <c:v>43939</c:v>
                </c:pt>
                <c:pt idx="22">
                  <c:v>43940</c:v>
                </c:pt>
                <c:pt idx="23">
                  <c:v>43941</c:v>
                </c:pt>
                <c:pt idx="24">
                  <c:v>43942</c:v>
                </c:pt>
                <c:pt idx="25">
                  <c:v>43943</c:v>
                </c:pt>
                <c:pt idx="26">
                  <c:v>43944</c:v>
                </c:pt>
                <c:pt idx="27">
                  <c:v>43945</c:v>
                </c:pt>
                <c:pt idx="28">
                  <c:v>43947</c:v>
                </c:pt>
                <c:pt idx="29">
                  <c:v>43948</c:v>
                </c:pt>
                <c:pt idx="30">
                  <c:v>43949</c:v>
                </c:pt>
                <c:pt idx="31">
                  <c:v>43950</c:v>
                </c:pt>
                <c:pt idx="32">
                  <c:v>43951</c:v>
                </c:pt>
                <c:pt idx="33">
                  <c:v>43952</c:v>
                </c:pt>
                <c:pt idx="34">
                  <c:v>43953</c:v>
                </c:pt>
                <c:pt idx="35">
                  <c:v>43954</c:v>
                </c:pt>
                <c:pt idx="36">
                  <c:v>43955</c:v>
                </c:pt>
                <c:pt idx="37">
                  <c:v>43956</c:v>
                </c:pt>
                <c:pt idx="38">
                  <c:v>43957</c:v>
                </c:pt>
                <c:pt idx="39">
                  <c:v>43958</c:v>
                </c:pt>
                <c:pt idx="40">
                  <c:v>43959</c:v>
                </c:pt>
                <c:pt idx="41">
                  <c:v>43960</c:v>
                </c:pt>
                <c:pt idx="42">
                  <c:v>43961</c:v>
                </c:pt>
                <c:pt idx="43">
                  <c:v>43962</c:v>
                </c:pt>
                <c:pt idx="44">
                  <c:v>43963</c:v>
                </c:pt>
                <c:pt idx="45">
                  <c:v>43964</c:v>
                </c:pt>
                <c:pt idx="46">
                  <c:v>43965</c:v>
                </c:pt>
                <c:pt idx="47">
                  <c:v>43966</c:v>
                </c:pt>
                <c:pt idx="48">
                  <c:v>43967</c:v>
                </c:pt>
                <c:pt idx="49">
                  <c:v>43968</c:v>
                </c:pt>
                <c:pt idx="50">
                  <c:v>43969</c:v>
                </c:pt>
                <c:pt idx="51">
                  <c:v>43970</c:v>
                </c:pt>
                <c:pt idx="52">
                  <c:v>43971</c:v>
                </c:pt>
                <c:pt idx="53">
                  <c:v>43972</c:v>
                </c:pt>
                <c:pt idx="54">
                  <c:v>43973</c:v>
                </c:pt>
                <c:pt idx="55">
                  <c:v>43974</c:v>
                </c:pt>
                <c:pt idx="56">
                  <c:v>43975</c:v>
                </c:pt>
                <c:pt idx="57">
                  <c:v>43976</c:v>
                </c:pt>
                <c:pt idx="58">
                  <c:v>43977</c:v>
                </c:pt>
                <c:pt idx="59">
                  <c:v>43978</c:v>
                </c:pt>
                <c:pt idx="60">
                  <c:v>43979</c:v>
                </c:pt>
                <c:pt idx="61">
                  <c:v>43980</c:v>
                </c:pt>
                <c:pt idx="62">
                  <c:v>43981</c:v>
                </c:pt>
                <c:pt idx="63">
                  <c:v>43982</c:v>
                </c:pt>
                <c:pt idx="64">
                  <c:v>43983</c:v>
                </c:pt>
                <c:pt idx="65">
                  <c:v>43984</c:v>
                </c:pt>
                <c:pt idx="66">
                  <c:v>43985</c:v>
                </c:pt>
                <c:pt idx="67">
                  <c:v>43986</c:v>
                </c:pt>
                <c:pt idx="68">
                  <c:v>43987</c:v>
                </c:pt>
                <c:pt idx="69">
                  <c:v>43988</c:v>
                </c:pt>
                <c:pt idx="70">
                  <c:v>43989</c:v>
                </c:pt>
                <c:pt idx="71">
                  <c:v>43990</c:v>
                </c:pt>
                <c:pt idx="72">
                  <c:v>43991</c:v>
                </c:pt>
                <c:pt idx="73">
                  <c:v>43992</c:v>
                </c:pt>
                <c:pt idx="74">
                  <c:v>43993</c:v>
                </c:pt>
                <c:pt idx="75">
                  <c:v>43994</c:v>
                </c:pt>
                <c:pt idx="76">
                  <c:v>43995</c:v>
                </c:pt>
                <c:pt idx="77">
                  <c:v>43996</c:v>
                </c:pt>
                <c:pt idx="78">
                  <c:v>43997</c:v>
                </c:pt>
                <c:pt idx="79">
                  <c:v>43998</c:v>
                </c:pt>
                <c:pt idx="80">
                  <c:v>43999</c:v>
                </c:pt>
                <c:pt idx="81">
                  <c:v>44000</c:v>
                </c:pt>
                <c:pt idx="82">
                  <c:v>44001</c:v>
                </c:pt>
                <c:pt idx="83">
                  <c:v>44002</c:v>
                </c:pt>
                <c:pt idx="84">
                  <c:v>44003</c:v>
                </c:pt>
                <c:pt idx="85">
                  <c:v>44004</c:v>
                </c:pt>
                <c:pt idx="86">
                  <c:v>44005</c:v>
                </c:pt>
                <c:pt idx="87">
                  <c:v>44006</c:v>
                </c:pt>
                <c:pt idx="88">
                  <c:v>44007</c:v>
                </c:pt>
                <c:pt idx="89">
                  <c:v>44008</c:v>
                </c:pt>
                <c:pt idx="90">
                  <c:v>44009</c:v>
                </c:pt>
                <c:pt idx="91">
                  <c:v>44010</c:v>
                </c:pt>
                <c:pt idx="92">
                  <c:v>44011</c:v>
                </c:pt>
                <c:pt idx="93">
                  <c:v>44012</c:v>
                </c:pt>
              </c:numCache>
            </c:numRef>
          </c:cat>
          <c:val>
            <c:numRef>
              <c:f>'Tasas de cambio'!$AC$85:$AC$178</c:f>
              <c:numCache>
                <c:formatCode>General</c:formatCode>
                <c:ptCount val="94"/>
                <c:pt idx="0">
                  <c:v>100</c:v>
                </c:pt>
                <c:pt idx="1">
                  <c:v>101.59162717219587</c:v>
                </c:pt>
                <c:pt idx="2">
                  <c:v>100.70102685624012</c:v>
                </c:pt>
                <c:pt idx="3">
                  <c:v>99.45892575039494</c:v>
                </c:pt>
                <c:pt idx="4">
                  <c:v>99.168641390205352</c:v>
                </c:pt>
                <c:pt idx="5">
                  <c:v>100.72077409162719</c:v>
                </c:pt>
                <c:pt idx="6">
                  <c:v>102.57306477093206</c:v>
                </c:pt>
                <c:pt idx="7">
                  <c:v>102.79028436018957</c:v>
                </c:pt>
                <c:pt idx="8">
                  <c:v>103.663112164297</c:v>
                </c:pt>
                <c:pt idx="9">
                  <c:v>103.74407582938387</c:v>
                </c:pt>
                <c:pt idx="10">
                  <c:v>105.6477093206951</c:v>
                </c:pt>
                <c:pt idx="11">
                  <c:v>104.40955766192732</c:v>
                </c:pt>
                <c:pt idx="12">
                  <c:v>103.13783570300158</c:v>
                </c:pt>
                <c:pt idx="13">
                  <c:v>101.18680884676145</c:v>
                </c:pt>
                <c:pt idx="14">
                  <c:v>100.8550552922591</c:v>
                </c:pt>
                <c:pt idx="15">
                  <c:v>100.84518167456555</c:v>
                </c:pt>
                <c:pt idx="16">
                  <c:v>102.69944707740916</c:v>
                </c:pt>
                <c:pt idx="17">
                  <c:v>101.96682464454976</c:v>
                </c:pt>
                <c:pt idx="18">
                  <c:v>103.44589257503949</c:v>
                </c:pt>
                <c:pt idx="19">
                  <c:v>103.35900473933648</c:v>
                </c:pt>
                <c:pt idx="20">
                  <c:v>103.76184834123224</c:v>
                </c:pt>
                <c:pt idx="21">
                  <c:v>103.36492890995261</c:v>
                </c:pt>
                <c:pt idx="22">
                  <c:v>103.36492890995261</c:v>
                </c:pt>
                <c:pt idx="23">
                  <c:v>104.98025276461296</c:v>
                </c:pt>
                <c:pt idx="24">
                  <c:v>104.98025276461296</c:v>
                </c:pt>
                <c:pt idx="25">
                  <c:v>107.76658767772511</c:v>
                </c:pt>
                <c:pt idx="26">
                  <c:v>109.32661927330174</c:v>
                </c:pt>
                <c:pt idx="27">
                  <c:v>113.17338072669824</c:v>
                </c:pt>
                <c:pt idx="28">
                  <c:v>110.32582938388626</c:v>
                </c:pt>
                <c:pt idx="29">
                  <c:v>111.62124802527646</c:v>
                </c:pt>
                <c:pt idx="30">
                  <c:v>108.67101105845181</c:v>
                </c:pt>
                <c:pt idx="31">
                  <c:v>105.38309636650868</c:v>
                </c:pt>
                <c:pt idx="32">
                  <c:v>108.32938388625593</c:v>
                </c:pt>
                <c:pt idx="33">
                  <c:v>108.32938388625593</c:v>
                </c:pt>
                <c:pt idx="34">
                  <c:v>108.32938388625593</c:v>
                </c:pt>
                <c:pt idx="35">
                  <c:v>108.32938388625593</c:v>
                </c:pt>
                <c:pt idx="36">
                  <c:v>109.47274881516589</c:v>
                </c:pt>
                <c:pt idx="37">
                  <c:v>110.16192733017378</c:v>
                </c:pt>
                <c:pt idx="38">
                  <c:v>112.87124802527646</c:v>
                </c:pt>
                <c:pt idx="39">
                  <c:v>115.23894154818326</c:v>
                </c:pt>
                <c:pt idx="40">
                  <c:v>113.16943127962085</c:v>
                </c:pt>
                <c:pt idx="41">
                  <c:v>113.16943127962085</c:v>
                </c:pt>
                <c:pt idx="42">
                  <c:v>113.16943127962085</c:v>
                </c:pt>
                <c:pt idx="43">
                  <c:v>114.9150868878357</c:v>
                </c:pt>
                <c:pt idx="44">
                  <c:v>116.23222748815165</c:v>
                </c:pt>
                <c:pt idx="45">
                  <c:v>116.22827804107425</c:v>
                </c:pt>
                <c:pt idx="46">
                  <c:v>114.81240126382306</c:v>
                </c:pt>
                <c:pt idx="47">
                  <c:v>115.62401263823065</c:v>
                </c:pt>
                <c:pt idx="48">
                  <c:v>115.62401263823065</c:v>
                </c:pt>
                <c:pt idx="49">
                  <c:v>115.62401263823065</c:v>
                </c:pt>
                <c:pt idx="50">
                  <c:v>112.86927330173775</c:v>
                </c:pt>
                <c:pt idx="51">
                  <c:v>113.64928909952607</c:v>
                </c:pt>
                <c:pt idx="52">
                  <c:v>112.4190363349131</c:v>
                </c:pt>
                <c:pt idx="53">
                  <c:v>109.63862559241706</c:v>
                </c:pt>
                <c:pt idx="54">
                  <c:v>109.26935229067931</c:v>
                </c:pt>
                <c:pt idx="55">
                  <c:v>109.26935229067931</c:v>
                </c:pt>
                <c:pt idx="56">
                  <c:v>109.26935229067931</c:v>
                </c:pt>
                <c:pt idx="57">
                  <c:v>107.53159557661928</c:v>
                </c:pt>
                <c:pt idx="58">
                  <c:v>105.60229067930489</c:v>
                </c:pt>
                <c:pt idx="59">
                  <c:v>104.14494470774092</c:v>
                </c:pt>
                <c:pt idx="60">
                  <c:v>106.82069510268562</c:v>
                </c:pt>
                <c:pt idx="61">
                  <c:v>105.39099526066352</c:v>
                </c:pt>
                <c:pt idx="62">
                  <c:v>105.39099526066352</c:v>
                </c:pt>
                <c:pt idx="63">
                  <c:v>105.39099526066352</c:v>
                </c:pt>
                <c:pt idx="64">
                  <c:v>105.94194312796211</c:v>
                </c:pt>
                <c:pt idx="65">
                  <c:v>102.87519747235388</c:v>
                </c:pt>
                <c:pt idx="66">
                  <c:v>100.02172195892575</c:v>
                </c:pt>
                <c:pt idx="67">
                  <c:v>101.07424960505529</c:v>
                </c:pt>
                <c:pt idx="68">
                  <c:v>97.964060031595565</c:v>
                </c:pt>
                <c:pt idx="69">
                  <c:v>97.964060031595565</c:v>
                </c:pt>
                <c:pt idx="70">
                  <c:v>97.964060031595565</c:v>
                </c:pt>
                <c:pt idx="71">
                  <c:v>95.217219589257496</c:v>
                </c:pt>
                <c:pt idx="72">
                  <c:v>96.769352290679308</c:v>
                </c:pt>
                <c:pt idx="73">
                  <c:v>98.203001579778828</c:v>
                </c:pt>
                <c:pt idx="74">
                  <c:v>98.203001579778828</c:v>
                </c:pt>
                <c:pt idx="75">
                  <c:v>99.731437598736179</c:v>
                </c:pt>
                <c:pt idx="76">
                  <c:v>99.731437598736179</c:v>
                </c:pt>
                <c:pt idx="77">
                  <c:v>99.731437598736179</c:v>
                </c:pt>
                <c:pt idx="78">
                  <c:v>101.82069510268563</c:v>
                </c:pt>
                <c:pt idx="79">
                  <c:v>103.51500789889417</c:v>
                </c:pt>
                <c:pt idx="80">
                  <c:v>103.2740916271722</c:v>
                </c:pt>
                <c:pt idx="81">
                  <c:v>106.19668246445497</c:v>
                </c:pt>
                <c:pt idx="82">
                  <c:v>104.89533965244864</c:v>
                </c:pt>
                <c:pt idx="83">
                  <c:v>104.89533965244864</c:v>
                </c:pt>
                <c:pt idx="84">
                  <c:v>104.89533965244864</c:v>
                </c:pt>
                <c:pt idx="85">
                  <c:v>103.81319115323855</c:v>
                </c:pt>
                <c:pt idx="86">
                  <c:v>101.78515007898893</c:v>
                </c:pt>
                <c:pt idx="87">
                  <c:v>105.57859399684044</c:v>
                </c:pt>
                <c:pt idx="88">
                  <c:v>105.89257503949447</c:v>
                </c:pt>
                <c:pt idx="89">
                  <c:v>108.30173775671406</c:v>
                </c:pt>
                <c:pt idx="90">
                  <c:v>108.30173775671406</c:v>
                </c:pt>
                <c:pt idx="91">
                  <c:v>108.30173775671406</c:v>
                </c:pt>
                <c:pt idx="92">
                  <c:v>106.72985781990521</c:v>
                </c:pt>
                <c:pt idx="93">
                  <c:v>108.12993680884675</c:v>
                </c:pt>
              </c:numCache>
            </c:numRef>
          </c:val>
          <c:smooth val="0"/>
          <c:extLst>
            <c:ext xmlns:c16="http://schemas.microsoft.com/office/drawing/2014/chart" uri="{C3380CC4-5D6E-409C-BE32-E72D297353CC}">
              <c16:uniqueId val="{00000001-0EAF-4071-BC08-C84CA9D2DEA1}"/>
            </c:ext>
          </c:extLst>
        </c:ser>
        <c:ser>
          <c:idx val="2"/>
          <c:order val="2"/>
          <c:tx>
            <c:strRef>
              <c:f>'Tasas de cambio'!$AD$84</c:f>
              <c:strCache>
                <c:ptCount val="1"/>
                <c:pt idx="0">
                  <c:v>México</c:v>
                </c:pt>
              </c:strCache>
            </c:strRef>
          </c:tx>
          <c:spPr>
            <a:ln w="28575" cap="rnd">
              <a:solidFill>
                <a:srgbClr val="00B050"/>
              </a:solidFill>
              <a:round/>
            </a:ln>
            <a:effectLst/>
          </c:spPr>
          <c:marker>
            <c:symbol val="none"/>
          </c:marker>
          <c:cat>
            <c:numRef>
              <c:f>'Tasas de cambio'!$AA$85:$AA$178</c:f>
              <c:numCache>
                <c:formatCode>m/d/yyyy</c:formatCode>
                <c:ptCount val="94"/>
                <c:pt idx="0">
                  <c:v>43910</c:v>
                </c:pt>
                <c:pt idx="1">
                  <c:v>43913</c:v>
                </c:pt>
                <c:pt idx="2">
                  <c:v>43914</c:v>
                </c:pt>
                <c:pt idx="3">
                  <c:v>43915</c:v>
                </c:pt>
                <c:pt idx="4">
                  <c:v>43916</c:v>
                </c:pt>
                <c:pt idx="5">
                  <c:v>43917</c:v>
                </c:pt>
                <c:pt idx="6">
                  <c:v>43920</c:v>
                </c:pt>
                <c:pt idx="7">
                  <c:v>43921</c:v>
                </c:pt>
                <c:pt idx="8">
                  <c:v>43922</c:v>
                </c:pt>
                <c:pt idx="9">
                  <c:v>43923</c:v>
                </c:pt>
                <c:pt idx="10">
                  <c:v>43924</c:v>
                </c:pt>
                <c:pt idx="11">
                  <c:v>43927</c:v>
                </c:pt>
                <c:pt idx="12">
                  <c:v>43928</c:v>
                </c:pt>
                <c:pt idx="13">
                  <c:v>43929</c:v>
                </c:pt>
                <c:pt idx="14">
                  <c:v>43930</c:v>
                </c:pt>
                <c:pt idx="15">
                  <c:v>43931</c:v>
                </c:pt>
                <c:pt idx="16">
                  <c:v>43934</c:v>
                </c:pt>
                <c:pt idx="17">
                  <c:v>43935</c:v>
                </c:pt>
                <c:pt idx="18">
                  <c:v>43936</c:v>
                </c:pt>
                <c:pt idx="19">
                  <c:v>43937</c:v>
                </c:pt>
                <c:pt idx="20">
                  <c:v>43938</c:v>
                </c:pt>
                <c:pt idx="21">
                  <c:v>43939</c:v>
                </c:pt>
                <c:pt idx="22">
                  <c:v>43940</c:v>
                </c:pt>
                <c:pt idx="23">
                  <c:v>43941</c:v>
                </c:pt>
                <c:pt idx="24">
                  <c:v>43942</c:v>
                </c:pt>
                <c:pt idx="25">
                  <c:v>43943</c:v>
                </c:pt>
                <c:pt idx="26">
                  <c:v>43944</c:v>
                </c:pt>
                <c:pt idx="27">
                  <c:v>43945</c:v>
                </c:pt>
                <c:pt idx="28">
                  <c:v>43947</c:v>
                </c:pt>
                <c:pt idx="29">
                  <c:v>43948</c:v>
                </c:pt>
                <c:pt idx="30">
                  <c:v>43949</c:v>
                </c:pt>
                <c:pt idx="31">
                  <c:v>43950</c:v>
                </c:pt>
                <c:pt idx="32">
                  <c:v>43951</c:v>
                </c:pt>
                <c:pt idx="33">
                  <c:v>43952</c:v>
                </c:pt>
                <c:pt idx="34">
                  <c:v>43953</c:v>
                </c:pt>
                <c:pt idx="35">
                  <c:v>43954</c:v>
                </c:pt>
                <c:pt idx="36">
                  <c:v>43955</c:v>
                </c:pt>
                <c:pt idx="37">
                  <c:v>43956</c:v>
                </c:pt>
                <c:pt idx="38">
                  <c:v>43957</c:v>
                </c:pt>
                <c:pt idx="39">
                  <c:v>43958</c:v>
                </c:pt>
                <c:pt idx="40">
                  <c:v>43959</c:v>
                </c:pt>
                <c:pt idx="41">
                  <c:v>43960</c:v>
                </c:pt>
                <c:pt idx="42">
                  <c:v>43961</c:v>
                </c:pt>
                <c:pt idx="43">
                  <c:v>43962</c:v>
                </c:pt>
                <c:pt idx="44">
                  <c:v>43963</c:v>
                </c:pt>
                <c:pt idx="45">
                  <c:v>43964</c:v>
                </c:pt>
                <c:pt idx="46">
                  <c:v>43965</c:v>
                </c:pt>
                <c:pt idx="47">
                  <c:v>43966</c:v>
                </c:pt>
                <c:pt idx="48">
                  <c:v>43967</c:v>
                </c:pt>
                <c:pt idx="49">
                  <c:v>43968</c:v>
                </c:pt>
                <c:pt idx="50">
                  <c:v>43969</c:v>
                </c:pt>
                <c:pt idx="51">
                  <c:v>43970</c:v>
                </c:pt>
                <c:pt idx="52">
                  <c:v>43971</c:v>
                </c:pt>
                <c:pt idx="53">
                  <c:v>43972</c:v>
                </c:pt>
                <c:pt idx="54">
                  <c:v>43973</c:v>
                </c:pt>
                <c:pt idx="55">
                  <c:v>43974</c:v>
                </c:pt>
                <c:pt idx="56">
                  <c:v>43975</c:v>
                </c:pt>
                <c:pt idx="57">
                  <c:v>43976</c:v>
                </c:pt>
                <c:pt idx="58">
                  <c:v>43977</c:v>
                </c:pt>
                <c:pt idx="59">
                  <c:v>43978</c:v>
                </c:pt>
                <c:pt idx="60">
                  <c:v>43979</c:v>
                </c:pt>
                <c:pt idx="61">
                  <c:v>43980</c:v>
                </c:pt>
                <c:pt idx="62">
                  <c:v>43981</c:v>
                </c:pt>
                <c:pt idx="63">
                  <c:v>43982</c:v>
                </c:pt>
                <c:pt idx="64">
                  <c:v>43983</c:v>
                </c:pt>
                <c:pt idx="65">
                  <c:v>43984</c:v>
                </c:pt>
                <c:pt idx="66">
                  <c:v>43985</c:v>
                </c:pt>
                <c:pt idx="67">
                  <c:v>43986</c:v>
                </c:pt>
                <c:pt idx="68">
                  <c:v>43987</c:v>
                </c:pt>
                <c:pt idx="69">
                  <c:v>43988</c:v>
                </c:pt>
                <c:pt idx="70">
                  <c:v>43989</c:v>
                </c:pt>
                <c:pt idx="71">
                  <c:v>43990</c:v>
                </c:pt>
                <c:pt idx="72">
                  <c:v>43991</c:v>
                </c:pt>
                <c:pt idx="73">
                  <c:v>43992</c:v>
                </c:pt>
                <c:pt idx="74">
                  <c:v>43993</c:v>
                </c:pt>
                <c:pt idx="75">
                  <c:v>43994</c:v>
                </c:pt>
                <c:pt idx="76">
                  <c:v>43995</c:v>
                </c:pt>
                <c:pt idx="77">
                  <c:v>43996</c:v>
                </c:pt>
                <c:pt idx="78">
                  <c:v>43997</c:v>
                </c:pt>
                <c:pt idx="79">
                  <c:v>43998</c:v>
                </c:pt>
                <c:pt idx="80">
                  <c:v>43999</c:v>
                </c:pt>
                <c:pt idx="81">
                  <c:v>44000</c:v>
                </c:pt>
                <c:pt idx="82">
                  <c:v>44001</c:v>
                </c:pt>
                <c:pt idx="83">
                  <c:v>44002</c:v>
                </c:pt>
                <c:pt idx="84">
                  <c:v>44003</c:v>
                </c:pt>
                <c:pt idx="85">
                  <c:v>44004</c:v>
                </c:pt>
                <c:pt idx="86">
                  <c:v>44005</c:v>
                </c:pt>
                <c:pt idx="87">
                  <c:v>44006</c:v>
                </c:pt>
                <c:pt idx="88">
                  <c:v>44007</c:v>
                </c:pt>
                <c:pt idx="89">
                  <c:v>44008</c:v>
                </c:pt>
                <c:pt idx="90">
                  <c:v>44009</c:v>
                </c:pt>
                <c:pt idx="91">
                  <c:v>44010</c:v>
                </c:pt>
                <c:pt idx="92">
                  <c:v>44011</c:v>
                </c:pt>
                <c:pt idx="93">
                  <c:v>44012</c:v>
                </c:pt>
              </c:numCache>
            </c:numRef>
          </c:cat>
          <c:val>
            <c:numRef>
              <c:f>'Tasas de cambio'!$AD$85:$AD$178</c:f>
              <c:numCache>
                <c:formatCode>General</c:formatCode>
                <c:ptCount val="94"/>
                <c:pt idx="0">
                  <c:v>100</c:v>
                </c:pt>
                <c:pt idx="1">
                  <c:v>103.84325608058309</c:v>
                </c:pt>
                <c:pt idx="2">
                  <c:v>101.72180820571617</c:v>
                </c:pt>
                <c:pt idx="3">
                  <c:v>98.059127016624359</c:v>
                </c:pt>
                <c:pt idx="4">
                  <c:v>93.943984931619042</c:v>
                </c:pt>
                <c:pt idx="5">
                  <c:v>95.581852428138561</c:v>
                </c:pt>
                <c:pt idx="6">
                  <c:v>97.541151420850042</c:v>
                </c:pt>
                <c:pt idx="7">
                  <c:v>97.121447874866931</c:v>
                </c:pt>
                <c:pt idx="8">
                  <c:v>99.254770289083609</c:v>
                </c:pt>
                <c:pt idx="9">
                  <c:v>99.19744492670543</c:v>
                </c:pt>
                <c:pt idx="10">
                  <c:v>102.41790189173696</c:v>
                </c:pt>
                <c:pt idx="11">
                  <c:v>100.85824256817624</c:v>
                </c:pt>
                <c:pt idx="12">
                  <c:v>99.547539104086468</c:v>
                </c:pt>
                <c:pt idx="13">
                  <c:v>98.323233150438128</c:v>
                </c:pt>
                <c:pt idx="14">
                  <c:v>96.511342232413398</c:v>
                </c:pt>
                <c:pt idx="15">
                  <c:v>95.692408484153631</c:v>
                </c:pt>
                <c:pt idx="16">
                  <c:v>96.767259028744576</c:v>
                </c:pt>
                <c:pt idx="17">
                  <c:v>95.753828515273113</c:v>
                </c:pt>
                <c:pt idx="18">
                  <c:v>98.26631725493408</c:v>
                </c:pt>
                <c:pt idx="19">
                  <c:v>97.342559986897058</c:v>
                </c:pt>
                <c:pt idx="20">
                  <c:v>97.821636229629021</c:v>
                </c:pt>
                <c:pt idx="21">
                  <c:v>97.028498894439437</c:v>
                </c:pt>
                <c:pt idx="22">
                  <c:v>97.028498894439437</c:v>
                </c:pt>
                <c:pt idx="23">
                  <c:v>98.655310785357457</c:v>
                </c:pt>
                <c:pt idx="24">
                  <c:v>99.597084595856188</c:v>
                </c:pt>
                <c:pt idx="25">
                  <c:v>100.93358447301613</c:v>
                </c:pt>
                <c:pt idx="26">
                  <c:v>101.27794611415936</c:v>
                </c:pt>
                <c:pt idx="27">
                  <c:v>102.81058062402751</c:v>
                </c:pt>
                <c:pt idx="28">
                  <c:v>102.2733600851691</c:v>
                </c:pt>
                <c:pt idx="29">
                  <c:v>101.80001637867495</c:v>
                </c:pt>
                <c:pt idx="30">
                  <c:v>99.461141593645067</c:v>
                </c:pt>
                <c:pt idx="31">
                  <c:v>98.095569568421908</c:v>
                </c:pt>
                <c:pt idx="32">
                  <c:v>98.28351486364754</c:v>
                </c:pt>
                <c:pt idx="33">
                  <c:v>100.63753992302023</c:v>
                </c:pt>
                <c:pt idx="34">
                  <c:v>100.63753992302023</c:v>
                </c:pt>
                <c:pt idx="35">
                  <c:v>100.63753992302023</c:v>
                </c:pt>
                <c:pt idx="36">
                  <c:v>99.703136516255825</c:v>
                </c:pt>
                <c:pt idx="37">
                  <c:v>98.012857259847678</c:v>
                </c:pt>
                <c:pt idx="38">
                  <c:v>99.479158136106776</c:v>
                </c:pt>
                <c:pt idx="39">
                  <c:v>98.245843911227581</c:v>
                </c:pt>
                <c:pt idx="40">
                  <c:v>96.834411596101873</c:v>
                </c:pt>
                <c:pt idx="41">
                  <c:v>96.834411596101873</c:v>
                </c:pt>
                <c:pt idx="42">
                  <c:v>96.834411596101873</c:v>
                </c:pt>
                <c:pt idx="43">
                  <c:v>97.654164278109903</c:v>
                </c:pt>
                <c:pt idx="44">
                  <c:v>98.40881172713128</c:v>
                </c:pt>
                <c:pt idx="45">
                  <c:v>99.43329784620424</c:v>
                </c:pt>
                <c:pt idx="46">
                  <c:v>99.160592908033735</c:v>
                </c:pt>
                <c:pt idx="47">
                  <c:v>98.102530505282132</c:v>
                </c:pt>
                <c:pt idx="48">
                  <c:v>98.102530505282132</c:v>
                </c:pt>
                <c:pt idx="49">
                  <c:v>98.102530505282132</c:v>
                </c:pt>
                <c:pt idx="50">
                  <c:v>96.846695602325767</c:v>
                </c:pt>
                <c:pt idx="51">
                  <c:v>96.700515928261396</c:v>
                </c:pt>
                <c:pt idx="52">
                  <c:v>95.407419539759232</c:v>
                </c:pt>
                <c:pt idx="53">
                  <c:v>94.192531324215864</c:v>
                </c:pt>
                <c:pt idx="54">
                  <c:v>93.081647694701488</c:v>
                </c:pt>
                <c:pt idx="55">
                  <c:v>93.081647694701488</c:v>
                </c:pt>
                <c:pt idx="56">
                  <c:v>93.081647694701488</c:v>
                </c:pt>
                <c:pt idx="57">
                  <c:v>92.422815494226512</c:v>
                </c:pt>
                <c:pt idx="58">
                  <c:v>91.275079846040455</c:v>
                </c:pt>
                <c:pt idx="59">
                  <c:v>91.815576119891901</c:v>
                </c:pt>
                <c:pt idx="60">
                  <c:v>90.729669969699458</c:v>
                </c:pt>
                <c:pt idx="61">
                  <c:v>90.803783473916965</c:v>
                </c:pt>
                <c:pt idx="62">
                  <c:v>90.803783473916965</c:v>
                </c:pt>
                <c:pt idx="63">
                  <c:v>90.803783473916965</c:v>
                </c:pt>
                <c:pt idx="64">
                  <c:v>90.378347391695996</c:v>
                </c:pt>
                <c:pt idx="65">
                  <c:v>88.822782736876576</c:v>
                </c:pt>
                <c:pt idx="66">
                  <c:v>88.73065269019736</c:v>
                </c:pt>
                <c:pt idx="67">
                  <c:v>89.723200393088192</c:v>
                </c:pt>
                <c:pt idx="68">
                  <c:v>88.361723036606335</c:v>
                </c:pt>
                <c:pt idx="69">
                  <c:v>88.361723036606335</c:v>
                </c:pt>
                <c:pt idx="70">
                  <c:v>88.361723036606335</c:v>
                </c:pt>
                <c:pt idx="71">
                  <c:v>88.426418802718871</c:v>
                </c:pt>
                <c:pt idx="72">
                  <c:v>89.102448611907292</c:v>
                </c:pt>
                <c:pt idx="73">
                  <c:v>89.599131930226847</c:v>
                </c:pt>
                <c:pt idx="74">
                  <c:v>92.152567357300796</c:v>
                </c:pt>
                <c:pt idx="75">
                  <c:v>91.159610187535833</c:v>
                </c:pt>
                <c:pt idx="76">
                  <c:v>91.159610187535833</c:v>
                </c:pt>
                <c:pt idx="77">
                  <c:v>91.159610187535833</c:v>
                </c:pt>
                <c:pt idx="78">
                  <c:v>91.877815084759646</c:v>
                </c:pt>
                <c:pt idx="79">
                  <c:v>90.949963147981322</c:v>
                </c:pt>
                <c:pt idx="80">
                  <c:v>91.288182786012612</c:v>
                </c:pt>
                <c:pt idx="81">
                  <c:v>92.898206535091305</c:v>
                </c:pt>
                <c:pt idx="82">
                  <c:v>92.674637621816387</c:v>
                </c:pt>
                <c:pt idx="83">
                  <c:v>92.674637621816387</c:v>
                </c:pt>
                <c:pt idx="84">
                  <c:v>92.674637621816387</c:v>
                </c:pt>
                <c:pt idx="85">
                  <c:v>91.648923102121032</c:v>
                </c:pt>
                <c:pt idx="86">
                  <c:v>91.795921709933666</c:v>
                </c:pt>
                <c:pt idx="87">
                  <c:v>92.902710670706739</c:v>
                </c:pt>
                <c:pt idx="88">
                  <c:v>93.184014413233967</c:v>
                </c:pt>
                <c:pt idx="89">
                  <c:v>94.390303824420599</c:v>
                </c:pt>
                <c:pt idx="90">
                  <c:v>94.390303824420599</c:v>
                </c:pt>
                <c:pt idx="91">
                  <c:v>94.390303824420599</c:v>
                </c:pt>
                <c:pt idx="92">
                  <c:v>94.719924658095152</c:v>
                </c:pt>
                <c:pt idx="93">
                  <c:v>94.891081811481442</c:v>
                </c:pt>
              </c:numCache>
            </c:numRef>
          </c:val>
          <c:smooth val="0"/>
          <c:extLst>
            <c:ext xmlns:c16="http://schemas.microsoft.com/office/drawing/2014/chart" uri="{C3380CC4-5D6E-409C-BE32-E72D297353CC}">
              <c16:uniqueId val="{00000002-0EAF-4071-BC08-C84CA9D2DEA1}"/>
            </c:ext>
          </c:extLst>
        </c:ser>
        <c:ser>
          <c:idx val="3"/>
          <c:order val="3"/>
          <c:tx>
            <c:strRef>
              <c:f>'Tasas de cambio'!$AE$84</c:f>
              <c:strCache>
                <c:ptCount val="1"/>
                <c:pt idx="0">
                  <c:v>Chile</c:v>
                </c:pt>
              </c:strCache>
            </c:strRef>
          </c:tx>
          <c:spPr>
            <a:ln w="28575" cap="rnd">
              <a:solidFill>
                <a:schemeClr val="bg1">
                  <a:lumMod val="50000"/>
                </a:schemeClr>
              </a:solidFill>
              <a:round/>
            </a:ln>
            <a:effectLst/>
          </c:spPr>
          <c:marker>
            <c:symbol val="none"/>
          </c:marker>
          <c:cat>
            <c:numRef>
              <c:f>'Tasas de cambio'!$AA$85:$AA$178</c:f>
              <c:numCache>
                <c:formatCode>m/d/yyyy</c:formatCode>
                <c:ptCount val="94"/>
                <c:pt idx="0">
                  <c:v>43910</c:v>
                </c:pt>
                <c:pt idx="1">
                  <c:v>43913</c:v>
                </c:pt>
                <c:pt idx="2">
                  <c:v>43914</c:v>
                </c:pt>
                <c:pt idx="3">
                  <c:v>43915</c:v>
                </c:pt>
                <c:pt idx="4">
                  <c:v>43916</c:v>
                </c:pt>
                <c:pt idx="5">
                  <c:v>43917</c:v>
                </c:pt>
                <c:pt idx="6">
                  <c:v>43920</c:v>
                </c:pt>
                <c:pt idx="7">
                  <c:v>43921</c:v>
                </c:pt>
                <c:pt idx="8">
                  <c:v>43922</c:v>
                </c:pt>
                <c:pt idx="9">
                  <c:v>43923</c:v>
                </c:pt>
                <c:pt idx="10">
                  <c:v>43924</c:v>
                </c:pt>
                <c:pt idx="11">
                  <c:v>43927</c:v>
                </c:pt>
                <c:pt idx="12">
                  <c:v>43928</c:v>
                </c:pt>
                <c:pt idx="13">
                  <c:v>43929</c:v>
                </c:pt>
                <c:pt idx="14">
                  <c:v>43930</c:v>
                </c:pt>
                <c:pt idx="15">
                  <c:v>43931</c:v>
                </c:pt>
                <c:pt idx="16">
                  <c:v>43934</c:v>
                </c:pt>
                <c:pt idx="17">
                  <c:v>43935</c:v>
                </c:pt>
                <c:pt idx="18">
                  <c:v>43936</c:v>
                </c:pt>
                <c:pt idx="19">
                  <c:v>43937</c:v>
                </c:pt>
                <c:pt idx="20">
                  <c:v>43938</c:v>
                </c:pt>
                <c:pt idx="21">
                  <c:v>43939</c:v>
                </c:pt>
                <c:pt idx="22">
                  <c:v>43940</c:v>
                </c:pt>
                <c:pt idx="23">
                  <c:v>43941</c:v>
                </c:pt>
                <c:pt idx="24">
                  <c:v>43942</c:v>
                </c:pt>
                <c:pt idx="25">
                  <c:v>43943</c:v>
                </c:pt>
                <c:pt idx="26">
                  <c:v>43944</c:v>
                </c:pt>
                <c:pt idx="27">
                  <c:v>43945</c:v>
                </c:pt>
                <c:pt idx="28">
                  <c:v>43947</c:v>
                </c:pt>
                <c:pt idx="29">
                  <c:v>43948</c:v>
                </c:pt>
                <c:pt idx="30">
                  <c:v>43949</c:v>
                </c:pt>
                <c:pt idx="31">
                  <c:v>43950</c:v>
                </c:pt>
                <c:pt idx="32">
                  <c:v>43951</c:v>
                </c:pt>
                <c:pt idx="33">
                  <c:v>43952</c:v>
                </c:pt>
                <c:pt idx="34">
                  <c:v>43953</c:v>
                </c:pt>
                <c:pt idx="35">
                  <c:v>43954</c:v>
                </c:pt>
                <c:pt idx="36">
                  <c:v>43955</c:v>
                </c:pt>
                <c:pt idx="37">
                  <c:v>43956</c:v>
                </c:pt>
                <c:pt idx="38">
                  <c:v>43957</c:v>
                </c:pt>
                <c:pt idx="39">
                  <c:v>43958</c:v>
                </c:pt>
                <c:pt idx="40">
                  <c:v>43959</c:v>
                </c:pt>
                <c:pt idx="41">
                  <c:v>43960</c:v>
                </c:pt>
                <c:pt idx="42">
                  <c:v>43961</c:v>
                </c:pt>
                <c:pt idx="43">
                  <c:v>43962</c:v>
                </c:pt>
                <c:pt idx="44">
                  <c:v>43963</c:v>
                </c:pt>
                <c:pt idx="45">
                  <c:v>43964</c:v>
                </c:pt>
                <c:pt idx="46">
                  <c:v>43965</c:v>
                </c:pt>
                <c:pt idx="47">
                  <c:v>43966</c:v>
                </c:pt>
                <c:pt idx="48">
                  <c:v>43967</c:v>
                </c:pt>
                <c:pt idx="49">
                  <c:v>43968</c:v>
                </c:pt>
                <c:pt idx="50">
                  <c:v>43969</c:v>
                </c:pt>
                <c:pt idx="51">
                  <c:v>43970</c:v>
                </c:pt>
                <c:pt idx="52">
                  <c:v>43971</c:v>
                </c:pt>
                <c:pt idx="53">
                  <c:v>43972</c:v>
                </c:pt>
                <c:pt idx="54">
                  <c:v>43973</c:v>
                </c:pt>
                <c:pt idx="55">
                  <c:v>43974</c:v>
                </c:pt>
                <c:pt idx="56">
                  <c:v>43975</c:v>
                </c:pt>
                <c:pt idx="57">
                  <c:v>43976</c:v>
                </c:pt>
                <c:pt idx="58">
                  <c:v>43977</c:v>
                </c:pt>
                <c:pt idx="59">
                  <c:v>43978</c:v>
                </c:pt>
                <c:pt idx="60">
                  <c:v>43979</c:v>
                </c:pt>
                <c:pt idx="61">
                  <c:v>43980</c:v>
                </c:pt>
                <c:pt idx="62">
                  <c:v>43981</c:v>
                </c:pt>
                <c:pt idx="63">
                  <c:v>43982</c:v>
                </c:pt>
                <c:pt idx="64">
                  <c:v>43983</c:v>
                </c:pt>
                <c:pt idx="65">
                  <c:v>43984</c:v>
                </c:pt>
                <c:pt idx="66">
                  <c:v>43985</c:v>
                </c:pt>
                <c:pt idx="67">
                  <c:v>43986</c:v>
                </c:pt>
                <c:pt idx="68">
                  <c:v>43987</c:v>
                </c:pt>
                <c:pt idx="69">
                  <c:v>43988</c:v>
                </c:pt>
                <c:pt idx="70">
                  <c:v>43989</c:v>
                </c:pt>
                <c:pt idx="71">
                  <c:v>43990</c:v>
                </c:pt>
                <c:pt idx="72">
                  <c:v>43991</c:v>
                </c:pt>
                <c:pt idx="73">
                  <c:v>43992</c:v>
                </c:pt>
                <c:pt idx="74">
                  <c:v>43993</c:v>
                </c:pt>
                <c:pt idx="75">
                  <c:v>43994</c:v>
                </c:pt>
                <c:pt idx="76">
                  <c:v>43995</c:v>
                </c:pt>
                <c:pt idx="77">
                  <c:v>43996</c:v>
                </c:pt>
                <c:pt idx="78">
                  <c:v>43997</c:v>
                </c:pt>
                <c:pt idx="79">
                  <c:v>43998</c:v>
                </c:pt>
                <c:pt idx="80">
                  <c:v>43999</c:v>
                </c:pt>
                <c:pt idx="81">
                  <c:v>44000</c:v>
                </c:pt>
                <c:pt idx="82">
                  <c:v>44001</c:v>
                </c:pt>
                <c:pt idx="83">
                  <c:v>44002</c:v>
                </c:pt>
                <c:pt idx="84">
                  <c:v>44003</c:v>
                </c:pt>
                <c:pt idx="85">
                  <c:v>44004</c:v>
                </c:pt>
                <c:pt idx="86">
                  <c:v>44005</c:v>
                </c:pt>
                <c:pt idx="87">
                  <c:v>44006</c:v>
                </c:pt>
                <c:pt idx="88">
                  <c:v>44007</c:v>
                </c:pt>
                <c:pt idx="89">
                  <c:v>44008</c:v>
                </c:pt>
                <c:pt idx="90">
                  <c:v>44009</c:v>
                </c:pt>
                <c:pt idx="91">
                  <c:v>44010</c:v>
                </c:pt>
                <c:pt idx="92">
                  <c:v>44011</c:v>
                </c:pt>
                <c:pt idx="93">
                  <c:v>44012</c:v>
                </c:pt>
              </c:numCache>
            </c:numRef>
          </c:cat>
          <c:val>
            <c:numRef>
              <c:f>'Tasas de cambio'!$AE$85:$AE$178</c:f>
              <c:numCache>
                <c:formatCode>General</c:formatCode>
                <c:ptCount val="94"/>
                <c:pt idx="0">
                  <c:v>100</c:v>
                </c:pt>
                <c:pt idx="1">
                  <c:v>99.698812626701411</c:v>
                </c:pt>
                <c:pt idx="2">
                  <c:v>97.926440776136687</c:v>
                </c:pt>
                <c:pt idx="3">
                  <c:v>97.84535186794092</c:v>
                </c:pt>
                <c:pt idx="4">
                  <c:v>95.864465682015634</c:v>
                </c:pt>
                <c:pt idx="5">
                  <c:v>96.710107153200113</c:v>
                </c:pt>
                <c:pt idx="6">
                  <c:v>99.445120185346084</c:v>
                </c:pt>
                <c:pt idx="7">
                  <c:v>99.142774399073275</c:v>
                </c:pt>
                <c:pt idx="8">
                  <c:v>100.23052418187083</c:v>
                </c:pt>
                <c:pt idx="9">
                  <c:v>99.859832030118739</c:v>
                </c:pt>
                <c:pt idx="10">
                  <c:v>100.33362293657689</c:v>
                </c:pt>
                <c:pt idx="11">
                  <c:v>98.524181870836955</c:v>
                </c:pt>
                <c:pt idx="12">
                  <c:v>99.519258615696486</c:v>
                </c:pt>
                <c:pt idx="13">
                  <c:v>97.785114393281205</c:v>
                </c:pt>
                <c:pt idx="14">
                  <c:v>97.466550825369254</c:v>
                </c:pt>
                <c:pt idx="15">
                  <c:v>97.466550825369254</c:v>
                </c:pt>
                <c:pt idx="16">
                  <c:v>98.451201853460759</c:v>
                </c:pt>
                <c:pt idx="17">
                  <c:v>98.378221836084563</c:v>
                </c:pt>
                <c:pt idx="18">
                  <c:v>99.218071242397912</c:v>
                </c:pt>
                <c:pt idx="19">
                  <c:v>98.737329858094412</c:v>
                </c:pt>
                <c:pt idx="20">
                  <c:v>98.956269910223</c:v>
                </c:pt>
                <c:pt idx="21">
                  <c:v>98.921517520996233</c:v>
                </c:pt>
                <c:pt idx="22">
                  <c:v>98.921517520996233</c:v>
                </c:pt>
                <c:pt idx="23">
                  <c:v>98.945844193454974</c:v>
                </c:pt>
                <c:pt idx="24">
                  <c:v>99.459021141036786</c:v>
                </c:pt>
                <c:pt idx="25">
                  <c:v>99.293368085722562</c:v>
                </c:pt>
                <c:pt idx="26">
                  <c:v>99.481030987547058</c:v>
                </c:pt>
                <c:pt idx="27">
                  <c:v>99.491456704315084</c:v>
                </c:pt>
                <c:pt idx="28">
                  <c:v>99.491456704315084</c:v>
                </c:pt>
                <c:pt idx="29">
                  <c:v>99.578337677381995</c:v>
                </c:pt>
                <c:pt idx="30">
                  <c:v>97.938024905878947</c:v>
                </c:pt>
                <c:pt idx="31">
                  <c:v>96.729800173761944</c:v>
                </c:pt>
                <c:pt idx="32">
                  <c:v>96.788879235447439</c:v>
                </c:pt>
                <c:pt idx="33">
                  <c:v>96.79582971329279</c:v>
                </c:pt>
                <c:pt idx="34">
                  <c:v>96.79582971329279</c:v>
                </c:pt>
                <c:pt idx="35">
                  <c:v>96.79582971329279</c:v>
                </c:pt>
                <c:pt idx="36">
                  <c:v>96.894294816101947</c:v>
                </c:pt>
                <c:pt idx="37">
                  <c:v>96.623226180133216</c:v>
                </c:pt>
                <c:pt idx="38">
                  <c:v>97.238343469446846</c:v>
                </c:pt>
                <c:pt idx="39">
                  <c:v>96.714740805097009</c:v>
                </c:pt>
                <c:pt idx="40">
                  <c:v>95.790327251665218</c:v>
                </c:pt>
                <c:pt idx="41">
                  <c:v>95.790327251665218</c:v>
                </c:pt>
                <c:pt idx="42">
                  <c:v>95.790327251665218</c:v>
                </c:pt>
                <c:pt idx="43">
                  <c:v>95.44859542426876</c:v>
                </c:pt>
                <c:pt idx="44">
                  <c:v>95.278308717057641</c:v>
                </c:pt>
                <c:pt idx="45">
                  <c:v>94.735013032145957</c:v>
                </c:pt>
                <c:pt idx="46">
                  <c:v>95.126556617434105</c:v>
                </c:pt>
                <c:pt idx="47">
                  <c:v>95.717347234289022</c:v>
                </c:pt>
                <c:pt idx="48">
                  <c:v>95.717347234289022</c:v>
                </c:pt>
                <c:pt idx="49">
                  <c:v>95.717347234289022</c:v>
                </c:pt>
                <c:pt idx="50">
                  <c:v>95.087170576310456</c:v>
                </c:pt>
                <c:pt idx="51">
                  <c:v>94.766290182450049</c:v>
                </c:pt>
                <c:pt idx="52">
                  <c:v>93.007819287576027</c:v>
                </c:pt>
                <c:pt idx="53">
                  <c:v>93.004344048653337</c:v>
                </c:pt>
                <c:pt idx="54">
                  <c:v>93.35418476686938</c:v>
                </c:pt>
                <c:pt idx="55">
                  <c:v>93.35418476686938</c:v>
                </c:pt>
                <c:pt idx="56">
                  <c:v>93.35418476686938</c:v>
                </c:pt>
                <c:pt idx="57">
                  <c:v>93.218650448885029</c:v>
                </c:pt>
                <c:pt idx="58">
                  <c:v>93.342600637127134</c:v>
                </c:pt>
                <c:pt idx="59">
                  <c:v>95.179843614248483</c:v>
                </c:pt>
                <c:pt idx="60">
                  <c:v>93.595134665508255</c:v>
                </c:pt>
                <c:pt idx="61">
                  <c:v>93.422531132348681</c:v>
                </c:pt>
                <c:pt idx="62">
                  <c:v>93.422531132348681</c:v>
                </c:pt>
                <c:pt idx="63">
                  <c:v>93.422531132348681</c:v>
                </c:pt>
                <c:pt idx="64">
                  <c:v>91.945554590211415</c:v>
                </c:pt>
                <c:pt idx="65">
                  <c:v>90.210251954821899</c:v>
                </c:pt>
                <c:pt idx="66">
                  <c:v>89.256878077034457</c:v>
                </c:pt>
                <c:pt idx="67">
                  <c:v>89.362293657688966</c:v>
                </c:pt>
                <c:pt idx="68">
                  <c:v>89.099333912539819</c:v>
                </c:pt>
                <c:pt idx="69">
                  <c:v>89.099333912539819</c:v>
                </c:pt>
                <c:pt idx="70">
                  <c:v>89.099333912539819</c:v>
                </c:pt>
                <c:pt idx="71">
                  <c:v>89.033304373008974</c:v>
                </c:pt>
                <c:pt idx="72">
                  <c:v>89.188531711555157</c:v>
                </c:pt>
                <c:pt idx="73">
                  <c:v>89.464233999420784</c:v>
                </c:pt>
                <c:pt idx="74">
                  <c:v>91.219229655372146</c:v>
                </c:pt>
                <c:pt idx="75">
                  <c:v>91.94323776426296</c:v>
                </c:pt>
                <c:pt idx="76">
                  <c:v>91.94323776426296</c:v>
                </c:pt>
                <c:pt idx="77">
                  <c:v>91.94323776426296</c:v>
                </c:pt>
                <c:pt idx="78">
                  <c:v>91.113814074717638</c:v>
                </c:pt>
                <c:pt idx="79">
                  <c:v>90.981754995655947</c:v>
                </c:pt>
                <c:pt idx="80">
                  <c:v>92.301187373298575</c:v>
                </c:pt>
                <c:pt idx="81">
                  <c:v>94.519548218940059</c:v>
                </c:pt>
                <c:pt idx="82">
                  <c:v>94.491746307558657</c:v>
                </c:pt>
                <c:pt idx="83">
                  <c:v>94.491746307558657</c:v>
                </c:pt>
                <c:pt idx="84">
                  <c:v>94.491746307558657</c:v>
                </c:pt>
                <c:pt idx="85">
                  <c:v>94.605270779032722</c:v>
                </c:pt>
                <c:pt idx="86">
                  <c:v>94.814943527367518</c:v>
                </c:pt>
                <c:pt idx="87">
                  <c:v>94.891398783666375</c:v>
                </c:pt>
                <c:pt idx="88">
                  <c:v>94.036490008688105</c:v>
                </c:pt>
                <c:pt idx="89">
                  <c:v>94.76281494352736</c:v>
                </c:pt>
                <c:pt idx="90">
                  <c:v>94.76281494352736</c:v>
                </c:pt>
                <c:pt idx="91">
                  <c:v>94.76281494352736</c:v>
                </c:pt>
                <c:pt idx="92">
                  <c:v>94.934260063712713</c:v>
                </c:pt>
                <c:pt idx="93">
                  <c:v>95.236605849985523</c:v>
                </c:pt>
              </c:numCache>
            </c:numRef>
          </c:val>
          <c:smooth val="0"/>
          <c:extLst>
            <c:ext xmlns:c16="http://schemas.microsoft.com/office/drawing/2014/chart" uri="{C3380CC4-5D6E-409C-BE32-E72D297353CC}">
              <c16:uniqueId val="{00000003-0EAF-4071-BC08-C84CA9D2DEA1}"/>
            </c:ext>
          </c:extLst>
        </c:ser>
        <c:ser>
          <c:idx val="4"/>
          <c:order val="4"/>
          <c:tx>
            <c:strRef>
              <c:f>'Tasas de cambio'!$AF$84</c:f>
              <c:strCache>
                <c:ptCount val="1"/>
                <c:pt idx="0">
                  <c:v>Perú</c:v>
                </c:pt>
              </c:strCache>
            </c:strRef>
          </c:tx>
          <c:spPr>
            <a:ln w="28575" cap="rnd">
              <a:solidFill>
                <a:srgbClr val="C52F8F"/>
              </a:solidFill>
              <a:round/>
            </a:ln>
            <a:effectLst/>
          </c:spPr>
          <c:marker>
            <c:symbol val="none"/>
          </c:marker>
          <c:cat>
            <c:numRef>
              <c:f>'Tasas de cambio'!$AA$85:$AA$178</c:f>
              <c:numCache>
                <c:formatCode>m/d/yyyy</c:formatCode>
                <c:ptCount val="94"/>
                <c:pt idx="0">
                  <c:v>43910</c:v>
                </c:pt>
                <c:pt idx="1">
                  <c:v>43913</c:v>
                </c:pt>
                <c:pt idx="2">
                  <c:v>43914</c:v>
                </c:pt>
                <c:pt idx="3">
                  <c:v>43915</c:v>
                </c:pt>
                <c:pt idx="4">
                  <c:v>43916</c:v>
                </c:pt>
                <c:pt idx="5">
                  <c:v>43917</c:v>
                </c:pt>
                <c:pt idx="6">
                  <c:v>43920</c:v>
                </c:pt>
                <c:pt idx="7">
                  <c:v>43921</c:v>
                </c:pt>
                <c:pt idx="8">
                  <c:v>43922</c:v>
                </c:pt>
                <c:pt idx="9">
                  <c:v>43923</c:v>
                </c:pt>
                <c:pt idx="10">
                  <c:v>43924</c:v>
                </c:pt>
                <c:pt idx="11">
                  <c:v>43927</c:v>
                </c:pt>
                <c:pt idx="12">
                  <c:v>43928</c:v>
                </c:pt>
                <c:pt idx="13">
                  <c:v>43929</c:v>
                </c:pt>
                <c:pt idx="14">
                  <c:v>43930</c:v>
                </c:pt>
                <c:pt idx="15">
                  <c:v>43931</c:v>
                </c:pt>
                <c:pt idx="16">
                  <c:v>43934</c:v>
                </c:pt>
                <c:pt idx="17">
                  <c:v>43935</c:v>
                </c:pt>
                <c:pt idx="18">
                  <c:v>43936</c:v>
                </c:pt>
                <c:pt idx="19">
                  <c:v>43937</c:v>
                </c:pt>
                <c:pt idx="20">
                  <c:v>43938</c:v>
                </c:pt>
                <c:pt idx="21">
                  <c:v>43939</c:v>
                </c:pt>
                <c:pt idx="22">
                  <c:v>43940</c:v>
                </c:pt>
                <c:pt idx="23">
                  <c:v>43941</c:v>
                </c:pt>
                <c:pt idx="24">
                  <c:v>43942</c:v>
                </c:pt>
                <c:pt idx="25">
                  <c:v>43943</c:v>
                </c:pt>
                <c:pt idx="26">
                  <c:v>43944</c:v>
                </c:pt>
                <c:pt idx="27">
                  <c:v>43945</c:v>
                </c:pt>
                <c:pt idx="28">
                  <c:v>43947</c:v>
                </c:pt>
                <c:pt idx="29">
                  <c:v>43948</c:v>
                </c:pt>
                <c:pt idx="30">
                  <c:v>43949</c:v>
                </c:pt>
                <c:pt idx="31">
                  <c:v>43950</c:v>
                </c:pt>
                <c:pt idx="32">
                  <c:v>43951</c:v>
                </c:pt>
                <c:pt idx="33">
                  <c:v>43952</c:v>
                </c:pt>
                <c:pt idx="34">
                  <c:v>43953</c:v>
                </c:pt>
                <c:pt idx="35">
                  <c:v>43954</c:v>
                </c:pt>
                <c:pt idx="36">
                  <c:v>43955</c:v>
                </c:pt>
                <c:pt idx="37">
                  <c:v>43956</c:v>
                </c:pt>
                <c:pt idx="38">
                  <c:v>43957</c:v>
                </c:pt>
                <c:pt idx="39">
                  <c:v>43958</c:v>
                </c:pt>
                <c:pt idx="40">
                  <c:v>43959</c:v>
                </c:pt>
                <c:pt idx="41">
                  <c:v>43960</c:v>
                </c:pt>
                <c:pt idx="42">
                  <c:v>43961</c:v>
                </c:pt>
                <c:pt idx="43">
                  <c:v>43962</c:v>
                </c:pt>
                <c:pt idx="44">
                  <c:v>43963</c:v>
                </c:pt>
                <c:pt idx="45">
                  <c:v>43964</c:v>
                </c:pt>
                <c:pt idx="46">
                  <c:v>43965</c:v>
                </c:pt>
                <c:pt idx="47">
                  <c:v>43966</c:v>
                </c:pt>
                <c:pt idx="48">
                  <c:v>43967</c:v>
                </c:pt>
                <c:pt idx="49">
                  <c:v>43968</c:v>
                </c:pt>
                <c:pt idx="50">
                  <c:v>43969</c:v>
                </c:pt>
                <c:pt idx="51">
                  <c:v>43970</c:v>
                </c:pt>
                <c:pt idx="52">
                  <c:v>43971</c:v>
                </c:pt>
                <c:pt idx="53">
                  <c:v>43972</c:v>
                </c:pt>
                <c:pt idx="54">
                  <c:v>43973</c:v>
                </c:pt>
                <c:pt idx="55">
                  <c:v>43974</c:v>
                </c:pt>
                <c:pt idx="56">
                  <c:v>43975</c:v>
                </c:pt>
                <c:pt idx="57">
                  <c:v>43976</c:v>
                </c:pt>
                <c:pt idx="58">
                  <c:v>43977</c:v>
                </c:pt>
                <c:pt idx="59">
                  <c:v>43978</c:v>
                </c:pt>
                <c:pt idx="60">
                  <c:v>43979</c:v>
                </c:pt>
                <c:pt idx="61">
                  <c:v>43980</c:v>
                </c:pt>
                <c:pt idx="62">
                  <c:v>43981</c:v>
                </c:pt>
                <c:pt idx="63">
                  <c:v>43982</c:v>
                </c:pt>
                <c:pt idx="64">
                  <c:v>43983</c:v>
                </c:pt>
                <c:pt idx="65">
                  <c:v>43984</c:v>
                </c:pt>
                <c:pt idx="66">
                  <c:v>43985</c:v>
                </c:pt>
                <c:pt idx="67">
                  <c:v>43986</c:v>
                </c:pt>
                <c:pt idx="68">
                  <c:v>43987</c:v>
                </c:pt>
                <c:pt idx="69">
                  <c:v>43988</c:v>
                </c:pt>
                <c:pt idx="70">
                  <c:v>43989</c:v>
                </c:pt>
                <c:pt idx="71">
                  <c:v>43990</c:v>
                </c:pt>
                <c:pt idx="72">
                  <c:v>43991</c:v>
                </c:pt>
                <c:pt idx="73">
                  <c:v>43992</c:v>
                </c:pt>
                <c:pt idx="74">
                  <c:v>43993</c:v>
                </c:pt>
                <c:pt idx="75">
                  <c:v>43994</c:v>
                </c:pt>
                <c:pt idx="76">
                  <c:v>43995</c:v>
                </c:pt>
                <c:pt idx="77">
                  <c:v>43996</c:v>
                </c:pt>
                <c:pt idx="78">
                  <c:v>43997</c:v>
                </c:pt>
                <c:pt idx="79">
                  <c:v>43998</c:v>
                </c:pt>
                <c:pt idx="80">
                  <c:v>43999</c:v>
                </c:pt>
                <c:pt idx="81">
                  <c:v>44000</c:v>
                </c:pt>
                <c:pt idx="82">
                  <c:v>44001</c:v>
                </c:pt>
                <c:pt idx="83">
                  <c:v>44002</c:v>
                </c:pt>
                <c:pt idx="84">
                  <c:v>44003</c:v>
                </c:pt>
                <c:pt idx="85">
                  <c:v>44004</c:v>
                </c:pt>
                <c:pt idx="86">
                  <c:v>44005</c:v>
                </c:pt>
                <c:pt idx="87">
                  <c:v>44006</c:v>
                </c:pt>
                <c:pt idx="88">
                  <c:v>44007</c:v>
                </c:pt>
                <c:pt idx="89">
                  <c:v>44008</c:v>
                </c:pt>
                <c:pt idx="90">
                  <c:v>44009</c:v>
                </c:pt>
                <c:pt idx="91">
                  <c:v>44010</c:v>
                </c:pt>
                <c:pt idx="92">
                  <c:v>44011</c:v>
                </c:pt>
                <c:pt idx="93">
                  <c:v>44012</c:v>
                </c:pt>
              </c:numCache>
            </c:numRef>
          </c:cat>
          <c:val>
            <c:numRef>
              <c:f>'Tasas de cambio'!$AF$85:$AF$178</c:f>
              <c:numCache>
                <c:formatCode>General</c:formatCode>
                <c:ptCount val="94"/>
                <c:pt idx="0">
                  <c:v>100</c:v>
                </c:pt>
                <c:pt idx="1">
                  <c:v>100.1161637625726</c:v>
                </c:pt>
                <c:pt idx="2">
                  <c:v>99.747839637342395</c:v>
                </c:pt>
                <c:pt idx="3">
                  <c:v>98.543703074089819</c:v>
                </c:pt>
                <c:pt idx="4">
                  <c:v>96.560419322850265</c:v>
                </c:pt>
                <c:pt idx="5">
                  <c:v>96.869244935543279</c:v>
                </c:pt>
                <c:pt idx="6">
                  <c:v>97.552061198470028</c:v>
                </c:pt>
                <c:pt idx="7">
                  <c:v>97.237569060773481</c:v>
                </c:pt>
                <c:pt idx="8">
                  <c:v>98.200878311375547</c:v>
                </c:pt>
                <c:pt idx="9">
                  <c:v>97.535061623459413</c:v>
                </c:pt>
                <c:pt idx="10">
                  <c:v>97.974217311233886</c:v>
                </c:pt>
                <c:pt idx="11">
                  <c:v>96.160929310100585</c:v>
                </c:pt>
                <c:pt idx="12">
                  <c:v>95.384615384615373</c:v>
                </c:pt>
                <c:pt idx="13">
                  <c:v>95.58011049723757</c:v>
                </c:pt>
                <c:pt idx="14">
                  <c:v>95.523445247202147</c:v>
                </c:pt>
                <c:pt idx="15">
                  <c:v>95.495112622184436</c:v>
                </c:pt>
                <c:pt idx="16">
                  <c:v>95.993766822496113</c:v>
                </c:pt>
                <c:pt idx="17">
                  <c:v>96.217594560135993</c:v>
                </c:pt>
                <c:pt idx="18">
                  <c:v>96.585918685366195</c:v>
                </c:pt>
                <c:pt idx="19">
                  <c:v>96.730415072956504</c:v>
                </c:pt>
                <c:pt idx="20">
                  <c:v>96.503754072814843</c:v>
                </c:pt>
                <c:pt idx="21">
                  <c:v>96.560419322850265</c:v>
                </c:pt>
                <c:pt idx="22">
                  <c:v>96.560419322850265</c:v>
                </c:pt>
                <c:pt idx="23">
                  <c:v>96.424422722765257</c:v>
                </c:pt>
                <c:pt idx="24">
                  <c:v>95.988100297492565</c:v>
                </c:pt>
                <c:pt idx="25">
                  <c:v>95.557444397223406</c:v>
                </c:pt>
                <c:pt idx="26">
                  <c:v>95.639609009774745</c:v>
                </c:pt>
                <c:pt idx="27">
                  <c:v>96.257260235160786</c:v>
                </c:pt>
                <c:pt idx="28">
                  <c:v>96.257260235160786</c:v>
                </c:pt>
                <c:pt idx="29">
                  <c:v>96.274259810171415</c:v>
                </c:pt>
                <c:pt idx="30">
                  <c:v>96.027765972517358</c:v>
                </c:pt>
                <c:pt idx="31">
                  <c:v>95.412948009633098</c:v>
                </c:pt>
                <c:pt idx="32">
                  <c:v>95.636775747272978</c:v>
                </c:pt>
                <c:pt idx="33">
                  <c:v>95.636775747272978</c:v>
                </c:pt>
                <c:pt idx="34">
                  <c:v>95.636775747272978</c:v>
                </c:pt>
                <c:pt idx="35">
                  <c:v>95.636775747272978</c:v>
                </c:pt>
                <c:pt idx="36">
                  <c:v>95.905935684941198</c:v>
                </c:pt>
                <c:pt idx="37">
                  <c:v>96.007933135004947</c:v>
                </c:pt>
                <c:pt idx="38">
                  <c:v>96.741748122963585</c:v>
                </c:pt>
                <c:pt idx="39">
                  <c:v>96.424422722765257</c:v>
                </c:pt>
                <c:pt idx="40">
                  <c:v>96.55191953534495</c:v>
                </c:pt>
                <c:pt idx="41">
                  <c:v>96.55191953534495</c:v>
                </c:pt>
                <c:pt idx="42">
                  <c:v>96.55191953534495</c:v>
                </c:pt>
                <c:pt idx="43">
                  <c:v>96.857911885536197</c:v>
                </c:pt>
                <c:pt idx="44">
                  <c:v>97.33956651083723</c:v>
                </c:pt>
                <c:pt idx="45">
                  <c:v>97.45289701090806</c:v>
                </c:pt>
                <c:pt idx="46">
                  <c:v>97.764555886102841</c:v>
                </c:pt>
                <c:pt idx="47">
                  <c:v>97.410398073381501</c:v>
                </c:pt>
                <c:pt idx="48">
                  <c:v>97.410398073381501</c:v>
                </c:pt>
                <c:pt idx="49">
                  <c:v>97.410398073381501</c:v>
                </c:pt>
                <c:pt idx="50">
                  <c:v>97.138404873211499</c:v>
                </c:pt>
                <c:pt idx="51">
                  <c:v>97.135571610709732</c:v>
                </c:pt>
                <c:pt idx="52">
                  <c:v>96.379090522736931</c:v>
                </c:pt>
                <c:pt idx="53">
                  <c:v>96.642583935401618</c:v>
                </c:pt>
                <c:pt idx="54">
                  <c:v>97.169570760730977</c:v>
                </c:pt>
                <c:pt idx="55">
                  <c:v>97.169570760730977</c:v>
                </c:pt>
                <c:pt idx="56">
                  <c:v>97.169570760730977</c:v>
                </c:pt>
                <c:pt idx="57">
                  <c:v>97.124238560702651</c:v>
                </c:pt>
                <c:pt idx="58">
                  <c:v>97.345233035840778</c:v>
                </c:pt>
                <c:pt idx="59">
                  <c:v>97.747556311092225</c:v>
                </c:pt>
                <c:pt idx="60">
                  <c:v>97.416064598385034</c:v>
                </c:pt>
                <c:pt idx="61">
                  <c:v>97.138404873211499</c:v>
                </c:pt>
                <c:pt idx="62">
                  <c:v>97.138404873211499</c:v>
                </c:pt>
                <c:pt idx="63">
                  <c:v>97.138404873211499</c:v>
                </c:pt>
                <c:pt idx="64">
                  <c:v>96.948576285592864</c:v>
                </c:pt>
                <c:pt idx="65">
                  <c:v>96.322425272701523</c:v>
                </c:pt>
                <c:pt idx="66">
                  <c:v>96.387590310242246</c:v>
                </c:pt>
                <c:pt idx="67">
                  <c:v>97.271568210794726</c:v>
                </c:pt>
                <c:pt idx="68">
                  <c:v>97.206403173254003</c:v>
                </c:pt>
                <c:pt idx="69">
                  <c:v>97.206403173254003</c:v>
                </c:pt>
                <c:pt idx="70">
                  <c:v>97.206403173254003</c:v>
                </c:pt>
                <c:pt idx="71">
                  <c:v>97.376398923360256</c:v>
                </c:pt>
                <c:pt idx="72">
                  <c:v>97.563394248477124</c:v>
                </c:pt>
                <c:pt idx="73">
                  <c:v>97.101572460688473</c:v>
                </c:pt>
                <c:pt idx="74">
                  <c:v>98.045048873778157</c:v>
                </c:pt>
                <c:pt idx="75">
                  <c:v>98.200878311375547</c:v>
                </c:pt>
                <c:pt idx="76">
                  <c:v>98.200878311375547</c:v>
                </c:pt>
                <c:pt idx="77">
                  <c:v>98.200878311375547</c:v>
                </c:pt>
                <c:pt idx="78">
                  <c:v>98.560702649100435</c:v>
                </c:pt>
                <c:pt idx="79">
                  <c:v>98.674033149171265</c:v>
                </c:pt>
                <c:pt idx="80">
                  <c:v>99.093355999433342</c:v>
                </c:pt>
                <c:pt idx="81">
                  <c:v>99.872503187420307</c:v>
                </c:pt>
                <c:pt idx="82">
                  <c:v>99.229352599518336</c:v>
                </c:pt>
                <c:pt idx="83">
                  <c:v>99.229352599518336</c:v>
                </c:pt>
                <c:pt idx="84">
                  <c:v>99.229352599518336</c:v>
                </c:pt>
                <c:pt idx="85">
                  <c:v>99.345516362090947</c:v>
                </c:pt>
                <c:pt idx="86">
                  <c:v>99.793171837370721</c:v>
                </c:pt>
                <c:pt idx="87">
                  <c:v>99.447513812154682</c:v>
                </c:pt>
                <c:pt idx="88">
                  <c:v>99.286017849553758</c:v>
                </c:pt>
                <c:pt idx="89">
                  <c:v>99.985833687491137</c:v>
                </c:pt>
                <c:pt idx="90">
                  <c:v>99.985833687491137</c:v>
                </c:pt>
                <c:pt idx="91">
                  <c:v>99.985833687491137</c:v>
                </c:pt>
                <c:pt idx="92">
                  <c:v>100.01699957501063</c:v>
                </c:pt>
                <c:pt idx="93">
                  <c:v>100.01699957501063</c:v>
                </c:pt>
              </c:numCache>
            </c:numRef>
          </c:val>
          <c:smooth val="0"/>
          <c:extLst>
            <c:ext xmlns:c16="http://schemas.microsoft.com/office/drawing/2014/chart" uri="{C3380CC4-5D6E-409C-BE32-E72D297353CC}">
              <c16:uniqueId val="{00000004-0EAF-4071-BC08-C84CA9D2DEA1}"/>
            </c:ext>
          </c:extLst>
        </c:ser>
        <c:ser>
          <c:idx val="5"/>
          <c:order val="5"/>
          <c:tx>
            <c:strRef>
              <c:f>'Tasas de cambio'!$AG$84</c:f>
              <c:strCache>
                <c:ptCount val="1"/>
                <c:pt idx="0">
                  <c:v>Argentina</c:v>
                </c:pt>
              </c:strCache>
            </c:strRef>
          </c:tx>
          <c:spPr>
            <a:ln w="28575" cap="rnd">
              <a:solidFill>
                <a:schemeClr val="accent2"/>
              </a:solidFill>
              <a:round/>
            </a:ln>
            <a:effectLst/>
          </c:spPr>
          <c:marker>
            <c:symbol val="none"/>
          </c:marker>
          <c:cat>
            <c:numRef>
              <c:f>'Tasas de cambio'!$AA$85:$AA$178</c:f>
              <c:numCache>
                <c:formatCode>m/d/yyyy</c:formatCode>
                <c:ptCount val="94"/>
                <c:pt idx="0">
                  <c:v>43910</c:v>
                </c:pt>
                <c:pt idx="1">
                  <c:v>43913</c:v>
                </c:pt>
                <c:pt idx="2">
                  <c:v>43914</c:v>
                </c:pt>
                <c:pt idx="3">
                  <c:v>43915</c:v>
                </c:pt>
                <c:pt idx="4">
                  <c:v>43916</c:v>
                </c:pt>
                <c:pt idx="5">
                  <c:v>43917</c:v>
                </c:pt>
                <c:pt idx="6">
                  <c:v>43920</c:v>
                </c:pt>
                <c:pt idx="7">
                  <c:v>43921</c:v>
                </c:pt>
                <c:pt idx="8">
                  <c:v>43922</c:v>
                </c:pt>
                <c:pt idx="9">
                  <c:v>43923</c:v>
                </c:pt>
                <c:pt idx="10">
                  <c:v>43924</c:v>
                </c:pt>
                <c:pt idx="11">
                  <c:v>43927</c:v>
                </c:pt>
                <c:pt idx="12">
                  <c:v>43928</c:v>
                </c:pt>
                <c:pt idx="13">
                  <c:v>43929</c:v>
                </c:pt>
                <c:pt idx="14">
                  <c:v>43930</c:v>
                </c:pt>
                <c:pt idx="15">
                  <c:v>43931</c:v>
                </c:pt>
                <c:pt idx="16">
                  <c:v>43934</c:v>
                </c:pt>
                <c:pt idx="17">
                  <c:v>43935</c:v>
                </c:pt>
                <c:pt idx="18">
                  <c:v>43936</c:v>
                </c:pt>
                <c:pt idx="19">
                  <c:v>43937</c:v>
                </c:pt>
                <c:pt idx="20">
                  <c:v>43938</c:v>
                </c:pt>
                <c:pt idx="21">
                  <c:v>43939</c:v>
                </c:pt>
                <c:pt idx="22">
                  <c:v>43940</c:v>
                </c:pt>
                <c:pt idx="23">
                  <c:v>43941</c:v>
                </c:pt>
                <c:pt idx="24">
                  <c:v>43942</c:v>
                </c:pt>
                <c:pt idx="25">
                  <c:v>43943</c:v>
                </c:pt>
                <c:pt idx="26">
                  <c:v>43944</c:v>
                </c:pt>
                <c:pt idx="27">
                  <c:v>43945</c:v>
                </c:pt>
                <c:pt idx="28">
                  <c:v>43947</c:v>
                </c:pt>
                <c:pt idx="29">
                  <c:v>43948</c:v>
                </c:pt>
                <c:pt idx="30">
                  <c:v>43949</c:v>
                </c:pt>
                <c:pt idx="31">
                  <c:v>43950</c:v>
                </c:pt>
                <c:pt idx="32">
                  <c:v>43951</c:v>
                </c:pt>
                <c:pt idx="33">
                  <c:v>43952</c:v>
                </c:pt>
                <c:pt idx="34">
                  <c:v>43953</c:v>
                </c:pt>
                <c:pt idx="35">
                  <c:v>43954</c:v>
                </c:pt>
                <c:pt idx="36">
                  <c:v>43955</c:v>
                </c:pt>
                <c:pt idx="37">
                  <c:v>43956</c:v>
                </c:pt>
                <c:pt idx="38">
                  <c:v>43957</c:v>
                </c:pt>
                <c:pt idx="39">
                  <c:v>43958</c:v>
                </c:pt>
                <c:pt idx="40">
                  <c:v>43959</c:v>
                </c:pt>
                <c:pt idx="41">
                  <c:v>43960</c:v>
                </c:pt>
                <c:pt idx="42">
                  <c:v>43961</c:v>
                </c:pt>
                <c:pt idx="43">
                  <c:v>43962</c:v>
                </c:pt>
                <c:pt idx="44">
                  <c:v>43963</c:v>
                </c:pt>
                <c:pt idx="45">
                  <c:v>43964</c:v>
                </c:pt>
                <c:pt idx="46">
                  <c:v>43965</c:v>
                </c:pt>
                <c:pt idx="47">
                  <c:v>43966</c:v>
                </c:pt>
                <c:pt idx="48">
                  <c:v>43967</c:v>
                </c:pt>
                <c:pt idx="49">
                  <c:v>43968</c:v>
                </c:pt>
                <c:pt idx="50">
                  <c:v>43969</c:v>
                </c:pt>
                <c:pt idx="51">
                  <c:v>43970</c:v>
                </c:pt>
                <c:pt idx="52">
                  <c:v>43971</c:v>
                </c:pt>
                <c:pt idx="53">
                  <c:v>43972</c:v>
                </c:pt>
                <c:pt idx="54">
                  <c:v>43973</c:v>
                </c:pt>
                <c:pt idx="55">
                  <c:v>43974</c:v>
                </c:pt>
                <c:pt idx="56">
                  <c:v>43975</c:v>
                </c:pt>
                <c:pt idx="57">
                  <c:v>43976</c:v>
                </c:pt>
                <c:pt idx="58">
                  <c:v>43977</c:v>
                </c:pt>
                <c:pt idx="59">
                  <c:v>43978</c:v>
                </c:pt>
                <c:pt idx="60">
                  <c:v>43979</c:v>
                </c:pt>
                <c:pt idx="61">
                  <c:v>43980</c:v>
                </c:pt>
                <c:pt idx="62">
                  <c:v>43981</c:v>
                </c:pt>
                <c:pt idx="63">
                  <c:v>43982</c:v>
                </c:pt>
                <c:pt idx="64">
                  <c:v>43983</c:v>
                </c:pt>
                <c:pt idx="65">
                  <c:v>43984</c:v>
                </c:pt>
                <c:pt idx="66">
                  <c:v>43985</c:v>
                </c:pt>
                <c:pt idx="67">
                  <c:v>43986</c:v>
                </c:pt>
                <c:pt idx="68">
                  <c:v>43987</c:v>
                </c:pt>
                <c:pt idx="69">
                  <c:v>43988</c:v>
                </c:pt>
                <c:pt idx="70">
                  <c:v>43989</c:v>
                </c:pt>
                <c:pt idx="71">
                  <c:v>43990</c:v>
                </c:pt>
                <c:pt idx="72">
                  <c:v>43991</c:v>
                </c:pt>
                <c:pt idx="73">
                  <c:v>43992</c:v>
                </c:pt>
                <c:pt idx="74">
                  <c:v>43993</c:v>
                </c:pt>
                <c:pt idx="75">
                  <c:v>43994</c:v>
                </c:pt>
                <c:pt idx="76">
                  <c:v>43995</c:v>
                </c:pt>
                <c:pt idx="77">
                  <c:v>43996</c:v>
                </c:pt>
                <c:pt idx="78">
                  <c:v>43997</c:v>
                </c:pt>
                <c:pt idx="79">
                  <c:v>43998</c:v>
                </c:pt>
                <c:pt idx="80">
                  <c:v>43999</c:v>
                </c:pt>
                <c:pt idx="81">
                  <c:v>44000</c:v>
                </c:pt>
                <c:pt idx="82">
                  <c:v>44001</c:v>
                </c:pt>
                <c:pt idx="83">
                  <c:v>44002</c:v>
                </c:pt>
                <c:pt idx="84">
                  <c:v>44003</c:v>
                </c:pt>
                <c:pt idx="85">
                  <c:v>44004</c:v>
                </c:pt>
                <c:pt idx="86">
                  <c:v>44005</c:v>
                </c:pt>
                <c:pt idx="87">
                  <c:v>44006</c:v>
                </c:pt>
                <c:pt idx="88">
                  <c:v>44007</c:v>
                </c:pt>
                <c:pt idx="89">
                  <c:v>44008</c:v>
                </c:pt>
                <c:pt idx="90">
                  <c:v>44009</c:v>
                </c:pt>
                <c:pt idx="91">
                  <c:v>44010</c:v>
                </c:pt>
                <c:pt idx="92">
                  <c:v>44011</c:v>
                </c:pt>
                <c:pt idx="93">
                  <c:v>44012</c:v>
                </c:pt>
              </c:numCache>
            </c:numRef>
          </c:cat>
          <c:val>
            <c:numRef>
              <c:f>'Tasas de cambio'!$AG$85:$AG$178</c:f>
              <c:numCache>
                <c:formatCode>General</c:formatCode>
                <c:ptCount val="94"/>
                <c:pt idx="0">
                  <c:v>100</c:v>
                </c:pt>
                <c:pt idx="1">
                  <c:v>99.859651873921905</c:v>
                </c:pt>
                <c:pt idx="2">
                  <c:v>99.862788144895703</c:v>
                </c:pt>
                <c:pt idx="3">
                  <c:v>100.31127489415084</c:v>
                </c:pt>
                <c:pt idx="4">
                  <c:v>100.5794260624118</c:v>
                </c:pt>
                <c:pt idx="5">
                  <c:v>100.8946212952799</c:v>
                </c:pt>
                <c:pt idx="6">
                  <c:v>100.98008467931628</c:v>
                </c:pt>
                <c:pt idx="7">
                  <c:v>100.84992943390307</c:v>
                </c:pt>
                <c:pt idx="8">
                  <c:v>101.06319586012229</c:v>
                </c:pt>
                <c:pt idx="9">
                  <c:v>101.48972871256076</c:v>
                </c:pt>
                <c:pt idx="10">
                  <c:v>101.7876744550729</c:v>
                </c:pt>
                <c:pt idx="11">
                  <c:v>101.79473106476399</c:v>
                </c:pt>
                <c:pt idx="12">
                  <c:v>101.90606868433431</c:v>
                </c:pt>
                <c:pt idx="13">
                  <c:v>102.05268935236003</c:v>
                </c:pt>
                <c:pt idx="14">
                  <c:v>102.04406460718205</c:v>
                </c:pt>
                <c:pt idx="15">
                  <c:v>101.20746432491768</c:v>
                </c:pt>
                <c:pt idx="16">
                  <c:v>102.41179237886153</c:v>
                </c:pt>
                <c:pt idx="17">
                  <c:v>102.58742355339501</c:v>
                </c:pt>
                <c:pt idx="18">
                  <c:v>102.80774658930531</c:v>
                </c:pt>
                <c:pt idx="19">
                  <c:v>103.01082013485964</c:v>
                </c:pt>
                <c:pt idx="20">
                  <c:v>103.26172181276461</c:v>
                </c:pt>
                <c:pt idx="21">
                  <c:v>103.27426689665988</c:v>
                </c:pt>
                <c:pt idx="22">
                  <c:v>103.27426689665988</c:v>
                </c:pt>
                <c:pt idx="23">
                  <c:v>103.46369766347814</c:v>
                </c:pt>
                <c:pt idx="24">
                  <c:v>103.63321310961267</c:v>
                </c:pt>
                <c:pt idx="25">
                  <c:v>103.84977262035437</c:v>
                </c:pt>
                <c:pt idx="26">
                  <c:v>103.99074800062724</c:v>
                </c:pt>
                <c:pt idx="27">
                  <c:v>104.1633997177356</c:v>
                </c:pt>
                <c:pt idx="28">
                  <c:v>104.1633997177356</c:v>
                </c:pt>
                <c:pt idx="29">
                  <c:v>104.31582248706289</c:v>
                </c:pt>
                <c:pt idx="30">
                  <c:v>104.48565156029478</c:v>
                </c:pt>
                <c:pt idx="31">
                  <c:v>104.66520307354557</c:v>
                </c:pt>
                <c:pt idx="32">
                  <c:v>104.80241492864984</c:v>
                </c:pt>
                <c:pt idx="33">
                  <c:v>104.80241492864984</c:v>
                </c:pt>
                <c:pt idx="34">
                  <c:v>104.80241492864984</c:v>
                </c:pt>
                <c:pt idx="35">
                  <c:v>104.80241492864984</c:v>
                </c:pt>
                <c:pt idx="36">
                  <c:v>104.94621295279912</c:v>
                </c:pt>
                <c:pt idx="37">
                  <c:v>105.07323192723852</c:v>
                </c:pt>
                <c:pt idx="38">
                  <c:v>105.21405049396266</c:v>
                </c:pt>
                <c:pt idx="39">
                  <c:v>105.35000784067743</c:v>
                </c:pt>
                <c:pt idx="40">
                  <c:v>105.49866708483613</c:v>
                </c:pt>
                <c:pt idx="41">
                  <c:v>105.49866708483613</c:v>
                </c:pt>
                <c:pt idx="42">
                  <c:v>105.49866708483613</c:v>
                </c:pt>
                <c:pt idx="43">
                  <c:v>105.63948565156028</c:v>
                </c:pt>
                <c:pt idx="44">
                  <c:v>105.77873608279755</c:v>
                </c:pt>
                <c:pt idx="45">
                  <c:v>105.9197114630704</c:v>
                </c:pt>
                <c:pt idx="46">
                  <c:v>106.0619413517328</c:v>
                </c:pt>
                <c:pt idx="47">
                  <c:v>106.2019758507135</c:v>
                </c:pt>
                <c:pt idx="48">
                  <c:v>106.2019758507135</c:v>
                </c:pt>
                <c:pt idx="49">
                  <c:v>106.2019758507135</c:v>
                </c:pt>
                <c:pt idx="50">
                  <c:v>106.34122628195075</c:v>
                </c:pt>
                <c:pt idx="51">
                  <c:v>106.49208091579112</c:v>
                </c:pt>
                <c:pt idx="52">
                  <c:v>106.62615649992159</c:v>
                </c:pt>
                <c:pt idx="53">
                  <c:v>106.76650462599969</c:v>
                </c:pt>
                <c:pt idx="54">
                  <c:v>106.90575505723695</c:v>
                </c:pt>
                <c:pt idx="55">
                  <c:v>106.90575505723695</c:v>
                </c:pt>
                <c:pt idx="56">
                  <c:v>106.90575505723695</c:v>
                </c:pt>
                <c:pt idx="57">
                  <c:v>106.90575505723695</c:v>
                </c:pt>
                <c:pt idx="58">
                  <c:v>107.04406460718205</c:v>
                </c:pt>
                <c:pt idx="59">
                  <c:v>107.19068527520778</c:v>
                </c:pt>
                <c:pt idx="60">
                  <c:v>107.33087658773719</c:v>
                </c:pt>
                <c:pt idx="61">
                  <c:v>107.4690293241336</c:v>
                </c:pt>
                <c:pt idx="62">
                  <c:v>107.4690293241336</c:v>
                </c:pt>
                <c:pt idx="63">
                  <c:v>107.4690293241336</c:v>
                </c:pt>
                <c:pt idx="64">
                  <c:v>107.61329778892896</c:v>
                </c:pt>
                <c:pt idx="65">
                  <c:v>107.75678218598085</c:v>
                </c:pt>
                <c:pt idx="66">
                  <c:v>107.89320997334168</c:v>
                </c:pt>
                <c:pt idx="67">
                  <c:v>108.03747843813704</c:v>
                </c:pt>
                <c:pt idx="68">
                  <c:v>108.17547436098481</c:v>
                </c:pt>
                <c:pt idx="69">
                  <c:v>108.17547436098481</c:v>
                </c:pt>
                <c:pt idx="70">
                  <c:v>108.17547436098481</c:v>
                </c:pt>
                <c:pt idx="71">
                  <c:v>108.31660655480633</c:v>
                </c:pt>
                <c:pt idx="72">
                  <c:v>108.46087501960169</c:v>
                </c:pt>
                <c:pt idx="73">
                  <c:v>108.59871412890072</c:v>
                </c:pt>
                <c:pt idx="74">
                  <c:v>108.69531127489414</c:v>
                </c:pt>
                <c:pt idx="75">
                  <c:v>108.79143798024148</c:v>
                </c:pt>
                <c:pt idx="76">
                  <c:v>108.79143798024148</c:v>
                </c:pt>
                <c:pt idx="77">
                  <c:v>108.79143798024148</c:v>
                </c:pt>
                <c:pt idx="78">
                  <c:v>108.79143798024148</c:v>
                </c:pt>
                <c:pt idx="79">
                  <c:v>109.16763368355026</c:v>
                </c:pt>
                <c:pt idx="80">
                  <c:v>109.25984005018033</c:v>
                </c:pt>
                <c:pt idx="81">
                  <c:v>109.3570644503685</c:v>
                </c:pt>
                <c:pt idx="82">
                  <c:v>109.44801630860906</c:v>
                </c:pt>
                <c:pt idx="83">
                  <c:v>109.44801630860906</c:v>
                </c:pt>
                <c:pt idx="84">
                  <c:v>109.44801630860906</c:v>
                </c:pt>
                <c:pt idx="85">
                  <c:v>109.73012388270347</c:v>
                </c:pt>
                <c:pt idx="86">
                  <c:v>109.8278187235377</c:v>
                </c:pt>
                <c:pt idx="87">
                  <c:v>109.9198682766191</c:v>
                </c:pt>
                <c:pt idx="88">
                  <c:v>110.00940881292145</c:v>
                </c:pt>
                <c:pt idx="89">
                  <c:v>110.10741728085307</c:v>
                </c:pt>
                <c:pt idx="90">
                  <c:v>110.10741728085307</c:v>
                </c:pt>
                <c:pt idx="91">
                  <c:v>110.10741728085307</c:v>
                </c:pt>
                <c:pt idx="92">
                  <c:v>110.39187705817784</c:v>
                </c:pt>
                <c:pt idx="93">
                  <c:v>110.48298572996707</c:v>
                </c:pt>
              </c:numCache>
            </c:numRef>
          </c:val>
          <c:smooth val="0"/>
          <c:extLst>
            <c:ext xmlns:c16="http://schemas.microsoft.com/office/drawing/2014/chart" uri="{C3380CC4-5D6E-409C-BE32-E72D297353CC}">
              <c16:uniqueId val="{00000005-0EAF-4071-BC08-C84CA9D2DEA1}"/>
            </c:ext>
          </c:extLst>
        </c:ser>
        <c:dLbls>
          <c:showLegendKey val="0"/>
          <c:showVal val="0"/>
          <c:showCatName val="0"/>
          <c:showSerName val="0"/>
          <c:showPercent val="0"/>
          <c:showBubbleSize val="0"/>
        </c:dLbls>
        <c:smooth val="0"/>
        <c:axId val="523316368"/>
        <c:axId val="523317024"/>
      </c:lineChart>
      <c:dateAx>
        <c:axId val="523316368"/>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523317024"/>
        <c:crosses val="autoZero"/>
        <c:auto val="1"/>
        <c:lblOffset val="100"/>
        <c:baseTimeUnit val="days"/>
      </c:dateAx>
      <c:valAx>
        <c:axId val="523317024"/>
        <c:scaling>
          <c:orientation val="minMax"/>
          <c:min val="85"/>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523316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s-CO"/>
    </a:p>
  </c:txPr>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7EB5E2-4FF2-4DC2-9EA9-E2B2F672CE8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S"/>
        </a:p>
      </dgm:t>
    </dgm:pt>
    <dgm:pt modelId="{B7A9F24A-8898-4584-AEF3-8D2F55A63DA6}">
      <dgm:prSet phldrT="[Texto]" custT="1"/>
      <dgm:spPr>
        <a:xfrm>
          <a:off x="3671" y="415371"/>
          <a:ext cx="1987985" cy="1192791"/>
        </a:xfrm>
        <a:prstGeom prst="rect">
          <a:avLst/>
        </a:prstGeom>
        <a:solidFill>
          <a:srgbClr val="1F497D"/>
        </a:solidFill>
        <a:ln w="25400" cap="flat" cmpd="sng" algn="ctr">
          <a:solidFill>
            <a:sysClr val="window" lastClr="FFFFFF">
              <a:hueOff val="0"/>
              <a:satOff val="0"/>
              <a:lumOff val="0"/>
              <a:alphaOff val="0"/>
            </a:sysClr>
          </a:solidFill>
          <a:prstDash val="solid"/>
        </a:ln>
        <a:effectLst/>
      </dgm:spPr>
      <dgm:t>
        <a:bodyPr/>
        <a:lstStyle/>
        <a:p>
          <a:pPr>
            <a:buNone/>
          </a:pPr>
          <a:r>
            <a:rPr lang="es-CO" sz="1400" b="1" dirty="0">
              <a:solidFill>
                <a:sysClr val="window" lastClr="FFFFFF"/>
              </a:solidFill>
              <a:latin typeface="Arial" panose="020B0604020202020204" pitchFamily="34" charset="0"/>
              <a:ea typeface="+mn-ea"/>
              <a:cs typeface="Arial" panose="020B0604020202020204" pitchFamily="34" charset="0"/>
            </a:rPr>
            <a:t>Naturaleza y magnitud del choque</a:t>
          </a:r>
          <a:endParaRPr lang="es-ES" sz="1400" b="1" dirty="0">
            <a:solidFill>
              <a:sysClr val="window" lastClr="FFFFFF"/>
            </a:solidFill>
            <a:latin typeface="Arial" panose="020B0604020202020204" pitchFamily="34" charset="0"/>
            <a:ea typeface="+mn-ea"/>
            <a:cs typeface="Arial" panose="020B0604020202020204" pitchFamily="34" charset="0"/>
          </a:endParaRPr>
        </a:p>
      </dgm:t>
    </dgm:pt>
    <dgm:pt modelId="{7A68FA7A-8251-4AFA-B2FA-3A76B7A2845C}" type="parTrans" cxnId="{D85B037C-739B-46AB-9C8F-A1A0327983F9}">
      <dgm:prSet/>
      <dgm:spPr/>
      <dgm:t>
        <a:bodyPr/>
        <a:lstStyle/>
        <a:p>
          <a:endParaRPr lang="es-ES" sz="1400">
            <a:latin typeface="Arial" panose="020B0604020202020204" pitchFamily="34" charset="0"/>
            <a:cs typeface="Arial" panose="020B0604020202020204" pitchFamily="34" charset="0"/>
          </a:endParaRPr>
        </a:p>
      </dgm:t>
    </dgm:pt>
    <dgm:pt modelId="{B7FB38F7-4873-40F8-AB40-05E2CA06C861}" type="sibTrans" cxnId="{D85B037C-739B-46AB-9C8F-A1A0327983F9}">
      <dgm:prSet/>
      <dgm:spPr/>
      <dgm:t>
        <a:bodyPr/>
        <a:lstStyle/>
        <a:p>
          <a:endParaRPr lang="es-ES" sz="1400">
            <a:latin typeface="Arial" panose="020B0604020202020204" pitchFamily="34" charset="0"/>
            <a:cs typeface="Arial" panose="020B0604020202020204" pitchFamily="34" charset="0"/>
          </a:endParaRPr>
        </a:p>
      </dgm:t>
    </dgm:pt>
    <dgm:pt modelId="{F3B7AD2A-1513-4F65-97F1-FCA44F0838AD}">
      <dgm:prSet phldrT="[Texto]" custT="1"/>
      <dgm:spPr>
        <a:xfrm>
          <a:off x="2190455" y="415371"/>
          <a:ext cx="1987985" cy="1192791"/>
        </a:xfrm>
        <a:prstGeom prst="rect">
          <a:avLst/>
        </a:prstGeom>
        <a:solidFill>
          <a:srgbClr val="1F497D"/>
        </a:solidFill>
        <a:ln w="25400" cap="flat" cmpd="sng" algn="ctr">
          <a:solidFill>
            <a:sysClr val="window" lastClr="FFFFFF">
              <a:hueOff val="0"/>
              <a:satOff val="0"/>
              <a:lumOff val="0"/>
              <a:alphaOff val="0"/>
            </a:sysClr>
          </a:solidFill>
          <a:prstDash val="solid"/>
        </a:ln>
        <a:effectLst/>
      </dgm:spPr>
      <dgm:t>
        <a:bodyPr/>
        <a:lstStyle/>
        <a:p>
          <a:pPr>
            <a:buNone/>
          </a:pPr>
          <a:r>
            <a:rPr lang="es-CO" sz="1400" b="1" dirty="0">
              <a:solidFill>
                <a:sysClr val="window" lastClr="FFFFFF"/>
              </a:solidFill>
              <a:latin typeface="Arial" panose="020B0604020202020204" pitchFamily="34" charset="0"/>
              <a:ea typeface="+mn-ea"/>
              <a:cs typeface="Arial" panose="020B0604020202020204" pitchFamily="34" charset="0"/>
            </a:rPr>
            <a:t>Duración de la suspensión</a:t>
          </a:r>
          <a:endParaRPr lang="es-ES" sz="1400" b="1" dirty="0">
            <a:solidFill>
              <a:sysClr val="window" lastClr="FFFFFF"/>
            </a:solidFill>
            <a:latin typeface="Arial" panose="020B0604020202020204" pitchFamily="34" charset="0"/>
            <a:ea typeface="+mn-ea"/>
            <a:cs typeface="Arial" panose="020B0604020202020204" pitchFamily="34" charset="0"/>
          </a:endParaRPr>
        </a:p>
      </dgm:t>
    </dgm:pt>
    <dgm:pt modelId="{4ABF963A-DDAB-4045-97BE-9FA399F2C22F}" type="parTrans" cxnId="{1B7630F3-16F0-4F08-AF54-9CC1F65AC619}">
      <dgm:prSet/>
      <dgm:spPr/>
      <dgm:t>
        <a:bodyPr/>
        <a:lstStyle/>
        <a:p>
          <a:endParaRPr lang="es-ES" sz="1400">
            <a:latin typeface="Arial" panose="020B0604020202020204" pitchFamily="34" charset="0"/>
            <a:cs typeface="Arial" panose="020B0604020202020204" pitchFamily="34" charset="0"/>
          </a:endParaRPr>
        </a:p>
      </dgm:t>
    </dgm:pt>
    <dgm:pt modelId="{E16A2C7B-A5D5-46E7-9068-2B8377B7010F}" type="sibTrans" cxnId="{1B7630F3-16F0-4F08-AF54-9CC1F65AC619}">
      <dgm:prSet/>
      <dgm:spPr/>
      <dgm:t>
        <a:bodyPr/>
        <a:lstStyle/>
        <a:p>
          <a:endParaRPr lang="es-ES" sz="1400">
            <a:latin typeface="Arial" panose="020B0604020202020204" pitchFamily="34" charset="0"/>
            <a:cs typeface="Arial" panose="020B0604020202020204" pitchFamily="34" charset="0"/>
          </a:endParaRPr>
        </a:p>
      </dgm:t>
    </dgm:pt>
    <dgm:pt modelId="{48EB01D4-A787-4093-8412-58685FD87469}">
      <dgm:prSet phldrT="[Texto]" custT="1"/>
      <dgm:spPr>
        <a:xfrm>
          <a:off x="4377238" y="415371"/>
          <a:ext cx="1987985" cy="1192791"/>
        </a:xfrm>
        <a:prstGeom prst="rect">
          <a:avLst/>
        </a:prstGeom>
        <a:solidFill>
          <a:srgbClr val="1F497D"/>
        </a:solidFill>
        <a:ln w="25400" cap="flat" cmpd="sng" algn="ctr">
          <a:solidFill>
            <a:sysClr val="window" lastClr="FFFFFF">
              <a:hueOff val="0"/>
              <a:satOff val="0"/>
              <a:lumOff val="0"/>
              <a:alphaOff val="0"/>
            </a:sysClr>
          </a:solidFill>
          <a:prstDash val="solid"/>
        </a:ln>
        <a:effectLst/>
      </dgm:spPr>
      <dgm:t>
        <a:bodyPr/>
        <a:lstStyle/>
        <a:p>
          <a:pPr>
            <a:buNone/>
          </a:pPr>
          <a:r>
            <a:rPr lang="es-CO" sz="1400" b="1" dirty="0">
              <a:solidFill>
                <a:sysClr val="window" lastClr="FFFFFF"/>
              </a:solidFill>
              <a:latin typeface="Arial" panose="020B0604020202020204" pitchFamily="34" charset="0"/>
              <a:ea typeface="+mn-ea"/>
              <a:cs typeface="Arial" panose="020B0604020202020204" pitchFamily="34" charset="0"/>
            </a:rPr>
            <a:t>Magnitud del desvío</a:t>
          </a:r>
          <a:endParaRPr lang="es-ES" sz="1400" b="1" dirty="0">
            <a:solidFill>
              <a:sysClr val="window" lastClr="FFFFFF"/>
            </a:solidFill>
            <a:latin typeface="Arial" panose="020B0604020202020204" pitchFamily="34" charset="0"/>
            <a:ea typeface="+mn-ea"/>
            <a:cs typeface="Arial" panose="020B0604020202020204" pitchFamily="34" charset="0"/>
          </a:endParaRPr>
        </a:p>
      </dgm:t>
    </dgm:pt>
    <dgm:pt modelId="{17F00D81-81A4-4938-9DA4-1B50850AE3BD}" type="parTrans" cxnId="{CC8B15F2-E30A-45A3-8344-AAA7342153CE}">
      <dgm:prSet/>
      <dgm:spPr/>
      <dgm:t>
        <a:bodyPr/>
        <a:lstStyle/>
        <a:p>
          <a:endParaRPr lang="es-ES" sz="1400">
            <a:latin typeface="Arial" panose="020B0604020202020204" pitchFamily="34" charset="0"/>
            <a:cs typeface="Arial" panose="020B0604020202020204" pitchFamily="34" charset="0"/>
          </a:endParaRPr>
        </a:p>
      </dgm:t>
    </dgm:pt>
    <dgm:pt modelId="{581EC9BB-16E6-4D4B-AC92-250300505406}" type="sibTrans" cxnId="{CC8B15F2-E30A-45A3-8344-AAA7342153CE}">
      <dgm:prSet/>
      <dgm:spPr/>
      <dgm:t>
        <a:bodyPr/>
        <a:lstStyle/>
        <a:p>
          <a:endParaRPr lang="es-ES" sz="1400">
            <a:latin typeface="Arial" panose="020B0604020202020204" pitchFamily="34" charset="0"/>
            <a:cs typeface="Arial" panose="020B0604020202020204" pitchFamily="34" charset="0"/>
          </a:endParaRPr>
        </a:p>
      </dgm:t>
    </dgm:pt>
    <dgm:pt modelId="{486C5313-3BFD-49D1-B5C4-75EE0EC7D23F}">
      <dgm:prSet phldrT="[Texto]" custT="1"/>
      <dgm:spPr>
        <a:xfrm>
          <a:off x="6564022" y="415371"/>
          <a:ext cx="1987985" cy="1192791"/>
        </a:xfrm>
        <a:prstGeom prst="rect">
          <a:avLst/>
        </a:prstGeom>
        <a:solidFill>
          <a:srgbClr val="1F497D"/>
        </a:solidFill>
        <a:ln w="25400" cap="flat" cmpd="sng" algn="ctr">
          <a:solidFill>
            <a:sysClr val="window" lastClr="FFFFFF">
              <a:hueOff val="0"/>
              <a:satOff val="0"/>
              <a:lumOff val="0"/>
              <a:alphaOff val="0"/>
            </a:sysClr>
          </a:solidFill>
          <a:prstDash val="solid"/>
        </a:ln>
        <a:effectLst/>
      </dgm:spPr>
      <dgm:t>
        <a:bodyPr/>
        <a:lstStyle/>
        <a:p>
          <a:pPr>
            <a:buNone/>
          </a:pPr>
          <a:r>
            <a:rPr lang="es-CO" sz="1400" b="1" dirty="0">
              <a:solidFill>
                <a:sysClr val="window" lastClr="FFFFFF"/>
              </a:solidFill>
              <a:latin typeface="Arial" panose="020B0604020202020204" pitchFamily="34" charset="0"/>
              <a:ea typeface="+mn-ea"/>
              <a:cs typeface="Arial" panose="020B0604020202020204" pitchFamily="34" charset="0"/>
            </a:rPr>
            <a:t>Retorno a la regla fiscal</a:t>
          </a:r>
          <a:endParaRPr lang="es-ES" sz="1400" b="1" dirty="0">
            <a:solidFill>
              <a:sysClr val="window" lastClr="FFFFFF"/>
            </a:solidFill>
            <a:latin typeface="Arial" panose="020B0604020202020204" pitchFamily="34" charset="0"/>
            <a:ea typeface="+mn-ea"/>
            <a:cs typeface="Arial" panose="020B0604020202020204" pitchFamily="34" charset="0"/>
          </a:endParaRPr>
        </a:p>
      </dgm:t>
    </dgm:pt>
    <dgm:pt modelId="{BE62E0E8-1809-4BBB-AA66-F702EAD60EE1}" type="parTrans" cxnId="{E57BDF68-01B1-4E9C-9AE8-84D424A8DA38}">
      <dgm:prSet/>
      <dgm:spPr/>
      <dgm:t>
        <a:bodyPr/>
        <a:lstStyle/>
        <a:p>
          <a:endParaRPr lang="es-ES" sz="1400">
            <a:latin typeface="Arial" panose="020B0604020202020204" pitchFamily="34" charset="0"/>
            <a:cs typeface="Arial" panose="020B0604020202020204" pitchFamily="34" charset="0"/>
          </a:endParaRPr>
        </a:p>
      </dgm:t>
    </dgm:pt>
    <dgm:pt modelId="{02DEB99E-AC17-4C87-909E-5348DBF03991}" type="sibTrans" cxnId="{E57BDF68-01B1-4E9C-9AE8-84D424A8DA38}">
      <dgm:prSet/>
      <dgm:spPr/>
      <dgm:t>
        <a:bodyPr/>
        <a:lstStyle/>
        <a:p>
          <a:endParaRPr lang="es-ES" sz="1400">
            <a:latin typeface="Arial" panose="020B0604020202020204" pitchFamily="34" charset="0"/>
            <a:cs typeface="Arial" panose="020B0604020202020204" pitchFamily="34" charset="0"/>
          </a:endParaRPr>
        </a:p>
      </dgm:t>
    </dgm:pt>
    <dgm:pt modelId="{B8D8CB24-0097-4C57-8D1B-35AF2FD48C3D}">
      <dgm:prSet phldrT="[Texto]" custT="1"/>
      <dgm:spPr>
        <a:xfrm>
          <a:off x="8750806" y="415371"/>
          <a:ext cx="1987985" cy="1192791"/>
        </a:xfrm>
        <a:prstGeom prst="rect">
          <a:avLst/>
        </a:prstGeom>
        <a:solidFill>
          <a:srgbClr val="1F497D"/>
        </a:solidFill>
        <a:ln w="25400" cap="flat" cmpd="sng" algn="ctr">
          <a:solidFill>
            <a:sysClr val="window" lastClr="FFFFFF">
              <a:hueOff val="0"/>
              <a:satOff val="0"/>
              <a:lumOff val="0"/>
              <a:alphaOff val="0"/>
            </a:sysClr>
          </a:solidFill>
          <a:prstDash val="solid"/>
        </a:ln>
        <a:effectLst/>
      </dgm:spPr>
      <dgm:t>
        <a:bodyPr/>
        <a:lstStyle/>
        <a:p>
          <a:pPr>
            <a:buNone/>
          </a:pPr>
          <a:r>
            <a:rPr lang="es-CO" sz="1400" b="1" dirty="0">
              <a:solidFill>
                <a:sysClr val="window" lastClr="FFFFFF"/>
              </a:solidFill>
              <a:latin typeface="Arial" panose="020B0604020202020204" pitchFamily="34" charset="0"/>
              <a:ea typeface="+mn-ea"/>
              <a:cs typeface="Arial" panose="020B0604020202020204" pitchFamily="34" charset="0"/>
            </a:rPr>
            <a:t>Monitoreo de la implementación</a:t>
          </a:r>
          <a:endParaRPr lang="es-ES" sz="1400" b="1" dirty="0">
            <a:solidFill>
              <a:sysClr val="window" lastClr="FFFFFF"/>
            </a:solidFill>
            <a:latin typeface="Arial" panose="020B0604020202020204" pitchFamily="34" charset="0"/>
            <a:ea typeface="+mn-ea"/>
            <a:cs typeface="Arial" panose="020B0604020202020204" pitchFamily="34" charset="0"/>
          </a:endParaRPr>
        </a:p>
      </dgm:t>
    </dgm:pt>
    <dgm:pt modelId="{030696FD-9EA9-40DE-BEE0-5A1440AB8AC6}" type="parTrans" cxnId="{7ADD200A-0EC4-4A22-B6FD-E4B4D897503A}">
      <dgm:prSet/>
      <dgm:spPr/>
      <dgm:t>
        <a:bodyPr/>
        <a:lstStyle/>
        <a:p>
          <a:endParaRPr lang="es-ES" sz="1400">
            <a:latin typeface="Arial" panose="020B0604020202020204" pitchFamily="34" charset="0"/>
            <a:cs typeface="Arial" panose="020B0604020202020204" pitchFamily="34" charset="0"/>
          </a:endParaRPr>
        </a:p>
      </dgm:t>
    </dgm:pt>
    <dgm:pt modelId="{D8504A2F-3EF8-4EAA-B82E-30EDFC032E06}" type="sibTrans" cxnId="{7ADD200A-0EC4-4A22-B6FD-E4B4D897503A}">
      <dgm:prSet/>
      <dgm:spPr/>
      <dgm:t>
        <a:bodyPr/>
        <a:lstStyle/>
        <a:p>
          <a:endParaRPr lang="es-ES" sz="1400">
            <a:latin typeface="Arial" panose="020B0604020202020204" pitchFamily="34" charset="0"/>
            <a:cs typeface="Arial" panose="020B0604020202020204" pitchFamily="34" charset="0"/>
          </a:endParaRPr>
        </a:p>
      </dgm:t>
    </dgm:pt>
    <dgm:pt modelId="{504A5170-AD5E-4D10-8101-DF331B085BA4}" type="pres">
      <dgm:prSet presAssocID="{737EB5E2-4FF2-4DC2-9EA9-E2B2F672CE83}" presName="diagram" presStyleCnt="0">
        <dgm:presLayoutVars>
          <dgm:dir/>
          <dgm:resizeHandles val="exact"/>
        </dgm:presLayoutVars>
      </dgm:prSet>
      <dgm:spPr/>
    </dgm:pt>
    <dgm:pt modelId="{64F2EA12-F1C9-420F-AAB4-1B6C6535EE4D}" type="pres">
      <dgm:prSet presAssocID="{B7A9F24A-8898-4584-AEF3-8D2F55A63DA6}" presName="node" presStyleLbl="node1" presStyleIdx="0" presStyleCnt="5">
        <dgm:presLayoutVars>
          <dgm:bulletEnabled val="1"/>
        </dgm:presLayoutVars>
      </dgm:prSet>
      <dgm:spPr/>
    </dgm:pt>
    <dgm:pt modelId="{31A7EFDB-8673-4093-9787-E92ACE8C203B}" type="pres">
      <dgm:prSet presAssocID="{B7FB38F7-4873-40F8-AB40-05E2CA06C861}" presName="sibTrans" presStyleCnt="0"/>
      <dgm:spPr/>
    </dgm:pt>
    <dgm:pt modelId="{1522047A-621C-40EF-A1E3-54975E7E2C39}" type="pres">
      <dgm:prSet presAssocID="{F3B7AD2A-1513-4F65-97F1-FCA44F0838AD}" presName="node" presStyleLbl="node1" presStyleIdx="1" presStyleCnt="5">
        <dgm:presLayoutVars>
          <dgm:bulletEnabled val="1"/>
        </dgm:presLayoutVars>
      </dgm:prSet>
      <dgm:spPr/>
    </dgm:pt>
    <dgm:pt modelId="{2AD68387-7D40-4638-84CF-CFA5D6B76397}" type="pres">
      <dgm:prSet presAssocID="{E16A2C7B-A5D5-46E7-9068-2B8377B7010F}" presName="sibTrans" presStyleCnt="0"/>
      <dgm:spPr/>
    </dgm:pt>
    <dgm:pt modelId="{4B9B2CB5-4F99-4266-8B76-F13CFED5E886}" type="pres">
      <dgm:prSet presAssocID="{48EB01D4-A787-4093-8412-58685FD87469}" presName="node" presStyleLbl="node1" presStyleIdx="2" presStyleCnt="5">
        <dgm:presLayoutVars>
          <dgm:bulletEnabled val="1"/>
        </dgm:presLayoutVars>
      </dgm:prSet>
      <dgm:spPr/>
    </dgm:pt>
    <dgm:pt modelId="{4FEABF8C-5A9C-4472-A935-7EF62D9B5089}" type="pres">
      <dgm:prSet presAssocID="{581EC9BB-16E6-4D4B-AC92-250300505406}" presName="sibTrans" presStyleCnt="0"/>
      <dgm:spPr/>
    </dgm:pt>
    <dgm:pt modelId="{D73321BE-4507-4085-BBD7-286E4F54BE88}" type="pres">
      <dgm:prSet presAssocID="{486C5313-3BFD-49D1-B5C4-75EE0EC7D23F}" presName="node" presStyleLbl="node1" presStyleIdx="3" presStyleCnt="5">
        <dgm:presLayoutVars>
          <dgm:bulletEnabled val="1"/>
        </dgm:presLayoutVars>
      </dgm:prSet>
      <dgm:spPr/>
    </dgm:pt>
    <dgm:pt modelId="{C1BF5216-3F38-40D6-957E-5324534EF41F}" type="pres">
      <dgm:prSet presAssocID="{02DEB99E-AC17-4C87-909E-5348DBF03991}" presName="sibTrans" presStyleCnt="0"/>
      <dgm:spPr/>
    </dgm:pt>
    <dgm:pt modelId="{74996370-C5BF-4E14-803E-12A65C8D099F}" type="pres">
      <dgm:prSet presAssocID="{B8D8CB24-0097-4C57-8D1B-35AF2FD48C3D}" presName="node" presStyleLbl="node1" presStyleIdx="4" presStyleCnt="5">
        <dgm:presLayoutVars>
          <dgm:bulletEnabled val="1"/>
        </dgm:presLayoutVars>
      </dgm:prSet>
      <dgm:spPr/>
    </dgm:pt>
  </dgm:ptLst>
  <dgm:cxnLst>
    <dgm:cxn modelId="{C4593D01-8A62-4636-9671-D1DB3EDA9164}" type="presOf" srcId="{48EB01D4-A787-4093-8412-58685FD87469}" destId="{4B9B2CB5-4F99-4266-8B76-F13CFED5E886}" srcOrd="0" destOrd="0" presId="urn:microsoft.com/office/officeart/2005/8/layout/default"/>
    <dgm:cxn modelId="{7ADD200A-0EC4-4A22-B6FD-E4B4D897503A}" srcId="{737EB5E2-4FF2-4DC2-9EA9-E2B2F672CE83}" destId="{B8D8CB24-0097-4C57-8D1B-35AF2FD48C3D}" srcOrd="4" destOrd="0" parTransId="{030696FD-9EA9-40DE-BEE0-5A1440AB8AC6}" sibTransId="{D8504A2F-3EF8-4EAA-B82E-30EDFC032E06}"/>
    <dgm:cxn modelId="{E57BDF68-01B1-4E9C-9AE8-84D424A8DA38}" srcId="{737EB5E2-4FF2-4DC2-9EA9-E2B2F672CE83}" destId="{486C5313-3BFD-49D1-B5C4-75EE0EC7D23F}" srcOrd="3" destOrd="0" parTransId="{BE62E0E8-1809-4BBB-AA66-F702EAD60EE1}" sibTransId="{02DEB99E-AC17-4C87-909E-5348DBF03991}"/>
    <dgm:cxn modelId="{2A51FE4F-4352-4C57-8854-4BFFFC776D23}" type="presOf" srcId="{F3B7AD2A-1513-4F65-97F1-FCA44F0838AD}" destId="{1522047A-621C-40EF-A1E3-54975E7E2C39}" srcOrd="0" destOrd="0" presId="urn:microsoft.com/office/officeart/2005/8/layout/default"/>
    <dgm:cxn modelId="{D85B037C-739B-46AB-9C8F-A1A0327983F9}" srcId="{737EB5E2-4FF2-4DC2-9EA9-E2B2F672CE83}" destId="{B7A9F24A-8898-4584-AEF3-8D2F55A63DA6}" srcOrd="0" destOrd="0" parTransId="{7A68FA7A-8251-4AFA-B2FA-3A76B7A2845C}" sibTransId="{B7FB38F7-4873-40F8-AB40-05E2CA06C861}"/>
    <dgm:cxn modelId="{ED71A3A1-C6A5-4078-9248-0F5B92900805}" type="presOf" srcId="{486C5313-3BFD-49D1-B5C4-75EE0EC7D23F}" destId="{D73321BE-4507-4085-BBD7-286E4F54BE88}" srcOrd="0" destOrd="0" presId="urn:microsoft.com/office/officeart/2005/8/layout/default"/>
    <dgm:cxn modelId="{576F63BD-7257-4117-A32D-67CBBBDD23F4}" type="presOf" srcId="{737EB5E2-4FF2-4DC2-9EA9-E2B2F672CE83}" destId="{504A5170-AD5E-4D10-8101-DF331B085BA4}" srcOrd="0" destOrd="0" presId="urn:microsoft.com/office/officeart/2005/8/layout/default"/>
    <dgm:cxn modelId="{E52449EE-826F-48BA-918E-33CB395EE9EF}" type="presOf" srcId="{B7A9F24A-8898-4584-AEF3-8D2F55A63DA6}" destId="{64F2EA12-F1C9-420F-AAB4-1B6C6535EE4D}" srcOrd="0" destOrd="0" presId="urn:microsoft.com/office/officeart/2005/8/layout/default"/>
    <dgm:cxn modelId="{3F8367F0-1E8F-47DC-8BF7-04542D24B7C1}" type="presOf" srcId="{B8D8CB24-0097-4C57-8D1B-35AF2FD48C3D}" destId="{74996370-C5BF-4E14-803E-12A65C8D099F}" srcOrd="0" destOrd="0" presId="urn:microsoft.com/office/officeart/2005/8/layout/default"/>
    <dgm:cxn modelId="{CC8B15F2-E30A-45A3-8344-AAA7342153CE}" srcId="{737EB5E2-4FF2-4DC2-9EA9-E2B2F672CE83}" destId="{48EB01D4-A787-4093-8412-58685FD87469}" srcOrd="2" destOrd="0" parTransId="{17F00D81-81A4-4938-9DA4-1B50850AE3BD}" sibTransId="{581EC9BB-16E6-4D4B-AC92-250300505406}"/>
    <dgm:cxn modelId="{1B7630F3-16F0-4F08-AF54-9CC1F65AC619}" srcId="{737EB5E2-4FF2-4DC2-9EA9-E2B2F672CE83}" destId="{F3B7AD2A-1513-4F65-97F1-FCA44F0838AD}" srcOrd="1" destOrd="0" parTransId="{4ABF963A-DDAB-4045-97BE-9FA399F2C22F}" sibTransId="{E16A2C7B-A5D5-46E7-9068-2B8377B7010F}"/>
    <dgm:cxn modelId="{5E5C585F-D81A-499F-AFEC-24CC6C7CB516}" type="presParOf" srcId="{504A5170-AD5E-4D10-8101-DF331B085BA4}" destId="{64F2EA12-F1C9-420F-AAB4-1B6C6535EE4D}" srcOrd="0" destOrd="0" presId="urn:microsoft.com/office/officeart/2005/8/layout/default"/>
    <dgm:cxn modelId="{7E51B71F-EE53-4AEC-BEA4-877E20848A0C}" type="presParOf" srcId="{504A5170-AD5E-4D10-8101-DF331B085BA4}" destId="{31A7EFDB-8673-4093-9787-E92ACE8C203B}" srcOrd="1" destOrd="0" presId="urn:microsoft.com/office/officeart/2005/8/layout/default"/>
    <dgm:cxn modelId="{EF63B718-559B-445E-9228-FD02FC87F8D5}" type="presParOf" srcId="{504A5170-AD5E-4D10-8101-DF331B085BA4}" destId="{1522047A-621C-40EF-A1E3-54975E7E2C39}" srcOrd="2" destOrd="0" presId="urn:microsoft.com/office/officeart/2005/8/layout/default"/>
    <dgm:cxn modelId="{A1B4A9D0-1310-4B40-9B2B-2AC1F079735F}" type="presParOf" srcId="{504A5170-AD5E-4D10-8101-DF331B085BA4}" destId="{2AD68387-7D40-4638-84CF-CFA5D6B76397}" srcOrd="3" destOrd="0" presId="urn:microsoft.com/office/officeart/2005/8/layout/default"/>
    <dgm:cxn modelId="{37F41F8A-9E4F-44FE-B83C-0A1E0DB4D7C2}" type="presParOf" srcId="{504A5170-AD5E-4D10-8101-DF331B085BA4}" destId="{4B9B2CB5-4F99-4266-8B76-F13CFED5E886}" srcOrd="4" destOrd="0" presId="urn:microsoft.com/office/officeart/2005/8/layout/default"/>
    <dgm:cxn modelId="{D06B12F2-6A02-489E-862E-E5C922726852}" type="presParOf" srcId="{504A5170-AD5E-4D10-8101-DF331B085BA4}" destId="{4FEABF8C-5A9C-4472-A935-7EF62D9B5089}" srcOrd="5" destOrd="0" presId="urn:microsoft.com/office/officeart/2005/8/layout/default"/>
    <dgm:cxn modelId="{3BB73F0C-D517-4F5B-A918-0BB8E515E3A0}" type="presParOf" srcId="{504A5170-AD5E-4D10-8101-DF331B085BA4}" destId="{D73321BE-4507-4085-BBD7-286E4F54BE88}" srcOrd="6" destOrd="0" presId="urn:microsoft.com/office/officeart/2005/8/layout/default"/>
    <dgm:cxn modelId="{DD4B7FEF-FCC1-4B2A-AC6A-056E7B25F4EF}" type="presParOf" srcId="{504A5170-AD5E-4D10-8101-DF331B085BA4}" destId="{C1BF5216-3F38-40D6-957E-5324534EF41F}" srcOrd="7" destOrd="0" presId="urn:microsoft.com/office/officeart/2005/8/layout/default"/>
    <dgm:cxn modelId="{13367FC8-7F3F-4092-B1E8-91A2C6D5C89F}" type="presParOf" srcId="{504A5170-AD5E-4D10-8101-DF331B085BA4}" destId="{74996370-C5BF-4E14-803E-12A65C8D099F}"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F2EA12-F1C9-420F-AAB4-1B6C6535EE4D}">
      <dsp:nvSpPr>
        <dsp:cNvPr id="0" name=""/>
        <dsp:cNvSpPr/>
      </dsp:nvSpPr>
      <dsp:spPr>
        <a:xfrm>
          <a:off x="3671" y="415371"/>
          <a:ext cx="1987985" cy="1192791"/>
        </a:xfrm>
        <a:prstGeom prst="rect">
          <a:avLst/>
        </a:prstGeom>
        <a:solidFill>
          <a:srgbClr val="1F497D"/>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O" sz="1400" b="1" kern="1200" dirty="0">
              <a:solidFill>
                <a:sysClr val="window" lastClr="FFFFFF"/>
              </a:solidFill>
              <a:latin typeface="Arial" panose="020B0604020202020204" pitchFamily="34" charset="0"/>
              <a:ea typeface="+mn-ea"/>
              <a:cs typeface="Arial" panose="020B0604020202020204" pitchFamily="34" charset="0"/>
            </a:rPr>
            <a:t>Naturaleza y magnitud del choque</a:t>
          </a:r>
          <a:endParaRPr lang="es-ES" sz="1400" b="1" kern="1200" dirty="0">
            <a:solidFill>
              <a:sysClr val="window" lastClr="FFFFFF"/>
            </a:solidFill>
            <a:latin typeface="Arial" panose="020B0604020202020204" pitchFamily="34" charset="0"/>
            <a:ea typeface="+mn-ea"/>
            <a:cs typeface="Arial" panose="020B0604020202020204" pitchFamily="34" charset="0"/>
          </a:endParaRPr>
        </a:p>
      </dsp:txBody>
      <dsp:txXfrm>
        <a:off x="3671" y="415371"/>
        <a:ext cx="1987985" cy="1192791"/>
      </dsp:txXfrm>
    </dsp:sp>
    <dsp:sp modelId="{1522047A-621C-40EF-A1E3-54975E7E2C39}">
      <dsp:nvSpPr>
        <dsp:cNvPr id="0" name=""/>
        <dsp:cNvSpPr/>
      </dsp:nvSpPr>
      <dsp:spPr>
        <a:xfrm>
          <a:off x="2190455" y="415371"/>
          <a:ext cx="1987985" cy="1192791"/>
        </a:xfrm>
        <a:prstGeom prst="rect">
          <a:avLst/>
        </a:prstGeom>
        <a:solidFill>
          <a:srgbClr val="1F497D"/>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O" sz="1400" b="1" kern="1200" dirty="0">
              <a:solidFill>
                <a:sysClr val="window" lastClr="FFFFFF"/>
              </a:solidFill>
              <a:latin typeface="Arial" panose="020B0604020202020204" pitchFamily="34" charset="0"/>
              <a:ea typeface="+mn-ea"/>
              <a:cs typeface="Arial" panose="020B0604020202020204" pitchFamily="34" charset="0"/>
            </a:rPr>
            <a:t>Duración de la suspensión</a:t>
          </a:r>
          <a:endParaRPr lang="es-ES" sz="1400" b="1" kern="1200" dirty="0">
            <a:solidFill>
              <a:sysClr val="window" lastClr="FFFFFF"/>
            </a:solidFill>
            <a:latin typeface="Arial" panose="020B0604020202020204" pitchFamily="34" charset="0"/>
            <a:ea typeface="+mn-ea"/>
            <a:cs typeface="Arial" panose="020B0604020202020204" pitchFamily="34" charset="0"/>
          </a:endParaRPr>
        </a:p>
      </dsp:txBody>
      <dsp:txXfrm>
        <a:off x="2190455" y="415371"/>
        <a:ext cx="1987985" cy="1192791"/>
      </dsp:txXfrm>
    </dsp:sp>
    <dsp:sp modelId="{4B9B2CB5-4F99-4266-8B76-F13CFED5E886}">
      <dsp:nvSpPr>
        <dsp:cNvPr id="0" name=""/>
        <dsp:cNvSpPr/>
      </dsp:nvSpPr>
      <dsp:spPr>
        <a:xfrm>
          <a:off x="4377238" y="415371"/>
          <a:ext cx="1987985" cy="1192791"/>
        </a:xfrm>
        <a:prstGeom prst="rect">
          <a:avLst/>
        </a:prstGeom>
        <a:solidFill>
          <a:srgbClr val="1F497D"/>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O" sz="1400" b="1" kern="1200" dirty="0">
              <a:solidFill>
                <a:sysClr val="window" lastClr="FFFFFF"/>
              </a:solidFill>
              <a:latin typeface="Arial" panose="020B0604020202020204" pitchFamily="34" charset="0"/>
              <a:ea typeface="+mn-ea"/>
              <a:cs typeface="Arial" panose="020B0604020202020204" pitchFamily="34" charset="0"/>
            </a:rPr>
            <a:t>Magnitud del desvío</a:t>
          </a:r>
          <a:endParaRPr lang="es-ES" sz="1400" b="1" kern="1200" dirty="0">
            <a:solidFill>
              <a:sysClr val="window" lastClr="FFFFFF"/>
            </a:solidFill>
            <a:latin typeface="Arial" panose="020B0604020202020204" pitchFamily="34" charset="0"/>
            <a:ea typeface="+mn-ea"/>
            <a:cs typeface="Arial" panose="020B0604020202020204" pitchFamily="34" charset="0"/>
          </a:endParaRPr>
        </a:p>
      </dsp:txBody>
      <dsp:txXfrm>
        <a:off x="4377238" y="415371"/>
        <a:ext cx="1987985" cy="1192791"/>
      </dsp:txXfrm>
    </dsp:sp>
    <dsp:sp modelId="{D73321BE-4507-4085-BBD7-286E4F54BE88}">
      <dsp:nvSpPr>
        <dsp:cNvPr id="0" name=""/>
        <dsp:cNvSpPr/>
      </dsp:nvSpPr>
      <dsp:spPr>
        <a:xfrm>
          <a:off x="6564022" y="415371"/>
          <a:ext cx="1987985" cy="1192791"/>
        </a:xfrm>
        <a:prstGeom prst="rect">
          <a:avLst/>
        </a:prstGeom>
        <a:solidFill>
          <a:srgbClr val="1F497D"/>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O" sz="1400" b="1" kern="1200" dirty="0">
              <a:solidFill>
                <a:sysClr val="window" lastClr="FFFFFF"/>
              </a:solidFill>
              <a:latin typeface="Arial" panose="020B0604020202020204" pitchFamily="34" charset="0"/>
              <a:ea typeface="+mn-ea"/>
              <a:cs typeface="Arial" panose="020B0604020202020204" pitchFamily="34" charset="0"/>
            </a:rPr>
            <a:t>Retorno a la regla fiscal</a:t>
          </a:r>
          <a:endParaRPr lang="es-ES" sz="1400" b="1" kern="1200" dirty="0">
            <a:solidFill>
              <a:sysClr val="window" lastClr="FFFFFF"/>
            </a:solidFill>
            <a:latin typeface="Arial" panose="020B0604020202020204" pitchFamily="34" charset="0"/>
            <a:ea typeface="+mn-ea"/>
            <a:cs typeface="Arial" panose="020B0604020202020204" pitchFamily="34" charset="0"/>
          </a:endParaRPr>
        </a:p>
      </dsp:txBody>
      <dsp:txXfrm>
        <a:off x="6564022" y="415371"/>
        <a:ext cx="1987985" cy="1192791"/>
      </dsp:txXfrm>
    </dsp:sp>
    <dsp:sp modelId="{74996370-C5BF-4E14-803E-12A65C8D099F}">
      <dsp:nvSpPr>
        <dsp:cNvPr id="0" name=""/>
        <dsp:cNvSpPr/>
      </dsp:nvSpPr>
      <dsp:spPr>
        <a:xfrm>
          <a:off x="8750806" y="415371"/>
          <a:ext cx="1987985" cy="1192791"/>
        </a:xfrm>
        <a:prstGeom prst="rect">
          <a:avLst/>
        </a:prstGeom>
        <a:solidFill>
          <a:srgbClr val="1F497D"/>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O" sz="1400" b="1" kern="1200" dirty="0">
              <a:solidFill>
                <a:sysClr val="window" lastClr="FFFFFF"/>
              </a:solidFill>
              <a:latin typeface="Arial" panose="020B0604020202020204" pitchFamily="34" charset="0"/>
              <a:ea typeface="+mn-ea"/>
              <a:cs typeface="Arial" panose="020B0604020202020204" pitchFamily="34" charset="0"/>
            </a:rPr>
            <a:t>Monitoreo de la implementación</a:t>
          </a:r>
          <a:endParaRPr lang="es-ES" sz="1400" b="1" kern="1200" dirty="0">
            <a:solidFill>
              <a:sysClr val="window" lastClr="FFFFFF"/>
            </a:solidFill>
            <a:latin typeface="Arial" panose="020B0604020202020204" pitchFamily="34" charset="0"/>
            <a:ea typeface="+mn-ea"/>
            <a:cs typeface="Arial" panose="020B0604020202020204" pitchFamily="34" charset="0"/>
          </a:endParaRPr>
        </a:p>
      </dsp:txBody>
      <dsp:txXfrm>
        <a:off x="8750806" y="415371"/>
        <a:ext cx="1987985" cy="119279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0.06602</cdr:x>
      <cdr:y>0.90654</cdr:y>
    </cdr:from>
    <cdr:to>
      <cdr:x>0.43689</cdr:x>
      <cdr:y>0.97543</cdr:y>
    </cdr:to>
    <cdr:sp macro="" textlink="">
      <cdr:nvSpPr>
        <cdr:cNvPr id="2" name="CuadroTexto 1"/>
        <cdr:cNvSpPr txBox="1"/>
      </cdr:nvSpPr>
      <cdr:spPr>
        <a:xfrm xmlns:a="http://schemas.openxmlformats.org/drawingml/2006/main">
          <a:off x="323851" y="3233740"/>
          <a:ext cx="1819275" cy="24574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O"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0.22332</cdr:x>
      <cdr:y>0.40435</cdr:y>
    </cdr:from>
    <cdr:to>
      <cdr:x>0.58827</cdr:x>
      <cdr:y>0.66152</cdr:y>
    </cdr:to>
    <cdr:sp macro="" textlink="">
      <cdr:nvSpPr>
        <cdr:cNvPr id="2" name="CuadroTexto 11">
          <a:extLst xmlns:a="http://schemas.openxmlformats.org/drawingml/2006/main">
            <a:ext uri="{FF2B5EF4-FFF2-40B4-BE49-F238E27FC236}">
              <a16:creationId xmlns:a16="http://schemas.microsoft.com/office/drawing/2014/main" id="{F800345D-6BF2-43A2-8E99-A459B025AED8}"/>
            </a:ext>
          </a:extLst>
        </cdr:cNvPr>
        <cdr:cNvSpPr txBox="1"/>
      </cdr:nvSpPr>
      <cdr:spPr>
        <a:xfrm xmlns:a="http://schemas.openxmlformats.org/drawingml/2006/main">
          <a:off x="1295277" y="1566878"/>
          <a:ext cx="2116707" cy="996546"/>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1200" b="1" dirty="0" err="1">
              <a:solidFill>
                <a:srgbClr val="C00000"/>
              </a:solidFill>
              <a:latin typeface="Arial" panose="020B0604020202020204" pitchFamily="34" charset="0"/>
              <a:cs typeface="Arial" panose="020B0604020202020204" pitchFamily="34" charset="0"/>
            </a:rPr>
            <a:t>Pérdida</a:t>
          </a:r>
          <a:r>
            <a:rPr lang="en-US" sz="1200" b="1" dirty="0">
              <a:solidFill>
                <a:srgbClr val="C00000"/>
              </a:solidFill>
              <a:latin typeface="Arial" panose="020B0604020202020204" pitchFamily="34" charset="0"/>
              <a:cs typeface="Arial" panose="020B0604020202020204" pitchFamily="34" charset="0"/>
            </a:rPr>
            <a:t> de </a:t>
          </a:r>
          <a:r>
            <a:rPr lang="en-US" sz="1200" b="1" dirty="0" err="1">
              <a:solidFill>
                <a:srgbClr val="C00000"/>
              </a:solidFill>
              <a:latin typeface="Arial" panose="020B0604020202020204" pitchFamily="34" charset="0"/>
              <a:cs typeface="Arial" panose="020B0604020202020204" pitchFamily="34" charset="0"/>
            </a:rPr>
            <a:t>recursos</a:t>
          </a:r>
          <a:r>
            <a:rPr lang="en-US" sz="1200" b="1" dirty="0">
              <a:solidFill>
                <a:srgbClr val="C00000"/>
              </a:solidFill>
              <a:latin typeface="Arial" panose="020B0604020202020204" pitchFamily="34" charset="0"/>
              <a:cs typeface="Arial" panose="020B0604020202020204" pitchFamily="34" charset="0"/>
            </a:rPr>
            <a:t> </a:t>
          </a:r>
          <a:r>
            <a:rPr lang="en-US" sz="1200" b="1" dirty="0" err="1">
              <a:solidFill>
                <a:srgbClr val="C00000"/>
              </a:solidFill>
              <a:latin typeface="Arial" panose="020B0604020202020204" pitchFamily="34" charset="0"/>
              <a:cs typeface="Arial" panose="020B0604020202020204" pitchFamily="34" charset="0"/>
            </a:rPr>
            <a:t>como</a:t>
          </a:r>
          <a:r>
            <a:rPr lang="en-US" sz="1200" b="1" dirty="0">
              <a:solidFill>
                <a:srgbClr val="C00000"/>
              </a:solidFill>
              <a:latin typeface="Arial" panose="020B0604020202020204" pitchFamily="34" charset="0"/>
              <a:cs typeface="Arial" panose="020B0604020202020204" pitchFamily="34" charset="0"/>
            </a:rPr>
            <a:t> % de </a:t>
          </a:r>
          <a:r>
            <a:rPr lang="en-US" sz="1200" b="1" dirty="0" err="1">
              <a:solidFill>
                <a:srgbClr val="C00000"/>
              </a:solidFill>
              <a:latin typeface="Arial" panose="020B0604020202020204" pitchFamily="34" charset="0"/>
              <a:cs typeface="Arial" panose="020B0604020202020204" pitchFamily="34" charset="0"/>
            </a:rPr>
            <a:t>ingresos</a:t>
          </a:r>
          <a:r>
            <a:rPr lang="en-US" sz="1200" b="1" dirty="0">
              <a:solidFill>
                <a:srgbClr val="C00000"/>
              </a:solidFill>
              <a:latin typeface="Arial" panose="020B0604020202020204" pitchFamily="34" charset="0"/>
              <a:cs typeface="Arial" panose="020B0604020202020204" pitchFamily="34" charset="0"/>
            </a:rPr>
            <a:t> </a:t>
          </a:r>
          <a:r>
            <a:rPr lang="en-US" sz="1200" b="1" dirty="0" err="1">
              <a:solidFill>
                <a:srgbClr val="C00000"/>
              </a:solidFill>
              <a:latin typeface="Arial" panose="020B0604020202020204" pitchFamily="34" charset="0"/>
              <a:cs typeface="Arial" panose="020B0604020202020204" pitchFamily="34" charset="0"/>
            </a:rPr>
            <a:t>totales</a:t>
          </a:r>
          <a:r>
            <a:rPr lang="en-US" sz="1200" b="1" dirty="0">
              <a:solidFill>
                <a:srgbClr val="C00000"/>
              </a:solidFill>
              <a:latin typeface="Arial" panose="020B0604020202020204" pitchFamily="34" charset="0"/>
              <a:cs typeface="Arial" panose="020B0604020202020204" pitchFamily="34" charset="0"/>
            </a:rPr>
            <a:t> (sin </a:t>
          </a:r>
          <a:r>
            <a:rPr lang="en-US" sz="1200" b="1" dirty="0" err="1">
              <a:solidFill>
                <a:srgbClr val="C00000"/>
              </a:solidFill>
              <a:latin typeface="Arial" panose="020B0604020202020204" pitchFamily="34" charset="0"/>
              <a:cs typeface="Arial" panose="020B0604020202020204" pitchFamily="34" charset="0"/>
            </a:rPr>
            <a:t>progrmas</a:t>
          </a:r>
          <a:r>
            <a:rPr lang="en-US" sz="1200" b="1" dirty="0">
              <a:solidFill>
                <a:srgbClr val="C00000"/>
              </a:solidFill>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0.19179</cdr:x>
      <cdr:y>0.44202</cdr:y>
    </cdr:from>
    <cdr:to>
      <cdr:x>0.22868</cdr:x>
      <cdr:y>0.44202</cdr:y>
    </cdr:to>
    <cdr:cxnSp macro="">
      <cdr:nvCxnSpPr>
        <cdr:cNvPr id="3" name="Conector recto 2">
          <a:extLst xmlns:a="http://schemas.openxmlformats.org/drawingml/2006/main">
            <a:ext uri="{FF2B5EF4-FFF2-40B4-BE49-F238E27FC236}">
              <a16:creationId xmlns:a16="http://schemas.microsoft.com/office/drawing/2014/main" id="{EE4ABDB8-0420-47A4-88ED-25BA4A488DC9}"/>
            </a:ext>
          </a:extLst>
        </cdr:cNvPr>
        <cdr:cNvCxnSpPr/>
      </cdr:nvCxnSpPr>
      <cdr:spPr>
        <a:xfrm xmlns:a="http://schemas.openxmlformats.org/drawingml/2006/main">
          <a:off x="1112387" y="1712845"/>
          <a:ext cx="213965" cy="0"/>
        </a:xfrm>
        <a:prstGeom xmlns:a="http://schemas.openxmlformats.org/drawingml/2006/main" prst="line">
          <a:avLst/>
        </a:prstGeom>
        <a:ln xmlns:a="http://schemas.openxmlformats.org/drawingml/2006/main" w="44450">
          <a:solidFill>
            <a:srgbClr val="C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0.62681</cdr:x>
      <cdr:y>0.39404</cdr:y>
    </cdr:from>
    <cdr:to>
      <cdr:x>1</cdr:x>
      <cdr:y>0.65122</cdr:y>
    </cdr:to>
    <cdr:sp macro="" textlink="">
      <cdr:nvSpPr>
        <cdr:cNvPr id="4" name="CuadroTexto 11">
          <a:extLst xmlns:a="http://schemas.openxmlformats.org/drawingml/2006/main">
            <a:ext uri="{FF2B5EF4-FFF2-40B4-BE49-F238E27FC236}">
              <a16:creationId xmlns:a16="http://schemas.microsoft.com/office/drawing/2014/main" id="{26C1F257-C922-42D6-80A3-9B180A1FE74F}"/>
            </a:ext>
          </a:extLst>
        </cdr:cNvPr>
        <cdr:cNvSpPr txBox="1"/>
      </cdr:nvSpPr>
      <cdr:spPr>
        <a:xfrm xmlns:a="http://schemas.openxmlformats.org/drawingml/2006/main">
          <a:off x="3635534" y="1526916"/>
          <a:ext cx="2164544" cy="996585"/>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1200" b="1" dirty="0" err="1">
              <a:solidFill>
                <a:srgbClr val="002060"/>
              </a:solidFill>
              <a:latin typeface="Arial" panose="020B0604020202020204" pitchFamily="34" charset="0"/>
              <a:cs typeface="Arial" panose="020B0604020202020204" pitchFamily="34" charset="0"/>
            </a:rPr>
            <a:t>Pérdida</a:t>
          </a:r>
          <a:r>
            <a:rPr lang="en-US" sz="1200" b="1" dirty="0">
              <a:solidFill>
                <a:srgbClr val="002060"/>
              </a:solidFill>
              <a:latin typeface="Arial" panose="020B0604020202020204" pitchFamily="34" charset="0"/>
              <a:cs typeface="Arial" panose="020B0604020202020204" pitchFamily="34" charset="0"/>
            </a:rPr>
            <a:t> de </a:t>
          </a:r>
          <a:r>
            <a:rPr lang="en-US" sz="1200" b="1" dirty="0" err="1">
              <a:solidFill>
                <a:srgbClr val="002060"/>
              </a:solidFill>
              <a:latin typeface="Arial" panose="020B0604020202020204" pitchFamily="34" charset="0"/>
              <a:cs typeface="Arial" panose="020B0604020202020204" pitchFamily="34" charset="0"/>
            </a:rPr>
            <a:t>recursos</a:t>
          </a:r>
          <a:r>
            <a:rPr lang="en-US" sz="1200" b="1" dirty="0">
              <a:solidFill>
                <a:srgbClr val="002060"/>
              </a:solidFill>
              <a:latin typeface="Arial" panose="020B0604020202020204" pitchFamily="34" charset="0"/>
              <a:cs typeface="Arial" panose="020B0604020202020204" pitchFamily="34" charset="0"/>
            </a:rPr>
            <a:t> </a:t>
          </a:r>
          <a:r>
            <a:rPr lang="en-US" sz="1200" b="1" dirty="0" err="1">
              <a:solidFill>
                <a:srgbClr val="002060"/>
              </a:solidFill>
              <a:latin typeface="Arial" panose="020B0604020202020204" pitchFamily="34" charset="0"/>
              <a:cs typeface="Arial" panose="020B0604020202020204" pitchFamily="34" charset="0"/>
            </a:rPr>
            <a:t>como</a:t>
          </a:r>
          <a:r>
            <a:rPr lang="en-US" sz="1200" b="1" dirty="0">
              <a:solidFill>
                <a:srgbClr val="002060"/>
              </a:solidFill>
              <a:latin typeface="Arial" panose="020B0604020202020204" pitchFamily="34" charset="0"/>
              <a:cs typeface="Arial" panose="020B0604020202020204" pitchFamily="34" charset="0"/>
            </a:rPr>
            <a:t> % de </a:t>
          </a:r>
          <a:r>
            <a:rPr lang="en-US" sz="1200" b="1" dirty="0" err="1">
              <a:solidFill>
                <a:srgbClr val="002060"/>
              </a:solidFill>
              <a:latin typeface="Arial" panose="020B0604020202020204" pitchFamily="34" charset="0"/>
              <a:cs typeface="Arial" panose="020B0604020202020204" pitchFamily="34" charset="0"/>
            </a:rPr>
            <a:t>ingresos</a:t>
          </a:r>
          <a:r>
            <a:rPr lang="en-US" sz="1200" b="1" dirty="0">
              <a:solidFill>
                <a:srgbClr val="002060"/>
              </a:solidFill>
              <a:latin typeface="Arial" panose="020B0604020202020204" pitchFamily="34" charset="0"/>
              <a:cs typeface="Arial" panose="020B0604020202020204" pitchFamily="34" charset="0"/>
            </a:rPr>
            <a:t> </a:t>
          </a:r>
          <a:r>
            <a:rPr lang="en-US" sz="1200" b="1" dirty="0" err="1">
              <a:solidFill>
                <a:srgbClr val="002060"/>
              </a:solidFill>
              <a:latin typeface="Arial" panose="020B0604020202020204" pitchFamily="34" charset="0"/>
              <a:cs typeface="Arial" panose="020B0604020202020204" pitchFamily="34" charset="0"/>
            </a:rPr>
            <a:t>totales</a:t>
          </a:r>
          <a:r>
            <a:rPr lang="en-US" sz="1200" b="1" dirty="0">
              <a:solidFill>
                <a:srgbClr val="002060"/>
              </a:solidFill>
              <a:latin typeface="Arial" panose="020B0604020202020204" pitchFamily="34" charset="0"/>
              <a:cs typeface="Arial" panose="020B0604020202020204" pitchFamily="34" charset="0"/>
            </a:rPr>
            <a:t> (con</a:t>
          </a:r>
          <a:r>
            <a:rPr lang="en-US" sz="1200" b="1" baseline="0" dirty="0">
              <a:solidFill>
                <a:srgbClr val="002060"/>
              </a:solidFill>
              <a:latin typeface="Arial" panose="020B0604020202020204" pitchFamily="34" charset="0"/>
              <a:cs typeface="Arial" panose="020B0604020202020204" pitchFamily="34" charset="0"/>
            </a:rPr>
            <a:t> </a:t>
          </a:r>
          <a:r>
            <a:rPr lang="en-US" sz="1200" b="1" dirty="0">
              <a:solidFill>
                <a:srgbClr val="002060"/>
              </a:solidFill>
              <a:latin typeface="Arial" panose="020B0604020202020204" pitchFamily="34" charset="0"/>
              <a:cs typeface="Arial" panose="020B0604020202020204" pitchFamily="34" charset="0"/>
            </a:rPr>
            <a:t> </a:t>
          </a:r>
          <a:r>
            <a:rPr lang="en-US" sz="1200" b="1" dirty="0" err="1">
              <a:solidFill>
                <a:srgbClr val="002060"/>
              </a:solidFill>
              <a:latin typeface="Arial" panose="020B0604020202020204" pitchFamily="34" charset="0"/>
              <a:cs typeface="Arial" panose="020B0604020202020204" pitchFamily="34" charset="0"/>
            </a:rPr>
            <a:t>programas</a:t>
          </a:r>
          <a:r>
            <a:rPr lang="en-US" sz="1200" b="1" dirty="0">
              <a:solidFill>
                <a:srgbClr val="002060"/>
              </a:solidFill>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0.59446</cdr:x>
      <cdr:y>0.4343</cdr:y>
    </cdr:from>
    <cdr:to>
      <cdr:x>0.6306</cdr:x>
      <cdr:y>0.4343</cdr:y>
    </cdr:to>
    <cdr:cxnSp macro="">
      <cdr:nvCxnSpPr>
        <cdr:cNvPr id="5" name="Conector recto 4">
          <a:extLst xmlns:a="http://schemas.openxmlformats.org/drawingml/2006/main">
            <a:ext uri="{FF2B5EF4-FFF2-40B4-BE49-F238E27FC236}">
              <a16:creationId xmlns:a16="http://schemas.microsoft.com/office/drawing/2014/main" id="{A13A1646-75BE-45A3-857C-4DDD1C962640}"/>
            </a:ext>
          </a:extLst>
        </cdr:cNvPr>
        <cdr:cNvCxnSpPr/>
      </cdr:nvCxnSpPr>
      <cdr:spPr>
        <a:xfrm xmlns:a="http://schemas.openxmlformats.org/drawingml/2006/main">
          <a:off x="3447890" y="1682948"/>
          <a:ext cx="209615" cy="0"/>
        </a:xfrm>
        <a:prstGeom xmlns:a="http://schemas.openxmlformats.org/drawingml/2006/main" prst="line">
          <a:avLst/>
        </a:prstGeom>
        <a:ln xmlns:a="http://schemas.openxmlformats.org/drawingml/2006/main" w="44450">
          <a:solidFill>
            <a:srgbClr val="00206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cdr:x>
      <cdr:y>0.03849</cdr:y>
    </cdr:from>
    <cdr:to>
      <cdr:x>0.06415</cdr:x>
      <cdr:y>0.68737</cdr:y>
    </cdr:to>
    <cdr:sp macro="" textlink="">
      <cdr:nvSpPr>
        <cdr:cNvPr id="8" name="CuadroTexto 2">
          <a:extLst xmlns:a="http://schemas.openxmlformats.org/drawingml/2006/main">
            <a:ext uri="{FF2B5EF4-FFF2-40B4-BE49-F238E27FC236}">
              <a16:creationId xmlns:a16="http://schemas.microsoft.com/office/drawing/2014/main" id="{F907CCD5-9E32-4234-90E5-8A9B8C806F68}"/>
            </a:ext>
          </a:extLst>
        </cdr:cNvPr>
        <cdr:cNvSpPr txBox="1"/>
      </cdr:nvSpPr>
      <cdr:spPr>
        <a:xfrm xmlns:a="http://schemas.openxmlformats.org/drawingml/2006/main" rot="16200000">
          <a:off x="-1686197" y="698728"/>
          <a:ext cx="1571104" cy="36001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1200" b="1" dirty="0" err="1">
              <a:latin typeface="Arial" panose="020B0604020202020204" pitchFamily="34" charset="0"/>
              <a:cs typeface="Arial" panose="020B0604020202020204" pitchFamily="34" charset="0"/>
            </a:rPr>
            <a:t>Minimización</a:t>
          </a:r>
          <a:r>
            <a:rPr lang="en-US" sz="1200" b="1" dirty="0">
              <a:latin typeface="Arial" panose="020B0604020202020204" pitchFamily="34" charset="0"/>
              <a:cs typeface="Arial" panose="020B0604020202020204" pitchFamily="34" charset="0"/>
            </a:rPr>
            <a:t> de </a:t>
          </a:r>
          <a:r>
            <a:rPr lang="en-US" sz="1200" b="1" dirty="0" err="1">
              <a:latin typeface="Arial" panose="020B0604020202020204" pitchFamily="34" charset="0"/>
              <a:cs typeface="Arial" panose="020B0604020202020204" pitchFamily="34" charset="0"/>
            </a:rPr>
            <a:t>pérdida</a:t>
          </a:r>
          <a:r>
            <a:rPr lang="en-US" sz="1200" b="1" dirty="0">
              <a:latin typeface="Arial" panose="020B0604020202020204" pitchFamily="34" charset="0"/>
              <a:cs typeface="Arial" panose="020B0604020202020204" pitchFamily="34" charset="0"/>
            </a:rPr>
            <a:t> por </a:t>
          </a:r>
          <a:r>
            <a:rPr lang="en-US" sz="1200" b="1" dirty="0" err="1">
              <a:latin typeface="Arial" panose="020B0604020202020204" pitchFamily="34" charset="0"/>
              <a:cs typeface="Arial" panose="020B0604020202020204" pitchFamily="34" charset="0"/>
            </a:rPr>
            <a:t>programas</a:t>
          </a:r>
          <a:r>
            <a:rPr lang="en-US" sz="1200" b="1" baseline="0" dirty="0">
              <a:latin typeface="Arial" panose="020B0604020202020204" pitchFamily="34" charset="0"/>
              <a:cs typeface="Arial" panose="020B0604020202020204" pitchFamily="34" charset="0"/>
            </a:rPr>
            <a:t> </a:t>
          </a:r>
          <a:r>
            <a:rPr lang="en-US" sz="1200" b="1" baseline="0" dirty="0" err="1">
              <a:latin typeface="Arial" panose="020B0604020202020204" pitchFamily="34" charset="0"/>
              <a:cs typeface="Arial" panose="020B0604020202020204" pitchFamily="34" charset="0"/>
            </a:rPr>
            <a:t>sociales</a:t>
          </a:r>
          <a:endParaRPr lang="en-US" sz="12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0.09224</cdr:x>
      <cdr:y>0.05138</cdr:y>
    </cdr:from>
    <cdr:to>
      <cdr:x>0.10877</cdr:x>
      <cdr:y>0.67245</cdr:y>
    </cdr:to>
    <cdr:sp macro="" textlink="">
      <cdr:nvSpPr>
        <cdr:cNvPr id="10" name="Flecha: a la derecha 9">
          <a:extLst xmlns:a="http://schemas.openxmlformats.org/drawingml/2006/main">
            <a:ext uri="{FF2B5EF4-FFF2-40B4-BE49-F238E27FC236}">
              <a16:creationId xmlns:a16="http://schemas.microsoft.com/office/drawing/2014/main" id="{127D978D-28CA-4BE6-B879-87ABAD8ADE01}"/>
            </a:ext>
          </a:extLst>
        </cdr:cNvPr>
        <cdr:cNvSpPr/>
      </cdr:nvSpPr>
      <cdr:spPr>
        <a:xfrm xmlns:a="http://schemas.openxmlformats.org/drawingml/2006/main" rot="16200000">
          <a:off x="-187812" y="829904"/>
          <a:ext cx="1503769" cy="92768"/>
        </a:xfrm>
        <a:prstGeom xmlns:a="http://schemas.openxmlformats.org/drawingml/2006/main" prst="rightArrow">
          <a:avLst/>
        </a:prstGeom>
        <a:solidFill xmlns:a="http://schemas.openxmlformats.org/drawingml/2006/main">
          <a:srgbClr val="595959"/>
        </a:solidFill>
        <a:ln xmlns:a="http://schemas.openxmlformats.org/drawingml/2006/main">
          <a:solidFill>
            <a:srgbClr val="595959"/>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8971C59-6DD2-4DA9-85B3-5DFC9D025080}" type="datetimeFigureOut">
              <a:rPr lang="es-CO" smtClean="0"/>
              <a:t>01/07/2020</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32832F3-D4A8-420A-9291-E7C035C9DDF3}" type="slidenum">
              <a:rPr lang="es-CO" smtClean="0"/>
              <a:t>‹Nº›</a:t>
            </a:fld>
            <a:endParaRPr lang="es-CO"/>
          </a:p>
        </p:txBody>
      </p:sp>
    </p:spTree>
    <p:extLst>
      <p:ext uri="{BB962C8B-B14F-4D97-AF65-F5344CB8AC3E}">
        <p14:creationId xmlns:p14="http://schemas.microsoft.com/office/powerpoint/2010/main" val="277182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Tabla que mostró Andrés de los deltas de tasa de ocupación</a:t>
            </a:r>
          </a:p>
        </p:txBody>
      </p:sp>
      <p:sp>
        <p:nvSpPr>
          <p:cNvPr id="4" name="Marcador de número de diapositiva 3"/>
          <p:cNvSpPr>
            <a:spLocks noGrp="1"/>
          </p:cNvSpPr>
          <p:nvPr>
            <p:ph type="sldNum" sz="quarter" idx="5"/>
          </p:nvPr>
        </p:nvSpPr>
        <p:spPr/>
        <p:txBody>
          <a:bodyPr/>
          <a:lstStyle/>
          <a:p>
            <a:fld id="{F32832F3-D4A8-420A-9291-E7C035C9DDF3}" type="slidenum">
              <a:rPr lang="es-CO" smtClean="0"/>
              <a:t>20</a:t>
            </a:fld>
            <a:endParaRPr lang="es-CO"/>
          </a:p>
        </p:txBody>
      </p:sp>
    </p:spTree>
    <p:extLst>
      <p:ext uri="{BB962C8B-B14F-4D97-AF65-F5344CB8AC3E}">
        <p14:creationId xmlns:p14="http://schemas.microsoft.com/office/powerpoint/2010/main" val="4265329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a:t>Tabla que mostró Andrés de los deltas de tasa de ocupación</a:t>
            </a:r>
          </a:p>
        </p:txBody>
      </p:sp>
      <p:sp>
        <p:nvSpPr>
          <p:cNvPr id="4" name="Marcador de número de diapositiva 3"/>
          <p:cNvSpPr>
            <a:spLocks noGrp="1"/>
          </p:cNvSpPr>
          <p:nvPr>
            <p:ph type="sldNum" sz="quarter" idx="5"/>
          </p:nvPr>
        </p:nvSpPr>
        <p:spPr/>
        <p:txBody>
          <a:bodyPr/>
          <a:lstStyle/>
          <a:p>
            <a:fld id="{F32832F3-D4A8-420A-9291-E7C035C9DDF3}" type="slidenum">
              <a:rPr lang="es-CO" smtClean="0"/>
              <a:t>21</a:t>
            </a:fld>
            <a:endParaRPr lang="es-CO"/>
          </a:p>
        </p:txBody>
      </p:sp>
    </p:spTree>
    <p:extLst>
      <p:ext uri="{BB962C8B-B14F-4D97-AF65-F5344CB8AC3E}">
        <p14:creationId xmlns:p14="http://schemas.microsoft.com/office/powerpoint/2010/main" val="2636562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A7034B5-5A5C-1E40-9E84-1BFDF4A30346}"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s-C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0007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A7034B5-5A5C-1E40-9E84-1BFDF4A30346}"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s-C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2732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A7034B5-5A5C-1E40-9E84-1BFDF4A30346}"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es-C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608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A7034B5-5A5C-1E40-9E84-1BFDF4A30346}"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es-C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9864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26"/>
            <a:ext cx="10363200" cy="1470025"/>
          </a:xfrm>
          <a:prstGeom prst="rect">
            <a:avLst/>
          </a:prstGeom>
        </p:spPr>
        <p:txBody>
          <a:bodyPr/>
          <a:lstStyle/>
          <a:p>
            <a:r>
              <a:rPr lang="es-ES_tradnl"/>
              <a:t>Clic para editar título</a:t>
            </a:r>
            <a:endParaRPr lang="es-ES"/>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01/07/2020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287918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1143000"/>
          </a:xfrm>
          <a:prstGeom prst="rect">
            <a:avLst/>
          </a:prstGeom>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01/07/2020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346429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a:prstGeom prst="rect">
            <a:avLst/>
          </a:prstGeo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01/07/2020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305631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Imagen con título">
    <p:spTree>
      <p:nvGrpSpPr>
        <p:cNvPr id="1" name=""/>
        <p:cNvGrpSpPr/>
        <p:nvPr/>
      </p:nvGrpSpPr>
      <p:grpSpPr>
        <a:xfrm>
          <a:off x="0" y="0"/>
          <a:ext cx="0" cy="0"/>
          <a:chOff x="0" y="0"/>
          <a:chExt cx="0" cy="0"/>
        </a:xfrm>
      </p:grpSpPr>
      <p:sp>
        <p:nvSpPr>
          <p:cNvPr id="85" name="Title Text"/>
          <p:cNvSpPr txBox="1">
            <a:spLocks noGrp="1"/>
          </p:cNvSpPr>
          <p:nvPr>
            <p:ph type="title"/>
          </p:nvPr>
        </p:nvSpPr>
        <p:spPr>
          <a:xfrm>
            <a:off x="2389720" y="4800600"/>
            <a:ext cx="7315201" cy="566738"/>
          </a:xfrm>
          <a:prstGeom prst="rect">
            <a:avLst/>
          </a:prstGeom>
        </p:spPr>
        <p:txBody>
          <a:bodyPr anchor="b"/>
          <a:lstStyle>
            <a:lvl1pPr algn="l">
              <a:defRPr sz="1500" b="1"/>
            </a:lvl1pPr>
          </a:lstStyle>
          <a:p>
            <a:r>
              <a:t>Title Text</a:t>
            </a:r>
          </a:p>
        </p:txBody>
      </p:sp>
      <p:sp>
        <p:nvSpPr>
          <p:cNvPr id="86" name="Marcador de posición de imagen 2"/>
          <p:cNvSpPr>
            <a:spLocks noGrp="1"/>
          </p:cNvSpPr>
          <p:nvPr>
            <p:ph type="pic" sz="half" idx="13"/>
          </p:nvPr>
        </p:nvSpPr>
        <p:spPr>
          <a:xfrm>
            <a:off x="2389720" y="612775"/>
            <a:ext cx="7315201" cy="4114800"/>
          </a:xfrm>
          <a:prstGeom prst="rect">
            <a:avLst/>
          </a:prstGeom>
        </p:spPr>
        <p:txBody>
          <a:bodyPr lIns="91439" rIns="91439">
            <a:noAutofit/>
          </a:bodyPr>
          <a:lstStyle/>
          <a:p>
            <a:endParaRPr/>
          </a:p>
        </p:txBody>
      </p:sp>
      <p:sp>
        <p:nvSpPr>
          <p:cNvPr id="87" name="Body Level One…"/>
          <p:cNvSpPr txBox="1">
            <a:spLocks noGrp="1"/>
          </p:cNvSpPr>
          <p:nvPr>
            <p:ph type="body" sz="quarter" idx="1"/>
          </p:nvPr>
        </p:nvSpPr>
        <p:spPr>
          <a:xfrm>
            <a:off x="2389720" y="5367340"/>
            <a:ext cx="7315201" cy="804863"/>
          </a:xfrm>
          <a:prstGeom prst="rect">
            <a:avLst/>
          </a:prstGeom>
        </p:spPr>
        <p:txBody>
          <a:bodyPr/>
          <a:lstStyle>
            <a:lvl1pPr marL="0" indent="0">
              <a:spcBef>
                <a:spcPts val="225"/>
              </a:spcBef>
              <a:buSzTx/>
              <a:buFontTx/>
              <a:buNone/>
              <a:defRPr sz="1050"/>
            </a:lvl1pPr>
            <a:lvl2pPr marL="0" indent="342900">
              <a:spcBef>
                <a:spcPts val="225"/>
              </a:spcBef>
              <a:buSzTx/>
              <a:buFontTx/>
              <a:buNone/>
              <a:defRPr sz="1050"/>
            </a:lvl2pPr>
            <a:lvl3pPr marL="0" indent="685800">
              <a:spcBef>
                <a:spcPts val="225"/>
              </a:spcBef>
              <a:buSzTx/>
              <a:buFontTx/>
              <a:buNone/>
              <a:defRPr sz="1050"/>
            </a:lvl3pPr>
            <a:lvl4pPr marL="0" indent="1028700">
              <a:spcBef>
                <a:spcPts val="225"/>
              </a:spcBef>
              <a:buSzTx/>
              <a:buFontTx/>
              <a:buNone/>
              <a:defRPr sz="1050"/>
            </a:lvl4pPr>
            <a:lvl5pPr marL="0" indent="1371600">
              <a:spcBef>
                <a:spcPts val="225"/>
              </a:spcBef>
              <a:buSzTx/>
              <a:buFontTx/>
              <a:buNone/>
              <a:defRPr sz="1050"/>
            </a:lvl5pPr>
          </a:lstStyle>
          <a:p>
            <a:r>
              <a:t>Body Level One</a:t>
            </a:r>
          </a:p>
          <a:p>
            <a:pPr lvl="1"/>
            <a:r>
              <a:t>Body Level Two</a:t>
            </a:r>
          </a:p>
          <a:p>
            <a:pPr lvl="2"/>
            <a:r>
              <a:t>Body Level Three</a:t>
            </a:r>
          </a:p>
          <a:p>
            <a:pPr lvl="3"/>
            <a:r>
              <a:t>Body Level Four</a:t>
            </a:r>
          </a:p>
          <a:p>
            <a:pPr lvl="4"/>
            <a:r>
              <a:t>Body Level Five</a:t>
            </a:r>
          </a:p>
        </p:txBody>
      </p:sp>
      <p:sp>
        <p:nvSpPr>
          <p:cNvPr id="88"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extLst>
      <p:ext uri="{BB962C8B-B14F-4D97-AF65-F5344CB8AC3E}">
        <p14:creationId xmlns:p14="http://schemas.microsoft.com/office/powerpoint/2010/main" val="2715733434"/>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En blanco">
    <p:spTree>
      <p:nvGrpSpPr>
        <p:cNvPr id="1" name=""/>
        <p:cNvGrpSpPr/>
        <p:nvPr/>
      </p:nvGrpSpPr>
      <p:grpSpPr>
        <a:xfrm>
          <a:off x="0" y="0"/>
          <a:ext cx="0" cy="0"/>
          <a:chOff x="0" y="0"/>
          <a:chExt cx="0" cy="0"/>
        </a:xfrm>
      </p:grpSpPr>
      <p:sp>
        <p:nvSpPr>
          <p:cNvPr id="68"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extLst>
      <p:ext uri="{BB962C8B-B14F-4D97-AF65-F5344CB8AC3E}">
        <p14:creationId xmlns:p14="http://schemas.microsoft.com/office/powerpoint/2010/main" val="439219429"/>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0AF357-63AE-1340-A4A4-9360FA743D2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8BAC58E5-CBCF-704D-B3F6-01FBEEBBB4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endParaRPr lang="es-CO"/>
          </a:p>
        </p:txBody>
      </p:sp>
      <p:sp>
        <p:nvSpPr>
          <p:cNvPr id="4" name="Marcador de fecha 3">
            <a:extLst>
              <a:ext uri="{FF2B5EF4-FFF2-40B4-BE49-F238E27FC236}">
                <a16:creationId xmlns:a16="http://schemas.microsoft.com/office/drawing/2014/main" id="{71D0E466-AD60-7F42-B907-36F4C6C9E638}"/>
              </a:ext>
            </a:extLst>
          </p:cNvPr>
          <p:cNvSpPr>
            <a:spLocks noGrp="1"/>
          </p:cNvSpPr>
          <p:nvPr>
            <p:ph type="dt" sz="half" idx="10"/>
          </p:nvPr>
        </p:nvSpPr>
        <p:spPr/>
        <p:txBody>
          <a:bodyPr/>
          <a:lstStyle/>
          <a:p>
            <a:fld id="{C6716E2E-3164-E749-AE60-C15FC9D678D4}" type="datetimeFigureOut">
              <a:rPr lang="es-CO" smtClean="0"/>
              <a:t>01/07/2020</a:t>
            </a:fld>
            <a:endParaRPr lang="es-CO"/>
          </a:p>
        </p:txBody>
      </p:sp>
      <p:sp>
        <p:nvSpPr>
          <p:cNvPr id="5" name="Marcador de pie de página 4">
            <a:extLst>
              <a:ext uri="{FF2B5EF4-FFF2-40B4-BE49-F238E27FC236}">
                <a16:creationId xmlns:a16="http://schemas.microsoft.com/office/drawing/2014/main" id="{F26F603F-5C8A-5540-9480-7FA1B210B3A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EF3DC88-29D1-0349-BBD1-0B675D1954DE}"/>
              </a:ext>
            </a:extLst>
          </p:cNvPr>
          <p:cNvSpPr>
            <a:spLocks noGrp="1"/>
          </p:cNvSpPr>
          <p:nvPr>
            <p:ph type="sldNum" sz="quarter" idx="12"/>
          </p:nvPr>
        </p:nvSpPr>
        <p:spPr/>
        <p:txBody>
          <a:bodyPr/>
          <a:lstStyle/>
          <a:p>
            <a:fld id="{AD889827-C83A-354E-A1E1-CE1E19BC55E4}" type="slidenum">
              <a:rPr lang="es-CO" smtClean="0"/>
              <a:t>‹Nº›</a:t>
            </a:fld>
            <a:endParaRPr lang="es-CO"/>
          </a:p>
        </p:txBody>
      </p:sp>
    </p:spTree>
    <p:extLst>
      <p:ext uri="{BB962C8B-B14F-4D97-AF65-F5344CB8AC3E}">
        <p14:creationId xmlns:p14="http://schemas.microsoft.com/office/powerpoint/2010/main" val="2868886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26"/>
            <a:ext cx="10363200" cy="1470025"/>
          </a:xfrm>
          <a:prstGeom prst="rect">
            <a:avLst/>
          </a:prstGeom>
        </p:spPr>
        <p:txBody>
          <a:bodyPr/>
          <a:lstStyle/>
          <a:p>
            <a:r>
              <a:rPr lang="es-ES_tradnl"/>
              <a:t>Clic para editar título</a:t>
            </a:r>
            <a:endParaRPr lang="es-ES"/>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01/07/2020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3055638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1143000"/>
          </a:xfrm>
          <a:prstGeom prst="rect">
            <a:avLst/>
          </a:prstGeom>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01/07/2020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9384165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F3AB776D-EF97-4943-BE9E-2B6480321001}" type="datetimeFigureOut">
              <a:rPr lang="es-ES" smtClean="0"/>
              <a:t>01/07/2020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3716056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1143000"/>
          </a:xfrm>
          <a:prstGeom prst="rect">
            <a:avLst/>
          </a:prstGeom>
        </p:spPr>
        <p:txBody>
          <a:bodyPr/>
          <a:lstStyle/>
          <a:p>
            <a:r>
              <a:rPr lang="es-ES_tradnl"/>
              <a:t>Clic para editar título</a:t>
            </a:r>
            <a:endParaRPr lang="es-ES"/>
          </a:p>
        </p:txBody>
      </p:sp>
      <p:sp>
        <p:nvSpPr>
          <p:cNvPr id="3" name="Marcador de contenid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F3AB776D-EF97-4943-BE9E-2B6480321001}" type="datetimeFigureOut">
              <a:rPr lang="es-ES" smtClean="0"/>
              <a:t>01/07/2020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445261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1143000"/>
          </a:xfrm>
          <a:prstGeom prst="rect">
            <a:avLst/>
          </a:prstGeom>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F3AB776D-EF97-4943-BE9E-2B6480321001}" type="datetimeFigureOut">
              <a:rPr lang="es-ES" smtClean="0"/>
              <a:t>01/07/2020</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60516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1143000"/>
          </a:xfrm>
          <a:prstGeom prst="rect">
            <a:avLst/>
          </a:prstGeom>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01/07/2020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316789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1143000"/>
          </a:xfrm>
          <a:prstGeom prst="rect">
            <a:avLst/>
          </a:prstGeom>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F3AB776D-EF97-4943-BE9E-2B6480321001}" type="datetimeFigureOut">
              <a:rPr lang="es-ES" smtClean="0"/>
              <a:t>01/07/2020</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6379729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3AB776D-EF97-4943-BE9E-2B6480321001}" type="datetimeFigureOut">
              <a:rPr lang="es-ES" smtClean="0"/>
              <a:t>01/07/2020</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2071223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09601" y="273050"/>
            <a:ext cx="4011084" cy="1162050"/>
          </a:xfrm>
          <a:prstGeom prst="rect">
            <a:avLst/>
          </a:prstGeo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F3AB776D-EF97-4943-BE9E-2B6480321001}" type="datetimeFigureOut">
              <a:rPr lang="es-ES" smtClean="0"/>
              <a:t>01/07/2020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4747183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F3AB776D-EF97-4943-BE9E-2B6480321001}" type="datetimeFigureOut">
              <a:rPr lang="es-ES" smtClean="0"/>
              <a:t>01/07/2020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384940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1143000"/>
          </a:xfrm>
          <a:prstGeom prst="rect">
            <a:avLst/>
          </a:prstGeom>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01/07/2020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4765929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a:prstGeom prst="rect">
            <a:avLst/>
          </a:prstGeo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01/07/2020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351629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F3AB776D-EF97-4943-BE9E-2B6480321001}" type="datetimeFigureOut">
              <a:rPr lang="es-ES" smtClean="0"/>
              <a:t>01/07/2020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400712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1143000"/>
          </a:xfrm>
          <a:prstGeom prst="rect">
            <a:avLst/>
          </a:prstGeom>
        </p:spPr>
        <p:txBody>
          <a:bodyPr/>
          <a:lstStyle/>
          <a:p>
            <a:r>
              <a:rPr lang="es-ES_tradnl"/>
              <a:t>Clic para editar título</a:t>
            </a:r>
            <a:endParaRPr lang="es-ES"/>
          </a:p>
        </p:txBody>
      </p:sp>
      <p:sp>
        <p:nvSpPr>
          <p:cNvPr id="3" name="Marcador de contenid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F3AB776D-EF97-4943-BE9E-2B6480321001}" type="datetimeFigureOut">
              <a:rPr lang="es-ES" smtClean="0"/>
              <a:t>01/07/2020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34265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1143000"/>
          </a:xfrm>
          <a:prstGeom prst="rect">
            <a:avLst/>
          </a:prstGeom>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F3AB776D-EF97-4943-BE9E-2B6480321001}" type="datetimeFigureOut">
              <a:rPr lang="es-ES" smtClean="0"/>
              <a:t>01/07/2020</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3784660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1143000"/>
          </a:xfrm>
          <a:prstGeom prst="rect">
            <a:avLst/>
          </a:prstGeom>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F3AB776D-EF97-4943-BE9E-2B6480321001}" type="datetimeFigureOut">
              <a:rPr lang="es-ES" smtClean="0"/>
              <a:t>01/07/2020</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758369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3AB776D-EF97-4943-BE9E-2B6480321001}" type="datetimeFigureOut">
              <a:rPr lang="es-ES" smtClean="0"/>
              <a:t>01/07/2020</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3670461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09601" y="273050"/>
            <a:ext cx="4011084" cy="1162050"/>
          </a:xfrm>
          <a:prstGeom prst="rect">
            <a:avLst/>
          </a:prstGeo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F3AB776D-EF97-4943-BE9E-2B6480321001}" type="datetimeFigureOut">
              <a:rPr lang="es-ES" smtClean="0"/>
              <a:t>01/07/2020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77909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F3AB776D-EF97-4943-BE9E-2B6480321001}" type="datetimeFigureOut">
              <a:rPr lang="es-ES" smtClean="0"/>
              <a:t>01/07/2020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58520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1.pn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B776D-EF97-4943-BE9E-2B6480321001}" type="datetimeFigureOut">
              <a:rPr lang="es-ES" smtClean="0"/>
              <a:t>01/07/2020</a:t>
            </a:fld>
            <a:endParaRPr lang="es-ES"/>
          </a:p>
        </p:txBody>
      </p:sp>
      <p:sp>
        <p:nvSpPr>
          <p:cNvPr id="5" name="Marcador de pie de pá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16B262-555D-A940-A65C-9566E1B1300D}" type="slidenum">
              <a:rPr lang="es-ES" smtClean="0"/>
              <a:t>‹Nº›</a:t>
            </a:fld>
            <a:endParaRPr lang="es-ES"/>
          </a:p>
        </p:txBody>
      </p:sp>
      <p:sp>
        <p:nvSpPr>
          <p:cNvPr id="7" name="Rectángulo 6"/>
          <p:cNvSpPr/>
          <p:nvPr userDrawn="1"/>
        </p:nvSpPr>
        <p:spPr>
          <a:xfrm flipH="1">
            <a:off x="11607800" y="-1"/>
            <a:ext cx="584193" cy="878959"/>
          </a:xfrm>
          <a:prstGeom prst="rect">
            <a:avLst/>
          </a:prstGeom>
          <a:solidFill>
            <a:srgbClr val="1381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800"/>
          </a:p>
        </p:txBody>
      </p:sp>
      <p:sp>
        <p:nvSpPr>
          <p:cNvPr id="8" name="Rectángulo 7"/>
          <p:cNvSpPr/>
          <p:nvPr userDrawn="1"/>
        </p:nvSpPr>
        <p:spPr>
          <a:xfrm flipH="1">
            <a:off x="-7" y="-1"/>
            <a:ext cx="11607805" cy="878959"/>
          </a:xfrm>
          <a:prstGeom prst="rect">
            <a:avLst/>
          </a:prstGeom>
          <a:solidFill>
            <a:srgbClr val="DBE6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800"/>
          </a:p>
        </p:txBody>
      </p:sp>
      <p:pic>
        <p:nvPicPr>
          <p:cNvPr id="9" name="Imagen 8" descr="Logo-Minhacienda.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439480"/>
            <a:ext cx="3468413" cy="439479"/>
          </a:xfrm>
          <a:prstGeom prst="rect">
            <a:avLst/>
          </a:prstGeom>
        </p:spPr>
      </p:pic>
    </p:spTree>
    <p:extLst>
      <p:ext uri="{BB962C8B-B14F-4D97-AF65-F5344CB8AC3E}">
        <p14:creationId xmlns:p14="http://schemas.microsoft.com/office/powerpoint/2010/main" val="206195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ángulo 6"/>
          <p:cNvSpPr/>
          <p:nvPr/>
        </p:nvSpPr>
        <p:spPr>
          <a:xfrm flipH="1">
            <a:off x="11607800" y="-2"/>
            <a:ext cx="584195" cy="878961"/>
          </a:xfrm>
          <a:prstGeom prst="rect">
            <a:avLst/>
          </a:prstGeom>
          <a:solidFill>
            <a:srgbClr val="138156"/>
          </a:solidFill>
          <a:ln w="12700">
            <a:miter lim="400000"/>
          </a:ln>
        </p:spPr>
        <p:txBody>
          <a:bodyPr lIns="34289" rIns="34289" anchor="ctr"/>
          <a:lstStyle/>
          <a:p>
            <a:pPr algn="ctr">
              <a:defRPr>
                <a:solidFill>
                  <a:srgbClr val="FFFFFF"/>
                </a:solidFill>
              </a:defRPr>
            </a:pPr>
            <a:endParaRPr sz="1350"/>
          </a:p>
        </p:txBody>
      </p:sp>
      <p:sp>
        <p:nvSpPr>
          <p:cNvPr id="3" name="Rectángulo 7"/>
          <p:cNvSpPr/>
          <p:nvPr/>
        </p:nvSpPr>
        <p:spPr>
          <a:xfrm flipH="1">
            <a:off x="-8" y="-2"/>
            <a:ext cx="11607807" cy="878961"/>
          </a:xfrm>
          <a:prstGeom prst="rect">
            <a:avLst/>
          </a:prstGeom>
          <a:solidFill>
            <a:srgbClr val="DBE6FC"/>
          </a:solidFill>
          <a:ln w="12700">
            <a:miter lim="400000"/>
          </a:ln>
        </p:spPr>
        <p:txBody>
          <a:bodyPr lIns="34289" rIns="34289" anchor="ctr"/>
          <a:lstStyle/>
          <a:p>
            <a:pPr algn="ctr">
              <a:defRPr>
                <a:solidFill>
                  <a:srgbClr val="FFFFFF"/>
                </a:solidFill>
              </a:defRPr>
            </a:pPr>
            <a:endParaRPr sz="1350"/>
          </a:p>
        </p:txBody>
      </p:sp>
      <p:pic>
        <p:nvPicPr>
          <p:cNvPr id="4" name="Imagen 8" descr="Imagen 8"/>
          <p:cNvPicPr>
            <a:picLocks noChangeAspect="1"/>
          </p:cNvPicPr>
          <p:nvPr/>
        </p:nvPicPr>
        <p:blipFill>
          <a:blip r:embed="rId5"/>
          <a:stretch>
            <a:fillRect/>
          </a:stretch>
        </p:blipFill>
        <p:spPr>
          <a:xfrm>
            <a:off x="2" y="439478"/>
            <a:ext cx="3468415" cy="439480"/>
          </a:xfrm>
          <a:prstGeom prst="rect">
            <a:avLst/>
          </a:prstGeom>
          <a:ln w="12700">
            <a:miter lim="400000"/>
          </a:ln>
        </p:spPr>
      </p:pic>
      <p:sp>
        <p:nvSpPr>
          <p:cNvPr id="5" name="Title Text"/>
          <p:cNvSpPr txBox="1">
            <a:spLocks noGrp="1"/>
          </p:cNvSpPr>
          <p:nvPr>
            <p:ph type="title"/>
          </p:nvPr>
        </p:nvSpPr>
        <p:spPr>
          <a:xfrm>
            <a:off x="609600" y="274641"/>
            <a:ext cx="10972800" cy="1143001"/>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Title Text</a:t>
            </a:r>
          </a:p>
        </p:txBody>
      </p:sp>
      <p:sp>
        <p:nvSpPr>
          <p:cNvPr id="6" name="Body Level One…"/>
          <p:cNvSpPr txBox="1">
            <a:spLocks noGrp="1"/>
          </p:cNvSpPr>
          <p:nvPr>
            <p:ph type="body" idx="1"/>
          </p:nvPr>
        </p:nvSpPr>
        <p:spPr>
          <a:xfrm>
            <a:off x="609600" y="1600203"/>
            <a:ext cx="10972800" cy="4525963"/>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7" name="Slide Number"/>
          <p:cNvSpPr txBox="1">
            <a:spLocks noGrp="1"/>
          </p:cNvSpPr>
          <p:nvPr>
            <p:ph type="sldNum" sz="quarter" idx="2"/>
          </p:nvPr>
        </p:nvSpPr>
        <p:spPr>
          <a:xfrm>
            <a:off x="11291300" y="6423498"/>
            <a:ext cx="291103" cy="230832"/>
          </a:xfrm>
          <a:prstGeom prst="rect">
            <a:avLst/>
          </a:prstGeom>
          <a:ln w="12700">
            <a:miter lim="400000"/>
          </a:ln>
        </p:spPr>
        <p:txBody>
          <a:bodyPr wrap="none" lIns="45719" rIns="45719" anchor="ctr">
            <a:spAutoFit/>
          </a:bodyPr>
          <a:lstStyle>
            <a:lvl1pPr algn="r">
              <a:defRPr sz="900">
                <a:solidFill>
                  <a:srgbClr val="888888"/>
                </a:solidFill>
              </a:defRPr>
            </a:lvl1pPr>
          </a:lstStyle>
          <a:p>
            <a:fld id="{86CB4B4D-7CA3-9044-876B-883B54F8677D}" type="slidenum">
              <a:t>‹Nº›</a:t>
            </a:fld>
            <a:endParaRPr/>
          </a:p>
        </p:txBody>
      </p:sp>
    </p:spTree>
    <p:extLst>
      <p:ext uri="{BB962C8B-B14F-4D97-AF65-F5344CB8AC3E}">
        <p14:creationId xmlns:p14="http://schemas.microsoft.com/office/powerpoint/2010/main" val="40137968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ransition spd="med"/>
  <p:hf hdr="0" ftr="0" dt="0"/>
  <p:txStyles>
    <p:titleStyle>
      <a:lvl1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1pPr>
      <a:lvl2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2pPr>
      <a:lvl3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3pPr>
      <a:lvl4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4pPr>
      <a:lvl5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5pPr>
      <a:lvl6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6pPr>
      <a:lvl7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7pPr>
      <a:lvl8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8pPr>
      <a:lvl9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9pPr>
    </p:titleStyle>
    <p:bodyStyle>
      <a:lvl1pPr marL="257175" marR="0" indent="-257175" algn="l" defTabSz="3429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1pPr>
      <a:lvl2pPr marL="587828" marR="0" indent="-244928" algn="l" defTabSz="3429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2pPr>
      <a:lvl3pPr marL="914400" marR="0" indent="-228600" algn="l" defTabSz="3429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3pPr>
      <a:lvl4pPr marL="1303020" marR="0" indent="-274320" algn="l" defTabSz="3429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4pPr>
      <a:lvl5pPr marL="1645920" marR="0" indent="-274320" algn="l" defTabSz="3429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5pPr>
      <a:lvl6pPr marL="1988820" marR="0" indent="-274320" algn="l" defTabSz="3429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6pPr>
      <a:lvl7pPr marL="2331720" marR="0" indent="-274320" algn="l" defTabSz="3429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7pPr>
      <a:lvl8pPr marL="2674619" marR="0" indent="-274319" algn="l" defTabSz="3429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8pPr>
      <a:lvl9pPr marL="3017519" marR="0" indent="-274319" algn="l" defTabSz="342900" rtl="0" latinLnBrk="0">
        <a:lnSpc>
          <a:spcPct val="100000"/>
        </a:lnSpc>
        <a:spcBef>
          <a:spcPts val="525"/>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9pPr>
    </p:bodyStyle>
    <p:otherStyle>
      <a:lvl1pPr marL="0" marR="0" indent="0" algn="r" defTabSz="3429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1pPr>
      <a:lvl2pPr marL="0" marR="0" indent="342900" algn="r" defTabSz="3429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2pPr>
      <a:lvl3pPr marL="0" marR="0" indent="685800" algn="r" defTabSz="3429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3pPr>
      <a:lvl4pPr marL="0" marR="0" indent="1028700" algn="r" defTabSz="3429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4pPr>
      <a:lvl5pPr marL="0" marR="0" indent="1371600" algn="r" defTabSz="3429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5pPr>
      <a:lvl6pPr marL="0" marR="0" indent="1714500" algn="r" defTabSz="3429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6pPr>
      <a:lvl7pPr marL="0" marR="0" indent="2057400" algn="r" defTabSz="3429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7pPr>
      <a:lvl8pPr marL="0" marR="0" indent="2400300" algn="r" defTabSz="3429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8pPr>
      <a:lvl9pPr marL="0" marR="0" indent="2743200" algn="r" defTabSz="3429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B776D-EF97-4943-BE9E-2B6480321001}" type="datetimeFigureOut">
              <a:rPr lang="es-ES" smtClean="0"/>
              <a:t>01/07/2020</a:t>
            </a:fld>
            <a:endParaRPr lang="es-ES"/>
          </a:p>
        </p:txBody>
      </p:sp>
      <p:sp>
        <p:nvSpPr>
          <p:cNvPr id="5" name="Marcador de pie de pá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16B262-555D-A940-A65C-9566E1B1300D}" type="slidenum">
              <a:rPr lang="es-ES" smtClean="0"/>
              <a:t>‹Nº›</a:t>
            </a:fld>
            <a:endParaRPr lang="es-ES"/>
          </a:p>
        </p:txBody>
      </p:sp>
      <p:sp>
        <p:nvSpPr>
          <p:cNvPr id="7" name="Rectángulo 6"/>
          <p:cNvSpPr/>
          <p:nvPr userDrawn="1"/>
        </p:nvSpPr>
        <p:spPr>
          <a:xfrm flipH="1">
            <a:off x="11607800" y="-1"/>
            <a:ext cx="584193" cy="878959"/>
          </a:xfrm>
          <a:prstGeom prst="rect">
            <a:avLst/>
          </a:prstGeom>
          <a:solidFill>
            <a:srgbClr val="1381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800" dirty="0"/>
          </a:p>
        </p:txBody>
      </p:sp>
      <p:sp>
        <p:nvSpPr>
          <p:cNvPr id="8" name="Rectángulo 7"/>
          <p:cNvSpPr/>
          <p:nvPr userDrawn="1"/>
        </p:nvSpPr>
        <p:spPr>
          <a:xfrm flipH="1">
            <a:off x="-7" y="-1"/>
            <a:ext cx="11607805" cy="878959"/>
          </a:xfrm>
          <a:prstGeom prst="rect">
            <a:avLst/>
          </a:prstGeom>
          <a:solidFill>
            <a:srgbClr val="DBE6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800" dirty="0"/>
          </a:p>
        </p:txBody>
      </p:sp>
      <p:pic>
        <p:nvPicPr>
          <p:cNvPr id="9" name="Imagen 8" descr="Logo-Minhacienda.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439480"/>
            <a:ext cx="3468413" cy="439479"/>
          </a:xfrm>
          <a:prstGeom prst="rect">
            <a:avLst/>
          </a:prstGeom>
        </p:spPr>
      </p:pic>
    </p:spTree>
    <p:extLst>
      <p:ext uri="{BB962C8B-B14F-4D97-AF65-F5344CB8AC3E}">
        <p14:creationId xmlns:p14="http://schemas.microsoft.com/office/powerpoint/2010/main" val="45325375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chart" Target="../charts/chart22.xml"/><Relationship Id="rId5" Type="http://schemas.openxmlformats.org/officeDocument/2006/relationships/chart" Target="../charts/chart21.xml"/><Relationship Id="rId4" Type="http://schemas.openxmlformats.org/officeDocument/2006/relationships/chart" Target="../charts/char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25.xml"/><Relationship Id="rId1" Type="http://schemas.openxmlformats.org/officeDocument/2006/relationships/slideLayout" Target="../slideLayouts/slideLayout7.xml"/><Relationship Id="rId4" Type="http://schemas.openxmlformats.org/officeDocument/2006/relationships/chart" Target="../charts/chart2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chart" Target="../charts/chart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chart" Target="../charts/chart30.xml"/><Relationship Id="rId4" Type="http://schemas.openxmlformats.org/officeDocument/2006/relationships/chart" Target="../charts/chart29.xml"/></Relationships>
</file>

<file path=ppt/slides/_rels/slide33.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chart" Target="../charts/chart32.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ED8269A-AFCB-7842-A6A6-04D082F45962}"/>
              </a:ext>
            </a:extLst>
          </p:cNvPr>
          <p:cNvSpPr/>
          <p:nvPr/>
        </p:nvSpPr>
        <p:spPr>
          <a:xfrm>
            <a:off x="1636728" y="0"/>
            <a:ext cx="10555272" cy="6858000"/>
          </a:xfrm>
          <a:prstGeom prst="rect">
            <a:avLst/>
          </a:prstGeom>
          <a:solidFill>
            <a:srgbClr val="DBE6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0">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prstClr val="white"/>
              </a:solidFill>
              <a:effectLst/>
              <a:uLnTx/>
              <a:uFillTx/>
              <a:latin typeface="Helvetica"/>
              <a:cs typeface="Helvetica"/>
              <a:sym typeface="Calibri"/>
            </a:endParaRPr>
          </a:p>
        </p:txBody>
      </p:sp>
      <p:sp>
        <p:nvSpPr>
          <p:cNvPr id="3" name="Rectángulo 2">
            <a:extLst>
              <a:ext uri="{FF2B5EF4-FFF2-40B4-BE49-F238E27FC236}">
                <a16:creationId xmlns:a16="http://schemas.microsoft.com/office/drawing/2014/main" id="{709299C3-272E-3C4A-B747-7C69B37C2027}"/>
              </a:ext>
            </a:extLst>
          </p:cNvPr>
          <p:cNvSpPr/>
          <p:nvPr/>
        </p:nvSpPr>
        <p:spPr>
          <a:xfrm flipH="1">
            <a:off x="-1" y="0"/>
            <a:ext cx="1636729" cy="6858000"/>
          </a:xfrm>
          <a:prstGeom prst="rect">
            <a:avLst/>
          </a:prstGeom>
          <a:solidFill>
            <a:srgbClr val="1381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0">
              <a:lnSpc>
                <a:spcPct val="100000"/>
              </a:lnSpc>
              <a:spcBef>
                <a:spcPts val="0"/>
              </a:spcBef>
              <a:spcAft>
                <a:spcPts val="0"/>
              </a:spcAft>
              <a:buClrTx/>
              <a:buSzTx/>
              <a:buFontTx/>
              <a:buNone/>
              <a:tabLst/>
              <a:defRPr/>
            </a:pPr>
            <a:endParaRPr kumimoji="0" lang="es-ES" sz="1800" b="0" i="0" u="none" strike="noStrike" kern="0" cap="none" spc="0" normalizeH="0" baseline="0" noProof="0" dirty="0">
              <a:ln>
                <a:noFill/>
              </a:ln>
              <a:solidFill>
                <a:prstClr val="white"/>
              </a:solidFill>
              <a:effectLst/>
              <a:uLnTx/>
              <a:uFillTx/>
              <a:latin typeface="Helvetica"/>
              <a:cs typeface="Helvetica"/>
              <a:sym typeface="Calibri"/>
            </a:endParaRPr>
          </a:p>
        </p:txBody>
      </p:sp>
      <p:sp>
        <p:nvSpPr>
          <p:cNvPr id="4" name="CuadroTexto 3">
            <a:extLst>
              <a:ext uri="{FF2B5EF4-FFF2-40B4-BE49-F238E27FC236}">
                <a16:creationId xmlns:a16="http://schemas.microsoft.com/office/drawing/2014/main" id="{3603051E-D1D9-BC45-9B86-63BF5E950EA2}"/>
              </a:ext>
            </a:extLst>
          </p:cNvPr>
          <p:cNvSpPr txBox="1"/>
          <p:nvPr/>
        </p:nvSpPr>
        <p:spPr>
          <a:xfrm>
            <a:off x="2863718" y="1689958"/>
            <a:ext cx="8423031" cy="1323439"/>
          </a:xfrm>
          <a:prstGeom prst="rect">
            <a:avLst/>
          </a:prstGeom>
          <a:noFill/>
        </p:spPr>
        <p:txBody>
          <a:bodyPr wrap="square" rtlCol="0">
            <a:spAutoFit/>
          </a:bodyPr>
          <a:lstStyle/>
          <a:p>
            <a:pPr marL="0" marR="0" lvl="0" indent="0" algn="l" defTabSz="457200" rtl="0" eaLnBrk="1" fontAlgn="auto" latinLnBrk="0" hangingPunct="0">
              <a:lnSpc>
                <a:spcPct val="100000"/>
              </a:lnSpc>
              <a:spcBef>
                <a:spcPts val="0"/>
              </a:spcBef>
              <a:spcAft>
                <a:spcPts val="0"/>
              </a:spcAft>
              <a:buClrTx/>
              <a:buSzTx/>
              <a:buFontTx/>
              <a:buNone/>
              <a:tabLst/>
              <a:defRPr/>
            </a:pPr>
            <a:r>
              <a:rPr kumimoji="0" lang="es-ES" sz="4000" b="1" i="0" u="none" strike="noStrike" kern="0" cap="none" spc="0" normalizeH="0" baseline="0" noProof="0" dirty="0">
                <a:ln>
                  <a:noFill/>
                </a:ln>
                <a:solidFill>
                  <a:srgbClr val="1F497D"/>
                </a:solidFill>
                <a:effectLst/>
                <a:uLnTx/>
                <a:uFillTx/>
                <a:latin typeface="Century Gothic" panose="020B0502020202020204" pitchFamily="34" charset="0"/>
                <a:cs typeface="Arial"/>
                <a:sym typeface="Calibri"/>
              </a:rPr>
              <a:t>Manejo de la crisis y </a:t>
            </a:r>
            <a:r>
              <a:rPr lang="es-ES" sz="4000" b="1" kern="0" dirty="0">
                <a:solidFill>
                  <a:srgbClr val="1F497D"/>
                </a:solidFill>
                <a:latin typeface="Century Gothic" panose="020B0502020202020204" pitchFamily="34" charset="0"/>
                <a:cs typeface="Arial"/>
                <a:sym typeface="Calibri"/>
              </a:rPr>
              <a:t>política fiscal</a:t>
            </a:r>
            <a:endParaRPr kumimoji="0" lang="es-ES" sz="4000" b="1" i="0" u="none" strike="noStrike" kern="0" cap="none" spc="0" normalizeH="0" baseline="0" noProof="0" dirty="0">
              <a:ln>
                <a:noFill/>
              </a:ln>
              <a:solidFill>
                <a:srgbClr val="1F497D"/>
              </a:solidFill>
              <a:effectLst/>
              <a:uLnTx/>
              <a:uFillTx/>
              <a:latin typeface="Century Gothic" panose="020B0502020202020204" pitchFamily="34" charset="0"/>
              <a:cs typeface="Arial"/>
              <a:sym typeface="Calibri"/>
            </a:endParaRPr>
          </a:p>
        </p:txBody>
      </p:sp>
      <p:sp>
        <p:nvSpPr>
          <p:cNvPr id="5" name="CuadroTexto 4">
            <a:extLst>
              <a:ext uri="{FF2B5EF4-FFF2-40B4-BE49-F238E27FC236}">
                <a16:creationId xmlns:a16="http://schemas.microsoft.com/office/drawing/2014/main" id="{143C6E6E-B445-7143-9E09-52CA5E9ED885}"/>
              </a:ext>
            </a:extLst>
          </p:cNvPr>
          <p:cNvSpPr txBox="1"/>
          <p:nvPr/>
        </p:nvSpPr>
        <p:spPr>
          <a:xfrm>
            <a:off x="3454416" y="5424098"/>
            <a:ext cx="4861033" cy="584775"/>
          </a:xfrm>
          <a:prstGeom prst="rect">
            <a:avLst/>
          </a:prstGeom>
          <a:noFill/>
        </p:spPr>
        <p:txBody>
          <a:bodyPr wrap="square" rtlCol="0">
            <a:spAutoFit/>
          </a:bodyPr>
          <a:lstStyle/>
          <a:p>
            <a:pPr marL="0" marR="0" lvl="0" indent="0" algn="l" defTabSz="457200" rtl="0" eaLnBrk="1" fontAlgn="auto" latinLnBrk="0" hangingPunct="0">
              <a:lnSpc>
                <a:spcPct val="100000"/>
              </a:lnSpc>
              <a:spcBef>
                <a:spcPts val="0"/>
              </a:spcBef>
              <a:spcAft>
                <a:spcPts val="0"/>
              </a:spcAft>
              <a:buClrTx/>
              <a:buSzTx/>
              <a:buFontTx/>
              <a:buNone/>
              <a:tabLst/>
              <a:defRPr/>
            </a:pPr>
            <a:r>
              <a:rPr kumimoji="0" lang="es-ES" sz="1600" b="1" i="0" u="none" strike="noStrike" kern="0" cap="none" spc="0" normalizeH="0" baseline="0" noProof="0" dirty="0">
                <a:ln>
                  <a:noFill/>
                </a:ln>
                <a:solidFill>
                  <a:srgbClr val="1F497D"/>
                </a:solidFill>
                <a:effectLst/>
                <a:uLnTx/>
                <a:uFillTx/>
                <a:latin typeface="Century Gothic" panose="020B0502020202020204" pitchFamily="34" charset="0"/>
                <a:cs typeface="Arial"/>
                <a:sym typeface="Calibri"/>
              </a:rPr>
              <a:t>Ministerio de Hacienda y Crédito Público</a:t>
            </a:r>
          </a:p>
          <a:p>
            <a:pPr marL="0" marR="0" lvl="0" indent="0" algn="l" defTabSz="457200" rtl="0" eaLnBrk="1" fontAlgn="auto" latinLnBrk="0" hangingPunct="0">
              <a:lnSpc>
                <a:spcPct val="100000"/>
              </a:lnSpc>
              <a:spcBef>
                <a:spcPts val="0"/>
              </a:spcBef>
              <a:spcAft>
                <a:spcPts val="0"/>
              </a:spcAft>
              <a:buClrTx/>
              <a:buSzTx/>
              <a:buFontTx/>
              <a:buNone/>
              <a:tabLst/>
              <a:defRPr/>
            </a:pPr>
            <a:r>
              <a:rPr kumimoji="0" lang="es-ES" sz="1600" b="0" i="0" u="none" strike="noStrike" kern="0" cap="none" spc="0" normalizeH="0" baseline="0" noProof="0" dirty="0">
                <a:ln>
                  <a:noFill/>
                </a:ln>
                <a:solidFill>
                  <a:srgbClr val="1F497D"/>
                </a:solidFill>
                <a:effectLst/>
                <a:uLnTx/>
                <a:uFillTx/>
                <a:latin typeface="Century Gothic" panose="020B0502020202020204" pitchFamily="34" charset="0"/>
                <a:cs typeface="Arial"/>
                <a:sym typeface="Calibri"/>
              </a:rPr>
              <a:t>Julio de 2020</a:t>
            </a:r>
          </a:p>
        </p:txBody>
      </p:sp>
      <p:pic>
        <p:nvPicPr>
          <p:cNvPr id="6" name="Imagen 5" descr="Logo-Minhacienda.png">
            <a:extLst>
              <a:ext uri="{FF2B5EF4-FFF2-40B4-BE49-F238E27FC236}">
                <a16:creationId xmlns:a16="http://schemas.microsoft.com/office/drawing/2014/main" id="{89BE50C3-AFED-7B4A-AC98-E70C8F84A12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412" y="715539"/>
            <a:ext cx="3718612" cy="628243"/>
          </a:xfrm>
          <a:prstGeom prst="rect">
            <a:avLst/>
          </a:prstGeom>
        </p:spPr>
      </p:pic>
      <p:sp>
        <p:nvSpPr>
          <p:cNvPr id="8" name="Rectángulo 7"/>
          <p:cNvSpPr/>
          <p:nvPr/>
        </p:nvSpPr>
        <p:spPr>
          <a:xfrm>
            <a:off x="3454416" y="4134323"/>
            <a:ext cx="6843346" cy="707886"/>
          </a:xfrm>
          <a:prstGeom prst="rect">
            <a:avLst/>
          </a:prstGeom>
        </p:spPr>
        <p:txBody>
          <a:bodyPr wrap="square">
            <a:spAutoFit/>
          </a:bodyPr>
          <a:lstStyle/>
          <a:p>
            <a:pPr marL="0" marR="0" lvl="0" indent="0" algn="l" defTabSz="457200" rtl="0" eaLnBrk="1" fontAlgn="auto" latinLnBrk="0" hangingPunct="0">
              <a:lnSpc>
                <a:spcPct val="100000"/>
              </a:lnSpc>
              <a:spcBef>
                <a:spcPts val="0"/>
              </a:spcBef>
              <a:spcAft>
                <a:spcPts val="0"/>
              </a:spcAft>
              <a:buClrTx/>
              <a:buSzTx/>
              <a:buFontTx/>
              <a:buNone/>
              <a:tabLst/>
              <a:defRPr/>
            </a:pPr>
            <a:r>
              <a:rPr kumimoji="0" lang="es-ES" sz="2000" b="0" i="0" u="none" strike="noStrike" kern="0" cap="none" spc="0" normalizeH="0" baseline="0" noProof="0" dirty="0">
                <a:ln>
                  <a:noFill/>
                </a:ln>
                <a:solidFill>
                  <a:srgbClr val="1F497D"/>
                </a:solidFill>
                <a:effectLst/>
                <a:uLnTx/>
                <a:uFillTx/>
                <a:latin typeface="Century Gothic" panose="020B0502020202020204" pitchFamily="34" charset="0"/>
                <a:cs typeface="Arial"/>
                <a:sym typeface="Calibri"/>
              </a:rPr>
              <a:t>Seminario virtual</a:t>
            </a:r>
          </a:p>
          <a:p>
            <a:pPr marL="0" marR="0" lvl="0" indent="0" algn="l" defTabSz="457200" rtl="0" eaLnBrk="1" fontAlgn="auto" latinLnBrk="0" hangingPunct="0">
              <a:lnSpc>
                <a:spcPct val="100000"/>
              </a:lnSpc>
              <a:spcBef>
                <a:spcPts val="0"/>
              </a:spcBef>
              <a:spcAft>
                <a:spcPts val="0"/>
              </a:spcAft>
              <a:buClrTx/>
              <a:buSzTx/>
              <a:buFontTx/>
              <a:buNone/>
              <a:tabLst/>
              <a:defRPr/>
            </a:pPr>
            <a:r>
              <a:rPr kumimoji="0" lang="es-ES" sz="2000" b="1" i="0" u="none" strike="noStrike" kern="0" cap="none" spc="0" normalizeH="0" baseline="0" noProof="0" dirty="0">
                <a:ln>
                  <a:noFill/>
                </a:ln>
                <a:solidFill>
                  <a:srgbClr val="1F497D"/>
                </a:solidFill>
                <a:effectLst/>
                <a:uLnTx/>
                <a:uFillTx/>
                <a:latin typeface="Century Gothic" panose="020B0502020202020204" pitchFamily="34" charset="0"/>
                <a:cs typeface="Arial"/>
                <a:sym typeface="Calibri"/>
              </a:rPr>
              <a:t>ANIF</a:t>
            </a:r>
          </a:p>
        </p:txBody>
      </p:sp>
    </p:spTree>
    <p:extLst>
      <p:ext uri="{BB962C8B-B14F-4D97-AF65-F5344CB8AC3E}">
        <p14:creationId xmlns:p14="http://schemas.microsoft.com/office/powerpoint/2010/main" val="2294061446"/>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D6A5939-7BF9-4EE7-97BB-934A2BC8D136}"/>
              </a:ext>
            </a:extLst>
          </p:cNvPr>
          <p:cNvSpPr txBox="1"/>
          <p:nvPr/>
        </p:nvSpPr>
        <p:spPr>
          <a:xfrm>
            <a:off x="3100021" y="-61967"/>
            <a:ext cx="8179046"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defPPr>
              <a:defRPr lang="es-ES"/>
            </a:defPPr>
            <a:lvl1pPr lvl="0" algn="r" hangingPunct="0">
              <a:defRPr sz="2000" b="1">
                <a:solidFill>
                  <a:srgbClr val="4F81BD">
                    <a:lumMod val="50000"/>
                  </a:srgbClr>
                </a:solidFill>
                <a:latin typeface="Gill Sans MT" panose="020B0502020104020203" pitchFamily="34" charset="0"/>
                <a:cs typeface="Arial" panose="020B0604020202020204" pitchFamily="34" charset="0"/>
              </a:defRPr>
            </a:lvl1pPr>
          </a:lstStyle>
          <a:p>
            <a:pPr marL="0" marR="0" lvl="0" indent="0" algn="r" defTabSz="457200" rtl="0" eaLnBrk="1" fontAlgn="auto" latinLnBrk="0" hangingPunct="0">
              <a:lnSpc>
                <a:spcPct val="100000"/>
              </a:lnSpc>
              <a:spcBef>
                <a:spcPts val="0"/>
              </a:spcBef>
              <a:spcAft>
                <a:spcPts val="0"/>
              </a:spcAft>
              <a:buClrTx/>
              <a:buSzTx/>
              <a:buFontTx/>
              <a:buNone/>
              <a:tabLst/>
              <a:defRPr/>
            </a:pPr>
            <a:r>
              <a:rPr lang="es-CO" dirty="0">
                <a:latin typeface="Arial" panose="020B0604020202020204" pitchFamily="34" charset="0"/>
                <a:sym typeface="Calibri"/>
              </a:rPr>
              <a:t>Utilización de una gama variada de instrumentos de financiación para cuidar la estabilidad en los mercado de deuda.</a:t>
            </a:r>
          </a:p>
        </p:txBody>
      </p:sp>
      <p:sp>
        <p:nvSpPr>
          <p:cNvPr id="8" name="Rectángulo 7">
            <a:extLst>
              <a:ext uri="{FF2B5EF4-FFF2-40B4-BE49-F238E27FC236}">
                <a16:creationId xmlns:a16="http://schemas.microsoft.com/office/drawing/2014/main" id="{44BD4346-960E-4712-B041-874E355575DE}"/>
              </a:ext>
            </a:extLst>
          </p:cNvPr>
          <p:cNvSpPr/>
          <p:nvPr/>
        </p:nvSpPr>
        <p:spPr>
          <a:xfrm>
            <a:off x="933098" y="5971027"/>
            <a:ext cx="10208514" cy="556563"/>
          </a:xfrm>
          <a:prstGeom prst="rect">
            <a:avLst/>
          </a:prstGeom>
        </p:spPr>
        <p:txBody>
          <a:bodyPr wrap="square">
            <a:spAutoFit/>
          </a:bodyPr>
          <a:lstStyle/>
          <a:p>
            <a:pPr marL="0" marR="0" lvl="0" indent="0" algn="just" defTabSz="457200" rtl="0" eaLnBrk="1" fontAlgn="auto" latinLnBrk="0" hangingPunct="1">
              <a:lnSpc>
                <a:spcPct val="115000"/>
              </a:lnSpc>
              <a:spcBef>
                <a:spcPts val="0"/>
              </a:spcBef>
              <a:spcAft>
                <a:spcPts val="0"/>
              </a:spcAft>
              <a:buClrTx/>
              <a:buSzTx/>
              <a:buFontTx/>
              <a:buNone/>
              <a:tabLst/>
              <a:defRPr/>
            </a:pPr>
            <a:r>
              <a:rPr kumimoji="0" lang="es-CO" sz="900" b="0" i="0" u="none" strike="noStrike" kern="1200" cap="none" spc="0" normalizeH="0" baseline="0" noProof="0" dirty="0">
                <a:ln>
                  <a:noFill/>
                </a:ln>
                <a:solidFill>
                  <a:srgbClr val="000000"/>
                </a:solidFill>
                <a:effectLst/>
                <a:uLnTx/>
                <a:uFillTx/>
                <a:latin typeface="Arial" panose="020B0604020202020204" pitchFamily="34" charset="0"/>
                <a:ea typeface="SimSun" panose="02010600030101010101" pitchFamily="2" charset="-122"/>
                <a:cs typeface="Arial" panose="020B0604020202020204" pitchFamily="34" charset="0"/>
              </a:rPr>
              <a:t>Fuente: MHCP – DGPM. Nota: El valor total corresponde a los recursos cuyo desembolso se espera se realice en 2020. En el caso de Fonpet el monto de desembolso en 2020 está sujeto a solicitud adicional en los términos del DL 444 de 2020. * Corresponde al plazo máximo para realizar la amortización. ** Equivalente a USD 2.945 m. *** Prorrogable parcial o totalmente por periodos iguales hasta el 2029.</a:t>
            </a:r>
            <a:endParaRPr kumimoji="0" lang="es-ES" sz="900" b="0" i="0" u="none" strike="noStrike" kern="1200" cap="none" spc="0" normalizeH="0" baseline="0" noProof="0" dirty="0">
              <a:ln>
                <a:noFill/>
              </a:ln>
              <a:solidFill>
                <a:prstClr val="black"/>
              </a:solidFill>
              <a:effectLst/>
              <a:uLnTx/>
              <a:uFillTx/>
              <a:latin typeface="Arial" panose="020B0604020202020204" pitchFamily="34" charset="0"/>
              <a:ea typeface="SimSun" panose="02010600030101010101" pitchFamily="2" charset="-122"/>
              <a:cs typeface="Arial" panose="020B0604020202020204" pitchFamily="34" charset="0"/>
            </a:endParaRPr>
          </a:p>
        </p:txBody>
      </p:sp>
      <p:pic>
        <p:nvPicPr>
          <p:cNvPr id="10" name="Imagen 9">
            <a:extLst>
              <a:ext uri="{FF2B5EF4-FFF2-40B4-BE49-F238E27FC236}">
                <a16:creationId xmlns:a16="http://schemas.microsoft.com/office/drawing/2014/main" id="{8B900700-19F6-48D6-9180-DFED6A372D12}"/>
              </a:ext>
            </a:extLst>
          </p:cNvPr>
          <p:cNvPicPr>
            <a:picLocks noChangeAspect="1"/>
          </p:cNvPicPr>
          <p:nvPr/>
        </p:nvPicPr>
        <p:blipFill>
          <a:blip r:embed="rId2"/>
          <a:stretch>
            <a:fillRect/>
          </a:stretch>
        </p:blipFill>
        <p:spPr>
          <a:xfrm>
            <a:off x="594221" y="1434028"/>
            <a:ext cx="5501779" cy="3616274"/>
          </a:xfrm>
          <a:prstGeom prst="rect">
            <a:avLst/>
          </a:prstGeom>
        </p:spPr>
      </p:pic>
      <p:sp>
        <p:nvSpPr>
          <p:cNvPr id="7" name="Marcador de contenido 6"/>
          <p:cNvSpPr>
            <a:spLocks noGrp="1"/>
          </p:cNvSpPr>
          <p:nvPr>
            <p:ph sz="half" idx="2"/>
          </p:nvPr>
        </p:nvSpPr>
        <p:spPr>
          <a:xfrm>
            <a:off x="6807200" y="2001627"/>
            <a:ext cx="5384800" cy="4525963"/>
          </a:xfrm>
        </p:spPr>
        <p:txBody>
          <a:bodyPr/>
          <a:lstStyle/>
          <a:p>
            <a:r>
              <a:rPr lang="es-CO" dirty="0">
                <a:latin typeface="Arial" panose="020B0604020202020204" pitchFamily="34" charset="0"/>
                <a:cs typeface="Arial" panose="020B0604020202020204" pitchFamily="34" charset="0"/>
              </a:rPr>
              <a:t>Ampliación  en el financiamiento a través de banca multilateral por US$3000 millones.</a:t>
            </a:r>
          </a:p>
          <a:p>
            <a:endParaRPr lang="es-CO"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Emisión de bono externo por US$2500 millones.</a:t>
            </a:r>
          </a:p>
        </p:txBody>
      </p:sp>
    </p:spTree>
    <p:extLst>
      <p:ext uri="{BB962C8B-B14F-4D97-AF65-F5344CB8AC3E}">
        <p14:creationId xmlns:p14="http://schemas.microsoft.com/office/powerpoint/2010/main" val="904740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65714" y="-91125"/>
            <a:ext cx="8316686" cy="1143000"/>
          </a:xfrm>
        </p:spPr>
        <p:txBody>
          <a:bodyPr/>
          <a:lstStyle/>
          <a:p>
            <a:pPr algn="r"/>
            <a:r>
              <a:rPr lang="es-CO" sz="2000" b="1" dirty="0">
                <a:latin typeface="Arial" panose="020B0604020202020204" pitchFamily="34" charset="0"/>
                <a:cs typeface="Arial" panose="020B0604020202020204" pitchFamily="34" charset="0"/>
              </a:rPr>
              <a:t>Se han tomado decisiones para bajar el costo de la intermediación financiera, dar liquidez de mediano plazo y mitigar los problemas de aversión al riesgo.</a:t>
            </a:r>
          </a:p>
        </p:txBody>
      </p:sp>
      <p:sp>
        <p:nvSpPr>
          <p:cNvPr id="6" name="Elipse 5"/>
          <p:cNvSpPr/>
          <p:nvPr/>
        </p:nvSpPr>
        <p:spPr>
          <a:xfrm>
            <a:off x="4688114" y="1828800"/>
            <a:ext cx="2830285" cy="126274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2400" b="1" dirty="0">
                <a:solidFill>
                  <a:schemeClr val="bg1"/>
                </a:solidFill>
              </a:rPr>
              <a:t>Política Crediticia</a:t>
            </a:r>
          </a:p>
        </p:txBody>
      </p:sp>
      <p:sp>
        <p:nvSpPr>
          <p:cNvPr id="7" name="Elipse 6"/>
          <p:cNvSpPr/>
          <p:nvPr/>
        </p:nvSpPr>
        <p:spPr>
          <a:xfrm>
            <a:off x="696685" y="4102100"/>
            <a:ext cx="2569029" cy="137885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O" b="1" dirty="0">
                <a:solidFill>
                  <a:schemeClr val="bg1"/>
                </a:solidFill>
              </a:rPr>
              <a:t>Reducción de 2% del encaje</a:t>
            </a:r>
          </a:p>
        </p:txBody>
      </p:sp>
      <p:sp>
        <p:nvSpPr>
          <p:cNvPr id="8" name="Elipse 7"/>
          <p:cNvSpPr/>
          <p:nvPr/>
        </p:nvSpPr>
        <p:spPr>
          <a:xfrm>
            <a:off x="4151086" y="4085771"/>
            <a:ext cx="3686628" cy="15240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O" b="1" dirty="0">
                <a:solidFill>
                  <a:schemeClr val="bg1"/>
                </a:solidFill>
              </a:rPr>
              <a:t>Líneas de redescuento por $2 billones a mediano plazo.</a:t>
            </a:r>
          </a:p>
        </p:txBody>
      </p:sp>
      <p:sp>
        <p:nvSpPr>
          <p:cNvPr id="9" name="Elipse 8"/>
          <p:cNvSpPr/>
          <p:nvPr/>
        </p:nvSpPr>
        <p:spPr>
          <a:xfrm>
            <a:off x="8781143" y="4085771"/>
            <a:ext cx="2365828" cy="160382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O" b="1" dirty="0">
                <a:solidFill>
                  <a:schemeClr val="bg1"/>
                </a:solidFill>
              </a:rPr>
              <a:t>Capitalización del FNG por $3,2  billones</a:t>
            </a:r>
          </a:p>
        </p:txBody>
      </p:sp>
      <p:cxnSp>
        <p:nvCxnSpPr>
          <p:cNvPr id="11" name="Conector recto 10"/>
          <p:cNvCxnSpPr>
            <a:endCxn id="7" idx="7"/>
          </p:cNvCxnSpPr>
          <p:nvPr/>
        </p:nvCxnSpPr>
        <p:spPr>
          <a:xfrm flipH="1">
            <a:off x="2889488" y="2728686"/>
            <a:ext cx="1914741" cy="1575343"/>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Conector recto 13"/>
          <p:cNvCxnSpPr/>
          <p:nvPr/>
        </p:nvCxnSpPr>
        <p:spPr>
          <a:xfrm flipH="1">
            <a:off x="6052457" y="3091543"/>
            <a:ext cx="14514" cy="994228"/>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Conector recto 15"/>
          <p:cNvCxnSpPr/>
          <p:nvPr/>
        </p:nvCxnSpPr>
        <p:spPr>
          <a:xfrm>
            <a:off x="7518399" y="2728686"/>
            <a:ext cx="1567544" cy="1575343"/>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561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7">
            <a:extLst>
              <a:ext uri="{FF2B5EF4-FFF2-40B4-BE49-F238E27FC236}">
                <a16:creationId xmlns:a16="http://schemas.microsoft.com/office/drawing/2014/main" id="{A81A60CF-2B00-4914-AA43-806D49A354D4}"/>
              </a:ext>
            </a:extLst>
          </p:cNvPr>
          <p:cNvSpPr txBox="1"/>
          <p:nvPr/>
        </p:nvSpPr>
        <p:spPr>
          <a:xfrm>
            <a:off x="3671668" y="84991"/>
            <a:ext cx="7993264" cy="707886"/>
          </a:xfrm>
          <a:prstGeom prst="rect">
            <a:avLst/>
          </a:prstGeom>
          <a:noFill/>
        </p:spPr>
        <p:txBody>
          <a:bodyPr wrap="square" rtlCol="0">
            <a:spAutoFit/>
          </a:bodyPr>
          <a:lstStyle>
            <a:defPPr>
              <a:defRPr lang="es-ES"/>
            </a:defPPr>
            <a:lvl1pPr algn="r">
              <a:defRPr sz="2400" b="1">
                <a:solidFill>
                  <a:schemeClr val="tx2"/>
                </a:solidFill>
                <a:latin typeface="Gill Sans MT" panose="020B0502020104020203" pitchFamily="34" charset="0"/>
                <a:cs typeface="Futura Std Heavy"/>
              </a:defRPr>
            </a:lvl1pPr>
          </a:lstStyle>
          <a:p>
            <a:r>
              <a:rPr lang="es-MX" sz="2000" dirty="0">
                <a:solidFill>
                  <a:srgbClr val="4F81BD">
                    <a:lumMod val="50000"/>
                  </a:srgbClr>
                </a:solidFill>
                <a:latin typeface="Arial" panose="020B0604020202020204" pitchFamily="34" charset="0"/>
                <a:cs typeface="Arial" panose="020B0604020202020204" pitchFamily="34" charset="0"/>
              </a:rPr>
              <a:t>Los mercados han tenido una respuesta favorable frente a las medidas implementadas</a:t>
            </a:r>
          </a:p>
        </p:txBody>
      </p:sp>
      <p:graphicFrame>
        <p:nvGraphicFramePr>
          <p:cNvPr id="6" name="Chart 5">
            <a:extLst>
              <a:ext uri="{FF2B5EF4-FFF2-40B4-BE49-F238E27FC236}">
                <a16:creationId xmlns:a16="http://schemas.microsoft.com/office/drawing/2014/main" id="{0D8A81FC-9A1F-4984-A293-6D7E294A0E76}"/>
              </a:ext>
            </a:extLst>
          </p:cNvPr>
          <p:cNvGraphicFramePr>
            <a:graphicFrameLocks/>
          </p:cNvGraphicFramePr>
          <p:nvPr/>
        </p:nvGraphicFramePr>
        <p:xfrm>
          <a:off x="138462" y="1956790"/>
          <a:ext cx="6191250" cy="360291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8BD047C2-0AD6-4075-BAD3-4974F00F16EE}"/>
              </a:ext>
            </a:extLst>
          </p:cNvPr>
          <p:cNvGraphicFramePr>
            <a:graphicFrameLocks/>
          </p:cNvGraphicFramePr>
          <p:nvPr/>
        </p:nvGraphicFramePr>
        <p:xfrm>
          <a:off x="6347535" y="971465"/>
          <a:ext cx="5792791" cy="33613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Gráfico 2">
            <a:extLst>
              <a:ext uri="{FF2B5EF4-FFF2-40B4-BE49-F238E27FC236}">
                <a16:creationId xmlns:a16="http://schemas.microsoft.com/office/drawing/2014/main" id="{68293BDE-10ED-4514-B683-91035A5C36BE}"/>
              </a:ext>
            </a:extLst>
          </p:cNvPr>
          <p:cNvGraphicFramePr>
            <a:graphicFrameLocks/>
          </p:cNvGraphicFramePr>
          <p:nvPr/>
        </p:nvGraphicFramePr>
        <p:xfrm>
          <a:off x="6347534" y="4183232"/>
          <a:ext cx="5792791" cy="267476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09846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460653" y="90193"/>
            <a:ext cx="8145193" cy="707886"/>
          </a:xfrm>
          <a:prstGeom prst="rect">
            <a:avLst/>
          </a:prstGeom>
          <a:noFill/>
        </p:spPr>
        <p:txBody>
          <a:bodyPr wrap="square" rtlCol="0">
            <a:spAutoFit/>
          </a:bodyPr>
          <a:lstStyle>
            <a:defPPr>
              <a:defRPr lang="es-ES"/>
            </a:defPPr>
            <a:lvl1pPr algn="ctr">
              <a:defRPr sz="2000" b="1">
                <a:solidFill>
                  <a:srgbClr val="4F81BD"/>
                </a:solidFill>
                <a:latin typeface="Arial"/>
                <a:cs typeface="Arial"/>
              </a:defRPr>
            </a:lvl1pPr>
          </a:lstStyle>
          <a:p>
            <a:pPr algn="r"/>
            <a:r>
              <a:rPr lang="es-ES" dirty="0">
                <a:solidFill>
                  <a:srgbClr val="4F81BD">
                    <a:lumMod val="50000"/>
                  </a:srgbClr>
                </a:solidFill>
                <a:latin typeface="Arial" panose="020B0604020202020204" pitchFamily="34" charset="0"/>
                <a:cs typeface="Arial" panose="020B0604020202020204" pitchFamily="34" charset="0"/>
              </a:rPr>
              <a:t>Respuesta reflejada en la emisión en junio de bonos globales de largo plazo por USD 2.500 millones de dólares a tasas muy bajas</a:t>
            </a:r>
          </a:p>
        </p:txBody>
      </p:sp>
      <p:sp>
        <p:nvSpPr>
          <p:cNvPr id="10" name="CuadroTexto 9"/>
          <p:cNvSpPr txBox="1"/>
          <p:nvPr/>
        </p:nvSpPr>
        <p:spPr>
          <a:xfrm>
            <a:off x="1513609" y="3729699"/>
            <a:ext cx="9143999" cy="584775"/>
          </a:xfrm>
          <a:prstGeom prst="rect">
            <a:avLst/>
          </a:prstGeom>
          <a:noFill/>
        </p:spPr>
        <p:txBody>
          <a:bodyPr wrap="square" rtlCol="0">
            <a:spAutoFit/>
          </a:bodyPr>
          <a:lstStyle>
            <a:defPPr>
              <a:defRPr lang="es-ES"/>
            </a:defPPr>
            <a:lvl1pPr algn="ctr">
              <a:defRPr sz="2000" b="1">
                <a:solidFill>
                  <a:srgbClr val="4F81BD"/>
                </a:solidFill>
                <a:latin typeface="Arial"/>
                <a:cs typeface="Arial"/>
              </a:defRPr>
            </a:lvl1pPr>
          </a:lstStyle>
          <a:p>
            <a:r>
              <a:rPr lang="es-ES" sz="1600" dirty="0">
                <a:solidFill>
                  <a:schemeClr val="tx1"/>
                </a:solidFill>
                <a:latin typeface="Arial" panose="020B0604020202020204" pitchFamily="34" charset="0"/>
                <a:cs typeface="Arial" panose="020B0604020202020204" pitchFamily="34" charset="0"/>
              </a:rPr>
              <a:t>La emisión del bono global 2051 tuvo el cupón en dólares más bajo alcanzado por la Nación, en la parte larga de la curva </a:t>
            </a:r>
          </a:p>
        </p:txBody>
      </p:sp>
      <p:sp>
        <p:nvSpPr>
          <p:cNvPr id="13" name="17 Rectángulo"/>
          <p:cNvSpPr/>
          <p:nvPr/>
        </p:nvSpPr>
        <p:spPr>
          <a:xfrm>
            <a:off x="1524000" y="6596390"/>
            <a:ext cx="3225339" cy="253916"/>
          </a:xfrm>
          <a:prstGeom prst="rect">
            <a:avLst/>
          </a:prstGeom>
          <a:solidFill>
            <a:schemeClr val="bg1"/>
          </a:solidFill>
        </p:spPr>
        <p:txBody>
          <a:bodyPr wrap="square">
            <a:spAutoFit/>
          </a:bodyPr>
          <a:lstStyle/>
          <a:p>
            <a:pPr algn="ctr" defTabSz="914400"/>
            <a:r>
              <a:rPr lang="es-CO" sz="1050" b="1" dirty="0">
                <a:solidFill>
                  <a:prstClr val="black"/>
                </a:solidFill>
                <a:latin typeface="Arial Narrow" panose="020B0606020202030204" pitchFamily="34" charset="0"/>
              </a:rPr>
              <a:t>Fuente:</a:t>
            </a:r>
            <a:r>
              <a:rPr lang="es-CO" sz="1050" dirty="0">
                <a:solidFill>
                  <a:prstClr val="black"/>
                </a:solidFill>
                <a:latin typeface="Arial Narrow" panose="020B0606020202030204" pitchFamily="34" charset="0"/>
              </a:rPr>
              <a:t> DGCPTN - Ministerio de Hacienda y Crédito Público</a:t>
            </a:r>
          </a:p>
        </p:txBody>
      </p:sp>
      <p:sp>
        <p:nvSpPr>
          <p:cNvPr id="12" name="CuadroTexto 11"/>
          <p:cNvSpPr txBox="1"/>
          <p:nvPr/>
        </p:nvSpPr>
        <p:spPr>
          <a:xfrm>
            <a:off x="1524001" y="920070"/>
            <a:ext cx="9143999" cy="584775"/>
          </a:xfrm>
          <a:prstGeom prst="rect">
            <a:avLst/>
          </a:prstGeom>
          <a:noFill/>
        </p:spPr>
        <p:txBody>
          <a:bodyPr wrap="square" rtlCol="0">
            <a:spAutoFit/>
          </a:bodyPr>
          <a:lstStyle>
            <a:defPPr>
              <a:defRPr lang="es-ES"/>
            </a:defPPr>
            <a:lvl1pPr algn="ctr">
              <a:defRPr sz="2000" b="1">
                <a:solidFill>
                  <a:srgbClr val="4F81BD"/>
                </a:solidFill>
                <a:latin typeface="Arial"/>
                <a:cs typeface="Arial"/>
              </a:defRPr>
            </a:lvl1pPr>
          </a:lstStyle>
          <a:p>
            <a:r>
              <a:rPr lang="es-ES" sz="1600" dirty="0">
                <a:solidFill>
                  <a:schemeClr val="tx1"/>
                </a:solidFill>
                <a:latin typeface="Arial" panose="020B0604020202020204" pitchFamily="34" charset="0"/>
                <a:cs typeface="Arial" panose="020B0604020202020204" pitchFamily="34" charset="0"/>
              </a:rPr>
              <a:t>La emisión del bono global 2031 alcanzó el segundo cupón a 10 años en dólares más bajo de los últimos 7 años</a:t>
            </a:r>
          </a:p>
        </p:txBody>
      </p:sp>
      <p:graphicFrame>
        <p:nvGraphicFramePr>
          <p:cNvPr id="8" name="Gráfico 7"/>
          <p:cNvGraphicFramePr>
            <a:graphicFrameLocks/>
          </p:cNvGraphicFramePr>
          <p:nvPr/>
        </p:nvGraphicFramePr>
        <p:xfrm>
          <a:off x="1524000" y="1227847"/>
          <a:ext cx="9144000" cy="24694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Gráfico 8"/>
          <p:cNvGraphicFramePr>
            <a:graphicFrameLocks/>
          </p:cNvGraphicFramePr>
          <p:nvPr/>
        </p:nvGraphicFramePr>
        <p:xfrm>
          <a:off x="1524001" y="4005085"/>
          <a:ext cx="9123217" cy="24087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87850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texto 7"/>
          <p:cNvSpPr>
            <a:spLocks noGrp="1"/>
          </p:cNvSpPr>
          <p:nvPr>
            <p:ph type="body" sz="quarter" idx="3"/>
          </p:nvPr>
        </p:nvSpPr>
        <p:spPr>
          <a:xfrm>
            <a:off x="6390217" y="1788266"/>
            <a:ext cx="5389033" cy="667656"/>
          </a:xfrm>
        </p:spPr>
        <p:txBody>
          <a:bodyPr>
            <a:normAutofit/>
          </a:bodyPr>
          <a:lstStyle/>
          <a:p>
            <a:pPr algn="ctr"/>
            <a:r>
              <a:rPr lang="es-CO" sz="1600" dirty="0">
                <a:solidFill>
                  <a:srgbClr val="0D0D0D"/>
                </a:solidFill>
                <a:latin typeface="Arial" panose="020B0604020202020204" pitchFamily="34" charset="0"/>
                <a:ea typeface="Cambria" panose="02040503050406030204" pitchFamily="18" charset="0"/>
              </a:rPr>
              <a:t>Crecimiento anual por tipo de cartera</a:t>
            </a:r>
          </a:p>
          <a:p>
            <a:pPr algn="ctr"/>
            <a:r>
              <a:rPr lang="es-CO" sz="1600" dirty="0">
                <a:solidFill>
                  <a:srgbClr val="0D0D0D"/>
                </a:solidFill>
                <a:latin typeface="Arial" panose="020B0604020202020204" pitchFamily="34" charset="0"/>
                <a:ea typeface="Cambria" panose="02040503050406030204" pitchFamily="18" charset="0"/>
              </a:rPr>
              <a:t>(%) </a:t>
            </a:r>
          </a:p>
          <a:p>
            <a:endParaRPr lang="es-CO" sz="1400" dirty="0"/>
          </a:p>
        </p:txBody>
      </p:sp>
      <p:graphicFrame>
        <p:nvGraphicFramePr>
          <p:cNvPr id="10" name="Marcador de contenido 9">
            <a:extLst>
              <a:ext uri="{FF2B5EF4-FFF2-40B4-BE49-F238E27FC236}">
                <a16:creationId xmlns:a16="http://schemas.microsoft.com/office/drawing/2014/main" id="{34805B02-7D13-4BAB-870D-20B0ADBEC44C}"/>
              </a:ext>
            </a:extLst>
          </p:cNvPr>
          <p:cNvGraphicFramePr>
            <a:graphicFrameLocks noGrp="1"/>
          </p:cNvGraphicFramePr>
          <p:nvPr>
            <p:ph sz="half" idx="2"/>
            <p:extLst>
              <p:ext uri="{D42A27DB-BD31-4B8C-83A1-F6EECF244321}">
                <p14:modId xmlns:p14="http://schemas.microsoft.com/office/powerpoint/2010/main" val="3024944293"/>
              </p:ext>
            </p:extLst>
          </p:nvPr>
        </p:nvGraphicFramePr>
        <p:xfrm>
          <a:off x="609600" y="1463040"/>
          <a:ext cx="5386388" cy="492324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1 Gráfico">
            <a:extLst>
              <a:ext uri="{FF2B5EF4-FFF2-40B4-BE49-F238E27FC236}">
                <a16:creationId xmlns:a16="http://schemas.microsoft.com/office/drawing/2014/main" id="{00000000-0008-0000-0200-00004E000000}"/>
              </a:ext>
            </a:extLst>
          </p:cNvPr>
          <p:cNvGraphicFramePr>
            <a:graphicFrameLocks noGrp="1"/>
          </p:cNvGraphicFramePr>
          <p:nvPr>
            <p:ph sz="quarter" idx="4"/>
            <p:extLst>
              <p:ext uri="{D42A27DB-BD31-4B8C-83A1-F6EECF244321}">
                <p14:modId xmlns:p14="http://schemas.microsoft.com/office/powerpoint/2010/main" val="2466965886"/>
              </p:ext>
            </p:extLst>
          </p:nvPr>
        </p:nvGraphicFramePr>
        <p:xfrm>
          <a:off x="6192838" y="2122094"/>
          <a:ext cx="5389562" cy="41158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44173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609600" y="1260765"/>
            <a:ext cx="10972800" cy="4865400"/>
          </a:xfrm>
        </p:spPr>
        <p:txBody>
          <a:bodyPr>
            <a:normAutofit fontScale="85000" lnSpcReduction="20000"/>
          </a:bodyPr>
          <a:lstStyle/>
          <a:p>
            <a:r>
              <a:rPr lang="es-CO" dirty="0">
                <a:latin typeface="Arial" panose="020B0604020202020204" pitchFamily="34" charset="0"/>
                <a:cs typeface="Arial" panose="020B0604020202020204" pitchFamily="34" charset="0"/>
              </a:rPr>
              <a:t>Del crecimiento al choque</a:t>
            </a:r>
          </a:p>
          <a:p>
            <a:endParaRPr lang="es-CO" dirty="0">
              <a:latin typeface="Arial" panose="020B0604020202020204" pitchFamily="34" charset="0"/>
              <a:cs typeface="Arial" panose="020B0604020202020204" pitchFamily="34" charset="0"/>
            </a:endParaRPr>
          </a:p>
          <a:p>
            <a:r>
              <a:rPr lang="es-CO" b="1" dirty="0">
                <a:latin typeface="Arial" panose="020B0604020202020204" pitchFamily="34" charset="0"/>
                <a:cs typeface="Arial" panose="020B0604020202020204" pitchFamily="34" charset="0"/>
              </a:rPr>
              <a:t>Afrontando el choque</a:t>
            </a:r>
          </a:p>
          <a:p>
            <a:endParaRPr lang="es-CO" b="1" dirty="0">
              <a:latin typeface="Arial" panose="020B0604020202020204" pitchFamily="34" charset="0"/>
              <a:cs typeface="Arial" panose="020B0604020202020204" pitchFamily="34" charset="0"/>
            </a:endParaRPr>
          </a:p>
          <a:p>
            <a:pPr marL="0" indent="0">
              <a:buNone/>
            </a:pPr>
            <a:r>
              <a:rPr lang="es-CO" b="1" dirty="0">
                <a:latin typeface="Arial" panose="020B0604020202020204" pitchFamily="34" charset="0"/>
                <a:cs typeface="Arial" panose="020B0604020202020204" pitchFamily="34" charset="0"/>
              </a:rPr>
              <a:t> </a:t>
            </a:r>
            <a:r>
              <a:rPr lang="es-CO" dirty="0">
                <a:latin typeface="Arial" panose="020B0604020202020204" pitchFamily="34" charset="0"/>
                <a:cs typeface="Arial" panose="020B0604020202020204" pitchFamily="34" charset="0"/>
              </a:rPr>
              <a:t>- Mercados financieros y crediticios</a:t>
            </a:r>
          </a:p>
          <a:p>
            <a:pPr marL="0" indent="0">
              <a:buNone/>
            </a:pPr>
            <a:r>
              <a:rPr lang="es-CO" b="1" dirty="0">
                <a:latin typeface="Arial" panose="020B0604020202020204" pitchFamily="34" charset="0"/>
                <a:cs typeface="Arial" panose="020B0604020202020204" pitchFamily="34" charset="0"/>
              </a:rPr>
              <a:t> - Atención a la población vulnerable</a:t>
            </a:r>
          </a:p>
          <a:p>
            <a:pPr marL="0" indent="0">
              <a:buNone/>
            </a:pPr>
            <a:r>
              <a:rPr lang="es-CO" b="1" dirty="0">
                <a:latin typeface="Arial" panose="020B0604020202020204" pitchFamily="34" charset="0"/>
                <a:cs typeface="Arial" panose="020B0604020202020204" pitchFamily="34" charset="0"/>
              </a:rPr>
              <a:t> </a:t>
            </a:r>
            <a:r>
              <a:rPr lang="es-CO" dirty="0">
                <a:latin typeface="Arial" panose="020B0604020202020204" pitchFamily="34" charset="0"/>
                <a:cs typeface="Arial" panose="020B0604020202020204" pitchFamily="34" charset="0"/>
              </a:rPr>
              <a:t>- Mercado Laboral</a:t>
            </a:r>
          </a:p>
          <a:p>
            <a:pPr marL="0" indent="0">
              <a:buNone/>
            </a:pPr>
            <a:endParaRPr lang="es-CO" b="1"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De la reapertura a la recuperación</a:t>
            </a:r>
          </a:p>
          <a:p>
            <a:endParaRPr lang="es-CO"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La política fiscal </a:t>
            </a:r>
          </a:p>
        </p:txBody>
      </p:sp>
      <p:sp>
        <p:nvSpPr>
          <p:cNvPr id="2" name="Marcador de número de diapositiva 1"/>
          <p:cNvSpPr>
            <a:spLocks noGrp="1"/>
          </p:cNvSpPr>
          <p:nvPr>
            <p:ph type="sldNum" sz="quarter" idx="12"/>
          </p:nvPr>
        </p:nvSpPr>
        <p:spPr/>
        <p:txBody>
          <a:bodyPr/>
          <a:lstStyle/>
          <a:p>
            <a:fld id="{86CB4B4D-7CA3-9044-876B-883B54F8677D}" type="slidenum">
              <a:rPr lang="es-CO" smtClean="0"/>
              <a:t>15</a:t>
            </a:fld>
            <a:endParaRPr lang="es-CO" dirty="0"/>
          </a:p>
        </p:txBody>
      </p:sp>
    </p:spTree>
    <p:extLst>
      <p:ext uri="{BB962C8B-B14F-4D97-AF65-F5344CB8AC3E}">
        <p14:creationId xmlns:p14="http://schemas.microsoft.com/office/powerpoint/2010/main" val="2882167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353375" y="101149"/>
            <a:ext cx="8110330" cy="646331"/>
          </a:xfrm>
          <a:prstGeom prst="rect">
            <a:avLst/>
          </a:prstGeom>
          <a:noFill/>
        </p:spPr>
        <p:txBody>
          <a:bodyPr wrap="square" rtlCol="0">
            <a:spAutoFit/>
          </a:bodyPr>
          <a:lstStyle>
            <a:defPPr>
              <a:defRPr lang="es-ES"/>
            </a:defPPr>
            <a:lvl1pPr algn="r">
              <a:defRPr sz="2400" b="1">
                <a:solidFill>
                  <a:schemeClr val="tx2"/>
                </a:solidFill>
                <a:latin typeface="Gill Sans MT" panose="020B0502020104020203" pitchFamily="34" charset="0"/>
                <a:cs typeface="Futura Std Heavy"/>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r>
              <a:rPr lang="es-CO" sz="1800" dirty="0">
                <a:solidFill>
                  <a:srgbClr val="4F81BD">
                    <a:lumMod val="50000"/>
                  </a:srgbClr>
                </a:solidFill>
                <a:latin typeface="Arial" panose="020B0604020202020204" pitchFamily="34" charset="0"/>
                <a:cs typeface="Arial" panose="020B0604020202020204" pitchFamily="34" charset="0"/>
              </a:rPr>
              <a:t>Transferencias para los hogares vulnerables para atender la emergencia económica</a:t>
            </a:r>
          </a:p>
        </p:txBody>
      </p:sp>
      <p:sp>
        <p:nvSpPr>
          <p:cNvPr id="8" name="Rectángulo 7">
            <a:extLst>
              <a:ext uri="{FF2B5EF4-FFF2-40B4-BE49-F238E27FC236}">
                <a16:creationId xmlns:a16="http://schemas.microsoft.com/office/drawing/2014/main" id="{B2358C10-726A-4E0C-BA52-0B7C4F9D8AF3}"/>
              </a:ext>
            </a:extLst>
          </p:cNvPr>
          <p:cNvSpPr/>
          <p:nvPr/>
        </p:nvSpPr>
        <p:spPr>
          <a:xfrm>
            <a:off x="983146" y="6023958"/>
            <a:ext cx="11025808" cy="400110"/>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CO" sz="1000" b="0" i="0" u="none" strike="noStrike" kern="1200" cap="none" spc="0" normalizeH="0" baseline="0" noProof="0" dirty="0">
                <a:ln>
                  <a:noFill/>
                </a:ln>
                <a:solidFill>
                  <a:prstClr val="black"/>
                </a:solidFill>
                <a:effectLst/>
                <a:uLnTx/>
                <a:uFillTx/>
                <a:latin typeface="Gill Sans MT" panose="020B0502020104020203" pitchFamily="34" charset="0"/>
                <a:ea typeface="SimSun" panose="02010600030101010101" pitchFamily="2" charset="-122"/>
                <a:cs typeface="+mn-cs"/>
              </a:rPr>
              <a:t>Nota: Valores estimados</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CO" sz="1000" b="0" i="0" u="none" strike="noStrike" kern="1200" cap="none" spc="0" normalizeH="0" baseline="0" noProof="0" dirty="0">
                <a:ln>
                  <a:noFill/>
                </a:ln>
                <a:solidFill>
                  <a:prstClr val="black"/>
                </a:solidFill>
                <a:effectLst/>
                <a:uLnTx/>
                <a:uFillTx/>
                <a:latin typeface="Gill Sans MT" panose="020B0502020104020203" pitchFamily="34" charset="0"/>
                <a:ea typeface="SimSun" panose="02010600030101010101" pitchFamily="2" charset="-122"/>
                <a:cs typeface="+mn-cs"/>
              </a:rPr>
              <a:t>Fuente: MHCP</a:t>
            </a:r>
          </a:p>
        </p:txBody>
      </p:sp>
      <p:sp>
        <p:nvSpPr>
          <p:cNvPr id="15" name="Rectángulo 6">
            <a:extLst>
              <a:ext uri="{FF2B5EF4-FFF2-40B4-BE49-F238E27FC236}">
                <a16:creationId xmlns:a16="http://schemas.microsoft.com/office/drawing/2014/main" id="{6A9A63EE-2176-4DF2-97C3-84541416B066}"/>
              </a:ext>
            </a:extLst>
          </p:cNvPr>
          <p:cNvSpPr/>
          <p:nvPr/>
        </p:nvSpPr>
        <p:spPr>
          <a:xfrm>
            <a:off x="583096" y="1536909"/>
            <a:ext cx="11025808" cy="646331"/>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dirty="0">
                <a:ln>
                  <a:noFill/>
                </a:ln>
                <a:solidFill>
                  <a:prstClr val="black"/>
                </a:solidFill>
                <a:effectLst/>
                <a:uLnTx/>
                <a:uFillTx/>
                <a:latin typeface="Arial" panose="020B0604020202020204" pitchFamily="34" charset="0"/>
                <a:ea typeface="SimSun" panose="02010600030101010101" pitchFamily="2" charset="-122"/>
                <a:cs typeface="Arial" panose="020B0604020202020204" pitchFamily="34" charset="0"/>
              </a:rPr>
              <a:t>El gasto realizado por el Gobierno, destinado a transferencias dirigidas a la población vulnerable, asciende a</a:t>
            </a:r>
            <a:r>
              <a:rPr kumimoji="0" lang="es-CO" sz="1800" b="1" i="0" u="none" strike="noStrike" kern="1200" cap="none" spc="0" normalizeH="0" baseline="0" noProof="0" dirty="0">
                <a:ln>
                  <a:noFill/>
                </a:ln>
                <a:solidFill>
                  <a:prstClr val="black"/>
                </a:solidFill>
                <a:effectLst/>
                <a:uLnTx/>
                <a:uFillTx/>
                <a:latin typeface="Arial" panose="020B0604020202020204" pitchFamily="34" charset="0"/>
                <a:ea typeface="SimSun" panose="02010600030101010101" pitchFamily="2" charset="-122"/>
                <a:cs typeface="Arial" panose="020B0604020202020204" pitchFamily="34" charset="0"/>
              </a:rPr>
              <a:t> $6,7 billones</a:t>
            </a:r>
          </a:p>
        </p:txBody>
      </p:sp>
      <p:pic>
        <p:nvPicPr>
          <p:cNvPr id="4" name="Picture 3">
            <a:extLst>
              <a:ext uri="{FF2B5EF4-FFF2-40B4-BE49-F238E27FC236}">
                <a16:creationId xmlns:a16="http://schemas.microsoft.com/office/drawing/2014/main" id="{B519C729-D202-46D7-8406-748CB26508F2}"/>
              </a:ext>
            </a:extLst>
          </p:cNvPr>
          <p:cNvPicPr>
            <a:picLocks noChangeAspect="1"/>
          </p:cNvPicPr>
          <p:nvPr/>
        </p:nvPicPr>
        <p:blipFill>
          <a:blip r:embed="rId2"/>
          <a:stretch>
            <a:fillRect/>
          </a:stretch>
        </p:blipFill>
        <p:spPr>
          <a:xfrm>
            <a:off x="2777423" y="2634115"/>
            <a:ext cx="6637154" cy="2393057"/>
          </a:xfrm>
          <a:prstGeom prst="rect">
            <a:avLst/>
          </a:prstGeom>
        </p:spPr>
      </p:pic>
    </p:spTree>
    <p:extLst>
      <p:ext uri="{BB962C8B-B14F-4D97-AF65-F5344CB8AC3E}">
        <p14:creationId xmlns:p14="http://schemas.microsoft.com/office/powerpoint/2010/main" val="3908727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E85DDC18-4DD6-4C01-899A-54B011BF73EA}"/>
              </a:ext>
            </a:extLst>
          </p:cNvPr>
          <p:cNvSpPr/>
          <p:nvPr/>
        </p:nvSpPr>
        <p:spPr>
          <a:xfrm>
            <a:off x="3428285" y="81748"/>
            <a:ext cx="8142519" cy="646331"/>
          </a:xfrm>
          <a:prstGeom prst="rect">
            <a:avLst/>
          </a:prstGeom>
        </p:spPr>
        <p:txBody>
          <a:bodyPr wrap="square">
            <a:spAutoFit/>
          </a:bodyPr>
          <a:lstStyle/>
          <a:p>
            <a:pPr algn="r"/>
            <a:r>
              <a:rPr lang="es-MX" b="1" dirty="0">
                <a:solidFill>
                  <a:srgbClr val="4F81BD">
                    <a:lumMod val="50000"/>
                  </a:srgbClr>
                </a:solidFill>
                <a:latin typeface="Arial" panose="020B0604020202020204" pitchFamily="34" charset="0"/>
                <a:cs typeface="Arial" panose="020B0604020202020204" pitchFamily="34" charset="0"/>
              </a:rPr>
              <a:t>Las medidas buscan minimizar los efectos negativos sobre los ingresos de los hogares. Especialmente de la población más vulnerable.</a:t>
            </a:r>
          </a:p>
        </p:txBody>
      </p:sp>
      <p:sp>
        <p:nvSpPr>
          <p:cNvPr id="14" name="Rectángulo 13">
            <a:extLst>
              <a:ext uri="{FF2B5EF4-FFF2-40B4-BE49-F238E27FC236}">
                <a16:creationId xmlns:a16="http://schemas.microsoft.com/office/drawing/2014/main" id="{251ACA3D-B03C-474C-8337-C2002FF9F921}"/>
              </a:ext>
            </a:extLst>
          </p:cNvPr>
          <p:cNvSpPr/>
          <p:nvPr/>
        </p:nvSpPr>
        <p:spPr>
          <a:xfrm>
            <a:off x="162560" y="6427113"/>
            <a:ext cx="5811520" cy="261610"/>
          </a:xfrm>
          <a:prstGeom prst="rect">
            <a:avLst/>
          </a:prstGeom>
        </p:spPr>
        <p:txBody>
          <a:bodyPr wrap="square">
            <a:spAutoFit/>
          </a:bodyPr>
          <a:lstStyle/>
          <a:p>
            <a:r>
              <a:rPr lang="es-MX" sz="1100">
                <a:latin typeface="Arial" panose="020B0604020202020204" pitchFamily="34" charset="0"/>
                <a:cs typeface="Arial" panose="020B0604020202020204" pitchFamily="34" charset="0"/>
              </a:rPr>
              <a:t>Fuente: Cálculos propios con base en cifras DANE y Banco Mundial -MHCP DGPM</a:t>
            </a:r>
            <a:endParaRPr lang="es-MX" sz="1100">
              <a:latin typeface="Arial" panose="020B0604020202020204" pitchFamily="34" charset="0"/>
              <a:cs typeface="Times New Roman" panose="02020603050405020304" pitchFamily="18" charset="0"/>
            </a:endParaRPr>
          </a:p>
        </p:txBody>
      </p:sp>
      <p:sp>
        <p:nvSpPr>
          <p:cNvPr id="7" name="Rectángulo 6">
            <a:extLst>
              <a:ext uri="{FF2B5EF4-FFF2-40B4-BE49-F238E27FC236}">
                <a16:creationId xmlns:a16="http://schemas.microsoft.com/office/drawing/2014/main" id="{AC777BE1-650E-4DFA-8A51-03AA5300C72E}"/>
              </a:ext>
            </a:extLst>
          </p:cNvPr>
          <p:cNvSpPr/>
          <p:nvPr/>
        </p:nvSpPr>
        <p:spPr>
          <a:xfrm>
            <a:off x="812785" y="1192565"/>
            <a:ext cx="4487183" cy="830997"/>
          </a:xfrm>
          <a:prstGeom prst="rect">
            <a:avLst/>
          </a:prstGeom>
        </p:spPr>
        <p:txBody>
          <a:bodyPr wrap="square">
            <a:spAutoFit/>
          </a:bodyPr>
          <a:lstStyle/>
          <a:p>
            <a:pPr algn="ctr"/>
            <a:r>
              <a:rPr lang="es-MX" sz="1600" b="1" dirty="0">
                <a:solidFill>
                  <a:srgbClr val="0D0D0D"/>
                </a:solidFill>
                <a:latin typeface="Arial" panose="020B0604020202020204" pitchFamily="34" charset="0"/>
                <a:ea typeface="Cambria" panose="02040503050406030204" pitchFamily="18" charset="0"/>
              </a:rPr>
              <a:t>Porcentaje de la caída en ingresos que es compensada por las políticas sociales y laborales según decil</a:t>
            </a:r>
          </a:p>
        </p:txBody>
      </p:sp>
      <p:graphicFrame>
        <p:nvGraphicFramePr>
          <p:cNvPr id="11" name="Gráfico 10">
            <a:extLst>
              <a:ext uri="{FF2B5EF4-FFF2-40B4-BE49-F238E27FC236}">
                <a16:creationId xmlns:a16="http://schemas.microsoft.com/office/drawing/2014/main" id="{2170D4DC-B38C-4B02-B026-24A639B29AE0}"/>
              </a:ext>
            </a:extLst>
          </p:cNvPr>
          <p:cNvGraphicFramePr/>
          <p:nvPr/>
        </p:nvGraphicFramePr>
        <p:xfrm>
          <a:off x="162560" y="2166299"/>
          <a:ext cx="5607925" cy="3753979"/>
        </p:xfrm>
        <a:graphic>
          <a:graphicData uri="http://schemas.openxmlformats.org/drawingml/2006/chart">
            <c:chart xmlns:c="http://schemas.openxmlformats.org/drawingml/2006/chart" xmlns:r="http://schemas.openxmlformats.org/officeDocument/2006/relationships" r:id="rId2"/>
          </a:graphicData>
        </a:graphic>
      </p:graphicFrame>
      <p:sp>
        <p:nvSpPr>
          <p:cNvPr id="13" name="Rectángulo 12">
            <a:extLst>
              <a:ext uri="{FF2B5EF4-FFF2-40B4-BE49-F238E27FC236}">
                <a16:creationId xmlns:a16="http://schemas.microsoft.com/office/drawing/2014/main" id="{8DC07C19-101A-4015-9F58-A31DC0FD14AF}"/>
              </a:ext>
            </a:extLst>
          </p:cNvPr>
          <p:cNvSpPr/>
          <p:nvPr/>
        </p:nvSpPr>
        <p:spPr>
          <a:xfrm>
            <a:off x="6613106" y="1089081"/>
            <a:ext cx="4957698" cy="1077218"/>
          </a:xfrm>
          <a:prstGeom prst="rect">
            <a:avLst/>
          </a:prstGeom>
        </p:spPr>
        <p:txBody>
          <a:bodyPr wrap="square">
            <a:spAutoFit/>
          </a:bodyPr>
          <a:lstStyle/>
          <a:p>
            <a:pPr algn="ctr"/>
            <a:r>
              <a:rPr lang="es-MX" sz="1600" b="1" dirty="0">
                <a:solidFill>
                  <a:srgbClr val="0D0D0D"/>
                </a:solidFill>
                <a:latin typeface="Arial" panose="020B0604020202020204" pitchFamily="34" charset="0"/>
                <a:ea typeface="Cambria" panose="02040503050406030204" pitchFamily="18" charset="0"/>
              </a:rPr>
              <a:t>Pérdida porcentual estimada de los ingresos de los hogares antes y después de programas sociales.</a:t>
            </a:r>
          </a:p>
          <a:p>
            <a:pPr algn="ctr"/>
            <a:r>
              <a:rPr lang="es-MX" sz="1600" b="1" dirty="0">
                <a:solidFill>
                  <a:srgbClr val="0D0D0D"/>
                </a:solidFill>
                <a:latin typeface="Arial" panose="020B0604020202020204" pitchFamily="34" charset="0"/>
                <a:ea typeface="Cambria" panose="02040503050406030204" pitchFamily="18" charset="0"/>
              </a:rPr>
              <a:t>(%)</a:t>
            </a:r>
          </a:p>
        </p:txBody>
      </p:sp>
      <p:graphicFrame>
        <p:nvGraphicFramePr>
          <p:cNvPr id="15" name="Gráfico 14">
            <a:extLst>
              <a:ext uri="{FF2B5EF4-FFF2-40B4-BE49-F238E27FC236}">
                <a16:creationId xmlns:a16="http://schemas.microsoft.com/office/drawing/2014/main" id="{A1EC8D23-3FA2-440D-B5A5-00699FB446FB}"/>
              </a:ext>
            </a:extLst>
          </p:cNvPr>
          <p:cNvGraphicFramePr/>
          <p:nvPr/>
        </p:nvGraphicFramePr>
        <p:xfrm>
          <a:off x="6096000" y="2330443"/>
          <a:ext cx="5800078" cy="38750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8359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609600" y="1260765"/>
            <a:ext cx="10972800" cy="4865400"/>
          </a:xfrm>
        </p:spPr>
        <p:txBody>
          <a:bodyPr>
            <a:normAutofit fontScale="85000" lnSpcReduction="20000"/>
          </a:bodyPr>
          <a:lstStyle/>
          <a:p>
            <a:r>
              <a:rPr lang="es-CO" dirty="0">
                <a:latin typeface="Arial" panose="020B0604020202020204" pitchFamily="34" charset="0"/>
                <a:cs typeface="Arial" panose="020B0604020202020204" pitchFamily="34" charset="0"/>
              </a:rPr>
              <a:t>Del crecimiento al choque</a:t>
            </a:r>
          </a:p>
          <a:p>
            <a:endParaRPr lang="es-CO" dirty="0">
              <a:latin typeface="Arial" panose="020B0604020202020204" pitchFamily="34" charset="0"/>
              <a:cs typeface="Arial" panose="020B0604020202020204" pitchFamily="34" charset="0"/>
            </a:endParaRPr>
          </a:p>
          <a:p>
            <a:r>
              <a:rPr lang="es-CO" b="1" dirty="0">
                <a:latin typeface="Arial" panose="020B0604020202020204" pitchFamily="34" charset="0"/>
                <a:cs typeface="Arial" panose="020B0604020202020204" pitchFamily="34" charset="0"/>
              </a:rPr>
              <a:t>Afrontando el choque</a:t>
            </a:r>
          </a:p>
          <a:p>
            <a:endParaRPr lang="es-CO" b="1" dirty="0">
              <a:latin typeface="Arial" panose="020B0604020202020204" pitchFamily="34" charset="0"/>
              <a:cs typeface="Arial" panose="020B0604020202020204" pitchFamily="34" charset="0"/>
            </a:endParaRPr>
          </a:p>
          <a:p>
            <a:pPr marL="0" indent="0">
              <a:buNone/>
            </a:pPr>
            <a:r>
              <a:rPr lang="es-CO" b="1" dirty="0">
                <a:latin typeface="Arial" panose="020B0604020202020204" pitchFamily="34" charset="0"/>
                <a:cs typeface="Arial" panose="020B0604020202020204" pitchFamily="34" charset="0"/>
              </a:rPr>
              <a:t> </a:t>
            </a:r>
            <a:r>
              <a:rPr lang="es-CO" dirty="0">
                <a:latin typeface="Arial" panose="020B0604020202020204" pitchFamily="34" charset="0"/>
                <a:cs typeface="Arial" panose="020B0604020202020204" pitchFamily="34" charset="0"/>
              </a:rPr>
              <a:t>- Mercados financieros y crediticios</a:t>
            </a:r>
          </a:p>
          <a:p>
            <a:pPr marL="0" indent="0">
              <a:buNone/>
            </a:pPr>
            <a:r>
              <a:rPr lang="es-CO" b="1" dirty="0">
                <a:latin typeface="Arial" panose="020B0604020202020204" pitchFamily="34" charset="0"/>
                <a:cs typeface="Arial" panose="020B0604020202020204" pitchFamily="34" charset="0"/>
              </a:rPr>
              <a:t> </a:t>
            </a:r>
            <a:r>
              <a:rPr lang="es-CO" dirty="0">
                <a:latin typeface="Arial" panose="020B0604020202020204" pitchFamily="34" charset="0"/>
                <a:cs typeface="Arial" panose="020B0604020202020204" pitchFamily="34" charset="0"/>
              </a:rPr>
              <a:t>- Atención a la población vulnerable</a:t>
            </a:r>
          </a:p>
          <a:p>
            <a:pPr marL="0" indent="0">
              <a:buNone/>
            </a:pPr>
            <a:r>
              <a:rPr lang="es-CO" b="1" dirty="0">
                <a:latin typeface="Arial" panose="020B0604020202020204" pitchFamily="34" charset="0"/>
                <a:cs typeface="Arial" panose="020B0604020202020204" pitchFamily="34" charset="0"/>
              </a:rPr>
              <a:t> - Mercado Laboral</a:t>
            </a:r>
          </a:p>
          <a:p>
            <a:pPr marL="0" indent="0">
              <a:buNone/>
            </a:pPr>
            <a:endParaRPr lang="es-CO" b="1"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De la reapertura a la recuperación</a:t>
            </a:r>
          </a:p>
          <a:p>
            <a:endParaRPr lang="es-CO"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La política fiscal </a:t>
            </a:r>
          </a:p>
        </p:txBody>
      </p:sp>
      <p:sp>
        <p:nvSpPr>
          <p:cNvPr id="2" name="Marcador de número de diapositiva 1"/>
          <p:cNvSpPr>
            <a:spLocks noGrp="1"/>
          </p:cNvSpPr>
          <p:nvPr>
            <p:ph type="sldNum" sz="quarter" idx="12"/>
          </p:nvPr>
        </p:nvSpPr>
        <p:spPr/>
        <p:txBody>
          <a:bodyPr/>
          <a:lstStyle/>
          <a:p>
            <a:fld id="{86CB4B4D-7CA3-9044-876B-883B54F8677D}" type="slidenum">
              <a:rPr lang="es-CO" smtClean="0"/>
              <a:t>18</a:t>
            </a:fld>
            <a:endParaRPr lang="es-CO" dirty="0"/>
          </a:p>
        </p:txBody>
      </p:sp>
    </p:spTree>
    <p:extLst>
      <p:ext uri="{BB962C8B-B14F-4D97-AF65-F5344CB8AC3E}">
        <p14:creationId xmlns:p14="http://schemas.microsoft.com/office/powerpoint/2010/main" val="1014613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1F15CB8C-11F2-436A-A4D7-01697EC19900}"/>
              </a:ext>
            </a:extLst>
          </p:cNvPr>
          <p:cNvSpPr/>
          <p:nvPr/>
        </p:nvSpPr>
        <p:spPr>
          <a:xfrm>
            <a:off x="124111" y="6193504"/>
            <a:ext cx="6178775" cy="430887"/>
          </a:xfrm>
          <a:prstGeom prst="rect">
            <a:avLst/>
          </a:prstGeom>
        </p:spPr>
        <p:txBody>
          <a:bodyPr wrap="square">
            <a:spAutoFit/>
          </a:bodyPr>
          <a:lstStyle/>
          <a:p>
            <a:r>
              <a:rPr lang="es-MX" sz="1100">
                <a:latin typeface="Arial" panose="020B0604020202020204" pitchFamily="34" charset="0"/>
                <a:cs typeface="Arial" panose="020B0604020202020204" pitchFamily="34" charset="0"/>
              </a:rPr>
              <a:t>*</a:t>
            </a:r>
            <a:r>
              <a:rPr lang="es-MX" sz="1100">
                <a:latin typeface="Arial" panose="020B0604020202020204" pitchFamily="34" charset="0"/>
                <a:cs typeface="Times New Roman" panose="02020603050405020304" pitchFamily="18" charset="0"/>
              </a:rPr>
              <a:t>Crecimiento de la serie corregida por efectos estacionales y calendario</a:t>
            </a:r>
          </a:p>
          <a:p>
            <a:r>
              <a:rPr lang="es-MX" sz="1100">
                <a:latin typeface="Arial" panose="020B0604020202020204" pitchFamily="34" charset="0"/>
                <a:cs typeface="Times New Roman" panose="02020603050405020304" pitchFamily="18" charset="0"/>
              </a:rPr>
              <a:t>Fuente: DANE. Cálculos DGPM-MHCP.</a:t>
            </a:r>
          </a:p>
        </p:txBody>
      </p:sp>
      <p:graphicFrame>
        <p:nvGraphicFramePr>
          <p:cNvPr id="17" name="Chart 16">
            <a:extLst>
              <a:ext uri="{FF2B5EF4-FFF2-40B4-BE49-F238E27FC236}">
                <a16:creationId xmlns:a16="http://schemas.microsoft.com/office/drawing/2014/main" id="{EE0C01A1-76AF-4C08-BD00-EE7A26AC6418}"/>
              </a:ext>
            </a:extLst>
          </p:cNvPr>
          <p:cNvGraphicFramePr>
            <a:graphicFrameLocks/>
          </p:cNvGraphicFramePr>
          <p:nvPr>
            <p:extLst>
              <p:ext uri="{D42A27DB-BD31-4B8C-83A1-F6EECF244321}">
                <p14:modId xmlns:p14="http://schemas.microsoft.com/office/powerpoint/2010/main" val="2961601594"/>
              </p:ext>
            </p:extLst>
          </p:nvPr>
        </p:nvGraphicFramePr>
        <p:xfrm>
          <a:off x="960158" y="1878846"/>
          <a:ext cx="10685456" cy="4354105"/>
        </p:xfrm>
        <a:graphic>
          <a:graphicData uri="http://schemas.openxmlformats.org/drawingml/2006/chart">
            <c:chart xmlns:c="http://schemas.openxmlformats.org/drawingml/2006/chart" xmlns:r="http://schemas.openxmlformats.org/officeDocument/2006/relationships" r:id="rId2"/>
          </a:graphicData>
        </a:graphic>
      </p:graphicFrame>
      <p:sp>
        <p:nvSpPr>
          <p:cNvPr id="18" name="Rectángulo 5">
            <a:extLst>
              <a:ext uri="{FF2B5EF4-FFF2-40B4-BE49-F238E27FC236}">
                <a16:creationId xmlns:a16="http://schemas.microsoft.com/office/drawing/2014/main" id="{2309036C-09DD-47B3-907F-563B8DD8599D}"/>
              </a:ext>
            </a:extLst>
          </p:cNvPr>
          <p:cNvSpPr/>
          <p:nvPr/>
        </p:nvSpPr>
        <p:spPr>
          <a:xfrm>
            <a:off x="957943" y="1087438"/>
            <a:ext cx="10397259" cy="584775"/>
          </a:xfrm>
          <a:prstGeom prst="rect">
            <a:avLst/>
          </a:prstGeom>
        </p:spPr>
        <p:txBody>
          <a:bodyPr wrap="square">
            <a:spAutoFit/>
          </a:bodyPr>
          <a:lstStyle/>
          <a:p>
            <a:pPr algn="ctr"/>
            <a:r>
              <a:rPr lang="es-MX" sz="1600" b="1" dirty="0">
                <a:solidFill>
                  <a:srgbClr val="0D0D0D"/>
                </a:solidFill>
                <a:latin typeface="Arial" panose="020B0604020202020204" pitchFamily="34" charset="0"/>
                <a:ea typeface="Cambria" panose="02040503050406030204" pitchFamily="18" charset="0"/>
              </a:rPr>
              <a:t>Indicadores de Mercado laboral</a:t>
            </a:r>
          </a:p>
          <a:p>
            <a:pPr algn="ctr"/>
            <a:r>
              <a:rPr lang="es-MX" sz="1600" dirty="0">
                <a:solidFill>
                  <a:srgbClr val="0D0D0D"/>
                </a:solidFill>
                <a:latin typeface="Arial" panose="020B0604020202020204" pitchFamily="34" charset="0"/>
                <a:ea typeface="Cambria" panose="02040503050406030204" pitchFamily="18" charset="0"/>
              </a:rPr>
              <a:t>(Series Desestacionalizadas)</a:t>
            </a:r>
          </a:p>
        </p:txBody>
      </p:sp>
    </p:spTree>
    <p:extLst>
      <p:ext uri="{BB962C8B-B14F-4D97-AF65-F5344CB8AC3E}">
        <p14:creationId xmlns:p14="http://schemas.microsoft.com/office/powerpoint/2010/main" val="3726269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736209" y="1490951"/>
            <a:ext cx="10972800" cy="4865400"/>
          </a:xfrm>
        </p:spPr>
        <p:txBody>
          <a:bodyPr/>
          <a:lstStyle/>
          <a:p>
            <a:r>
              <a:rPr lang="es-CO" b="1" dirty="0">
                <a:latin typeface="Arial" panose="020B0604020202020204" pitchFamily="34" charset="0"/>
                <a:cs typeface="Arial" panose="020B0604020202020204" pitchFamily="34" charset="0"/>
              </a:rPr>
              <a:t>Del crecimiento al choque</a:t>
            </a:r>
          </a:p>
          <a:p>
            <a:endParaRPr lang="es-CO" b="1"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Afrontando el choque</a:t>
            </a:r>
          </a:p>
          <a:p>
            <a:endParaRPr lang="es-CO"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De la reapertura a la recuperación</a:t>
            </a:r>
          </a:p>
          <a:p>
            <a:endParaRPr lang="es-CO"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La política fiscal </a:t>
            </a:r>
          </a:p>
        </p:txBody>
      </p:sp>
      <p:sp>
        <p:nvSpPr>
          <p:cNvPr id="2" name="Marcador de número de diapositiva 1"/>
          <p:cNvSpPr>
            <a:spLocks noGrp="1"/>
          </p:cNvSpPr>
          <p:nvPr>
            <p:ph type="sldNum" sz="quarter" idx="12"/>
          </p:nvPr>
        </p:nvSpPr>
        <p:spPr/>
        <p:txBody>
          <a:bodyPr/>
          <a:lstStyle/>
          <a:p>
            <a:fld id="{86CB4B4D-7CA3-9044-876B-883B54F8677D}" type="slidenum">
              <a:rPr lang="es-CO" smtClean="0"/>
              <a:t>2</a:t>
            </a:fld>
            <a:endParaRPr lang="es-CO" dirty="0"/>
          </a:p>
        </p:txBody>
      </p:sp>
    </p:spTree>
    <p:extLst>
      <p:ext uri="{BB962C8B-B14F-4D97-AF65-F5344CB8AC3E}">
        <p14:creationId xmlns:p14="http://schemas.microsoft.com/office/powerpoint/2010/main" val="610120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F426A1F1-C4D9-934B-8EEA-ABB387020C9E}"/>
              </a:ext>
            </a:extLst>
          </p:cNvPr>
          <p:cNvSpPr>
            <a:spLocks noGrp="1"/>
          </p:cNvSpPr>
          <p:nvPr>
            <p:ph type="sldNum" sz="quarter" idx="12"/>
          </p:nvPr>
        </p:nvSpPr>
        <p:spPr/>
        <p:txBody>
          <a:bodyPr/>
          <a:lstStyle/>
          <a:p>
            <a:fld id="{B116B262-555D-A940-A65C-9566E1B1300D}" type="slidenum">
              <a:rPr lang="es-ES" smtClean="0"/>
              <a:t>20</a:t>
            </a:fld>
            <a:endParaRPr lang="es-ES"/>
          </a:p>
        </p:txBody>
      </p:sp>
      <p:sp>
        <p:nvSpPr>
          <p:cNvPr id="9" name="CuadroTexto 8">
            <a:extLst>
              <a:ext uri="{FF2B5EF4-FFF2-40B4-BE49-F238E27FC236}">
                <a16:creationId xmlns:a16="http://schemas.microsoft.com/office/drawing/2014/main" id="{B7E67012-FF00-194F-8AD3-D90C396D3A53}"/>
              </a:ext>
            </a:extLst>
          </p:cNvPr>
          <p:cNvSpPr txBox="1"/>
          <p:nvPr/>
        </p:nvSpPr>
        <p:spPr>
          <a:xfrm>
            <a:off x="291515" y="6179489"/>
            <a:ext cx="4643021" cy="43088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endParaRPr lang="es-CO" sz="1100">
              <a:solidFill>
                <a:srgbClr val="000000"/>
              </a:solidFill>
              <a:latin typeface="Arial" panose="020B0604020202020204" pitchFamily="34" charset="0"/>
              <a:ea typeface="+mj-ea"/>
              <a:cs typeface="Arial" panose="020B0604020202020204" pitchFamily="34" charset="0"/>
              <a:sym typeface="Calibri"/>
            </a:endParaRPr>
          </a:p>
          <a:p>
            <a:pPr hangingPunct="0"/>
            <a:r>
              <a:rPr lang="es-CO" sz="1100" b="1">
                <a:solidFill>
                  <a:srgbClr val="000000"/>
                </a:solidFill>
                <a:latin typeface="Arial" panose="020B0604020202020204" pitchFamily="34" charset="0"/>
                <a:ea typeface="+mj-ea"/>
                <a:cs typeface="Arial" panose="020B0604020202020204" pitchFamily="34" charset="0"/>
                <a:sym typeface="Calibri"/>
              </a:rPr>
              <a:t>Fuente: </a:t>
            </a:r>
            <a:r>
              <a:rPr lang="es-CO" sz="1100">
                <a:solidFill>
                  <a:srgbClr val="000000"/>
                </a:solidFill>
                <a:latin typeface="Arial" panose="020B0604020202020204" pitchFamily="34" charset="0"/>
                <a:cs typeface="Arial" panose="020B0604020202020204" pitchFamily="34" charset="0"/>
                <a:sym typeface="Calibri"/>
              </a:rPr>
              <a:t>Oficinas de estadística cada país. Elaboración MHCP</a:t>
            </a:r>
            <a:endParaRPr kumimoji="0" lang="es-CO" sz="1100" b="0" i="0" u="none" strike="noStrike" cap="none" spc="0" normalizeH="0" baseline="0">
              <a:ln>
                <a:noFill/>
              </a:ln>
              <a:solidFill>
                <a:srgbClr val="000000"/>
              </a:solidFill>
              <a:effectLst/>
              <a:uFillTx/>
              <a:latin typeface="Arial" panose="020B0604020202020204" pitchFamily="34" charset="0"/>
              <a:ea typeface="+mj-ea"/>
              <a:cs typeface="Arial" panose="020B0604020202020204" pitchFamily="34" charset="0"/>
              <a:sym typeface="Calibri"/>
            </a:endParaRPr>
          </a:p>
        </p:txBody>
      </p:sp>
      <p:sp>
        <p:nvSpPr>
          <p:cNvPr id="10" name="Rectángulo 9">
            <a:extLst>
              <a:ext uri="{FF2B5EF4-FFF2-40B4-BE49-F238E27FC236}">
                <a16:creationId xmlns:a16="http://schemas.microsoft.com/office/drawing/2014/main" id="{C80606FC-EB72-4B69-8F0E-82FCBE7BDED3}"/>
              </a:ext>
            </a:extLst>
          </p:cNvPr>
          <p:cNvSpPr/>
          <p:nvPr/>
        </p:nvSpPr>
        <p:spPr>
          <a:xfrm>
            <a:off x="6602742" y="1470857"/>
            <a:ext cx="4554484" cy="584775"/>
          </a:xfrm>
          <a:prstGeom prst="rect">
            <a:avLst/>
          </a:prstGeom>
        </p:spPr>
        <p:txBody>
          <a:bodyPr wrap="square">
            <a:spAutoFit/>
          </a:bodyPr>
          <a:lstStyle/>
          <a:p>
            <a:pPr algn="ctr"/>
            <a:r>
              <a:rPr lang="es-MX" sz="1600" b="1" dirty="0">
                <a:solidFill>
                  <a:srgbClr val="0D0D0D"/>
                </a:solidFill>
                <a:latin typeface="Arial" panose="020B0604020202020204" pitchFamily="34" charset="0"/>
                <a:ea typeface="Cambria" panose="02040503050406030204" pitchFamily="18" charset="0"/>
              </a:rPr>
              <a:t>Tasa de Ocupación Mayo 2020</a:t>
            </a:r>
          </a:p>
          <a:p>
            <a:pPr algn="ctr"/>
            <a:r>
              <a:rPr lang="es-MX" sz="1600" dirty="0">
                <a:solidFill>
                  <a:srgbClr val="0D0D0D"/>
                </a:solidFill>
                <a:latin typeface="Arial" panose="020B0604020202020204" pitchFamily="34" charset="0"/>
                <a:ea typeface="Cambria" panose="02040503050406030204" pitchFamily="18" charset="0"/>
              </a:rPr>
              <a:t>(trimestre móvil  %)</a:t>
            </a:r>
          </a:p>
        </p:txBody>
      </p:sp>
      <p:graphicFrame>
        <p:nvGraphicFramePr>
          <p:cNvPr id="2" name="Table 1">
            <a:extLst>
              <a:ext uri="{FF2B5EF4-FFF2-40B4-BE49-F238E27FC236}">
                <a16:creationId xmlns:a16="http://schemas.microsoft.com/office/drawing/2014/main" id="{6B633D05-F0AF-46CE-8862-9E2B4C0575CA}"/>
              </a:ext>
            </a:extLst>
          </p:cNvPr>
          <p:cNvGraphicFramePr>
            <a:graphicFrameLocks noGrp="1"/>
          </p:cNvGraphicFramePr>
          <p:nvPr>
            <p:extLst>
              <p:ext uri="{D42A27DB-BD31-4B8C-83A1-F6EECF244321}">
                <p14:modId xmlns:p14="http://schemas.microsoft.com/office/powerpoint/2010/main" val="3026289739"/>
              </p:ext>
            </p:extLst>
          </p:nvPr>
        </p:nvGraphicFramePr>
        <p:xfrm>
          <a:off x="6730607" y="2389466"/>
          <a:ext cx="4298754" cy="2730588"/>
        </p:xfrm>
        <a:graphic>
          <a:graphicData uri="http://schemas.openxmlformats.org/drawingml/2006/table">
            <a:tbl>
              <a:tblPr/>
              <a:tblGrid>
                <a:gridCol w="1152780">
                  <a:extLst>
                    <a:ext uri="{9D8B030D-6E8A-4147-A177-3AD203B41FA5}">
                      <a16:colId xmlns:a16="http://schemas.microsoft.com/office/drawing/2014/main" val="1721319365"/>
                    </a:ext>
                  </a:extLst>
                </a:gridCol>
                <a:gridCol w="925943">
                  <a:extLst>
                    <a:ext uri="{9D8B030D-6E8A-4147-A177-3AD203B41FA5}">
                      <a16:colId xmlns:a16="http://schemas.microsoft.com/office/drawing/2014/main" val="3107853052"/>
                    </a:ext>
                  </a:extLst>
                </a:gridCol>
                <a:gridCol w="925943">
                  <a:extLst>
                    <a:ext uri="{9D8B030D-6E8A-4147-A177-3AD203B41FA5}">
                      <a16:colId xmlns:a16="http://schemas.microsoft.com/office/drawing/2014/main" val="283134763"/>
                    </a:ext>
                  </a:extLst>
                </a:gridCol>
                <a:gridCol w="1294088">
                  <a:extLst>
                    <a:ext uri="{9D8B030D-6E8A-4147-A177-3AD203B41FA5}">
                      <a16:colId xmlns:a16="http://schemas.microsoft.com/office/drawing/2014/main" val="3140581180"/>
                    </a:ext>
                  </a:extLst>
                </a:gridCol>
              </a:tblGrid>
              <a:tr h="900956">
                <a:tc>
                  <a:txBody>
                    <a:bodyPr/>
                    <a:lstStyle/>
                    <a:p>
                      <a:pPr algn="l" fontAlgn="b"/>
                      <a:r>
                        <a:rPr lang="es-CO" sz="1600" b="1" i="0" u="none" strike="noStrike">
                          <a:solidFill>
                            <a:srgbClr val="FFFFFF"/>
                          </a:solidFill>
                          <a:effectLst/>
                          <a:latin typeface="Arial" panose="020B0604020202020204" pitchFamily="34" charset="0"/>
                        </a:rPr>
                        <a:t> </a:t>
                      </a:r>
                    </a:p>
                  </a:txBody>
                  <a:tcPr marL="7620" marR="7620" marT="7620" marB="0" anchor="b">
                    <a:lnL>
                      <a:noFill/>
                    </a:lnL>
                    <a:lnR>
                      <a:noFill/>
                    </a:lnR>
                    <a:lnT>
                      <a:noFill/>
                    </a:lnT>
                    <a:lnB>
                      <a:noFill/>
                    </a:lnB>
                    <a:solidFill>
                      <a:srgbClr val="002060"/>
                    </a:solidFill>
                  </a:tcPr>
                </a:tc>
                <a:tc>
                  <a:txBody>
                    <a:bodyPr/>
                    <a:lstStyle/>
                    <a:p>
                      <a:pPr algn="ctr" fontAlgn="b"/>
                      <a:r>
                        <a:rPr lang="es-CO" sz="1600" b="1" i="0" u="none" strike="noStrike">
                          <a:solidFill>
                            <a:srgbClr val="FFFFFF"/>
                          </a:solidFill>
                          <a:effectLst/>
                          <a:latin typeface="Arial" panose="020B0604020202020204" pitchFamily="34" charset="0"/>
                        </a:rPr>
                        <a:t>May-19</a:t>
                      </a:r>
                    </a:p>
                  </a:txBody>
                  <a:tcPr marL="7620" marR="7620" marT="7620" marB="0" anchor="ctr">
                    <a:lnL>
                      <a:noFill/>
                    </a:lnL>
                    <a:lnR>
                      <a:noFill/>
                    </a:lnR>
                    <a:lnT>
                      <a:noFill/>
                    </a:lnT>
                    <a:lnB>
                      <a:noFill/>
                    </a:lnB>
                    <a:solidFill>
                      <a:srgbClr val="002060"/>
                    </a:solidFill>
                  </a:tcPr>
                </a:tc>
                <a:tc>
                  <a:txBody>
                    <a:bodyPr/>
                    <a:lstStyle/>
                    <a:p>
                      <a:pPr algn="ctr" fontAlgn="b"/>
                      <a:r>
                        <a:rPr lang="es-CO" sz="1600" b="1" i="0" u="none" strike="noStrike">
                          <a:solidFill>
                            <a:srgbClr val="FFFFFF"/>
                          </a:solidFill>
                          <a:effectLst/>
                          <a:latin typeface="Arial" panose="020B0604020202020204" pitchFamily="34" charset="0"/>
                        </a:rPr>
                        <a:t>May-20</a:t>
                      </a:r>
                    </a:p>
                  </a:txBody>
                  <a:tcPr marL="7620" marR="7620" marT="7620" marB="0" anchor="ctr">
                    <a:lnL>
                      <a:noFill/>
                    </a:lnL>
                    <a:lnR>
                      <a:noFill/>
                    </a:lnR>
                    <a:lnT>
                      <a:noFill/>
                    </a:lnT>
                    <a:lnB>
                      <a:noFill/>
                    </a:lnB>
                    <a:solidFill>
                      <a:srgbClr val="002060"/>
                    </a:solidFill>
                  </a:tcPr>
                </a:tc>
                <a:tc>
                  <a:txBody>
                    <a:bodyPr/>
                    <a:lstStyle/>
                    <a:p>
                      <a:pPr algn="ctr" fontAlgn="b"/>
                      <a:r>
                        <a:rPr lang="es-CO" sz="1600" b="1" i="0" u="none" strike="noStrike">
                          <a:solidFill>
                            <a:srgbClr val="FFFFFF"/>
                          </a:solidFill>
                          <a:effectLst/>
                          <a:latin typeface="Arial" panose="020B0604020202020204" pitchFamily="34" charset="0"/>
                        </a:rPr>
                        <a:t>Diferencia (pp)</a:t>
                      </a:r>
                    </a:p>
                  </a:txBody>
                  <a:tcPr marL="7620" marR="7620" marT="7620" marB="0" anchor="ctr">
                    <a:lnL>
                      <a:noFill/>
                    </a:lnL>
                    <a:lnR>
                      <a:noFill/>
                    </a:lnR>
                    <a:lnT>
                      <a:noFill/>
                    </a:lnT>
                    <a:lnB>
                      <a:noFill/>
                    </a:lnB>
                    <a:solidFill>
                      <a:srgbClr val="002060"/>
                    </a:solidFill>
                  </a:tcPr>
                </a:tc>
                <a:extLst>
                  <a:ext uri="{0D108BD9-81ED-4DB2-BD59-A6C34878D82A}">
                    <a16:rowId xmlns:a16="http://schemas.microsoft.com/office/drawing/2014/main" val="3062380726"/>
                  </a:ext>
                </a:extLst>
              </a:tr>
              <a:tr h="457408">
                <a:tc>
                  <a:txBody>
                    <a:bodyPr/>
                    <a:lstStyle/>
                    <a:p>
                      <a:pPr algn="ctr" fontAlgn="b"/>
                      <a:r>
                        <a:rPr lang="es-CO" sz="1600" b="0" i="0" u="none" strike="noStrike">
                          <a:solidFill>
                            <a:srgbClr val="000000"/>
                          </a:solidFill>
                          <a:effectLst/>
                          <a:latin typeface="Arial" panose="020B0604020202020204" pitchFamily="34" charset="0"/>
                        </a:rPr>
                        <a:t>Brasil</a:t>
                      </a:r>
                    </a:p>
                  </a:txBody>
                  <a:tcPr marL="7620" marR="7620" marT="7620" marB="0" anchor="ctr">
                    <a:lnL>
                      <a:noFill/>
                    </a:lnL>
                    <a:lnR>
                      <a:noFill/>
                    </a:lnR>
                    <a:lnT>
                      <a:noFill/>
                    </a:lnT>
                    <a:lnB>
                      <a:noFill/>
                    </a:lnB>
                    <a:solidFill>
                      <a:srgbClr val="FFFFFF"/>
                    </a:solidFill>
                  </a:tcPr>
                </a:tc>
                <a:tc>
                  <a:txBody>
                    <a:bodyPr/>
                    <a:lstStyle/>
                    <a:p>
                      <a:pPr algn="ctr" fontAlgn="b"/>
                      <a:r>
                        <a:rPr lang="es-CO" sz="1600" b="0" i="0" u="none" strike="noStrike">
                          <a:solidFill>
                            <a:srgbClr val="000000"/>
                          </a:solidFill>
                          <a:effectLst/>
                          <a:latin typeface="Arial" panose="020B0604020202020204" pitchFamily="34" charset="0"/>
                        </a:rPr>
                        <a:t>54,5</a:t>
                      </a:r>
                    </a:p>
                  </a:txBody>
                  <a:tcPr marL="7620" marR="7620" marT="7620" marB="0" anchor="ctr">
                    <a:lnL>
                      <a:noFill/>
                    </a:lnL>
                    <a:lnR>
                      <a:noFill/>
                    </a:lnR>
                    <a:lnT>
                      <a:noFill/>
                    </a:lnT>
                    <a:lnB>
                      <a:noFill/>
                    </a:lnB>
                    <a:solidFill>
                      <a:srgbClr val="FFFFFF"/>
                    </a:solidFill>
                  </a:tcPr>
                </a:tc>
                <a:tc>
                  <a:txBody>
                    <a:bodyPr/>
                    <a:lstStyle/>
                    <a:p>
                      <a:pPr algn="ctr" fontAlgn="b"/>
                      <a:r>
                        <a:rPr lang="es-CO" sz="1600" b="0" i="0" u="none" strike="noStrike">
                          <a:solidFill>
                            <a:srgbClr val="000000"/>
                          </a:solidFill>
                          <a:effectLst/>
                          <a:latin typeface="Arial" panose="020B0604020202020204" pitchFamily="34" charset="0"/>
                        </a:rPr>
                        <a:t>49,5</a:t>
                      </a:r>
                    </a:p>
                  </a:txBody>
                  <a:tcPr marL="7620" marR="7620" marT="7620" marB="0" anchor="ctr">
                    <a:lnL>
                      <a:noFill/>
                    </a:lnL>
                    <a:lnR>
                      <a:noFill/>
                    </a:lnR>
                    <a:lnT>
                      <a:noFill/>
                    </a:lnT>
                    <a:lnB>
                      <a:noFill/>
                    </a:lnB>
                    <a:solidFill>
                      <a:srgbClr val="FFFFFF"/>
                    </a:solidFill>
                  </a:tcPr>
                </a:tc>
                <a:tc>
                  <a:txBody>
                    <a:bodyPr/>
                    <a:lstStyle/>
                    <a:p>
                      <a:pPr algn="ctr" fontAlgn="b"/>
                      <a:r>
                        <a:rPr lang="es-CO" sz="1600" b="0" i="0" u="none" strike="noStrike">
                          <a:solidFill>
                            <a:srgbClr val="000000"/>
                          </a:solidFill>
                          <a:effectLst/>
                          <a:latin typeface="Arial" panose="020B0604020202020204" pitchFamily="34" charset="0"/>
                        </a:rPr>
                        <a:t>-5,0</a:t>
                      </a:r>
                    </a:p>
                  </a:txBody>
                  <a:tcPr marL="7620" marR="7620" marT="7620" marB="0" anchor="ctr">
                    <a:lnL>
                      <a:noFill/>
                    </a:lnL>
                    <a:lnR>
                      <a:noFill/>
                    </a:lnR>
                    <a:lnT>
                      <a:noFill/>
                    </a:lnT>
                    <a:lnB>
                      <a:noFill/>
                    </a:lnB>
                    <a:solidFill>
                      <a:srgbClr val="FFFFFF"/>
                    </a:solidFill>
                  </a:tcPr>
                </a:tc>
                <a:extLst>
                  <a:ext uri="{0D108BD9-81ED-4DB2-BD59-A6C34878D82A}">
                    <a16:rowId xmlns:a16="http://schemas.microsoft.com/office/drawing/2014/main" val="3383173352"/>
                  </a:ext>
                </a:extLst>
              </a:tr>
              <a:tr h="457408">
                <a:tc>
                  <a:txBody>
                    <a:bodyPr/>
                    <a:lstStyle/>
                    <a:p>
                      <a:pPr algn="ctr" fontAlgn="b"/>
                      <a:r>
                        <a:rPr lang="es-CO" sz="1600" b="0" i="0" u="none" strike="noStrike">
                          <a:solidFill>
                            <a:srgbClr val="000000"/>
                          </a:solidFill>
                          <a:effectLst/>
                          <a:latin typeface="Arial" panose="020B0604020202020204" pitchFamily="34" charset="0"/>
                        </a:rPr>
                        <a:t>Chile</a:t>
                      </a:r>
                    </a:p>
                  </a:txBody>
                  <a:tcPr marL="7620" marR="7620" marT="7620" marB="0" anchor="ctr">
                    <a:lnL>
                      <a:noFill/>
                    </a:lnL>
                    <a:lnR>
                      <a:noFill/>
                    </a:lnR>
                    <a:lnT>
                      <a:noFill/>
                    </a:lnT>
                    <a:lnB>
                      <a:noFill/>
                    </a:lnB>
                    <a:solidFill>
                      <a:srgbClr val="B8CCE4"/>
                    </a:solidFill>
                  </a:tcPr>
                </a:tc>
                <a:tc>
                  <a:txBody>
                    <a:bodyPr/>
                    <a:lstStyle/>
                    <a:p>
                      <a:pPr algn="ctr" fontAlgn="b"/>
                      <a:r>
                        <a:rPr lang="es-CO" sz="1600" b="0" i="0" u="none" strike="noStrike">
                          <a:solidFill>
                            <a:srgbClr val="000000"/>
                          </a:solidFill>
                          <a:effectLst/>
                          <a:latin typeface="Arial" panose="020B0604020202020204" pitchFamily="34" charset="0"/>
                        </a:rPr>
                        <a:t>58,2</a:t>
                      </a:r>
                    </a:p>
                  </a:txBody>
                  <a:tcPr marL="7620" marR="7620" marT="7620" marB="0" anchor="ctr">
                    <a:lnL>
                      <a:noFill/>
                    </a:lnL>
                    <a:lnR>
                      <a:noFill/>
                    </a:lnR>
                    <a:lnT>
                      <a:noFill/>
                    </a:lnT>
                    <a:lnB>
                      <a:noFill/>
                    </a:lnB>
                    <a:solidFill>
                      <a:srgbClr val="B8CCE4"/>
                    </a:solidFill>
                  </a:tcPr>
                </a:tc>
                <a:tc>
                  <a:txBody>
                    <a:bodyPr/>
                    <a:lstStyle/>
                    <a:p>
                      <a:pPr algn="ctr" fontAlgn="b"/>
                      <a:r>
                        <a:rPr lang="es-CO" sz="1600" b="0" i="0" u="none" strike="noStrike">
                          <a:solidFill>
                            <a:srgbClr val="000000"/>
                          </a:solidFill>
                          <a:effectLst/>
                          <a:latin typeface="Arial" panose="020B0604020202020204" pitchFamily="34" charset="0"/>
                        </a:rPr>
                        <a:t>47,6</a:t>
                      </a:r>
                    </a:p>
                  </a:txBody>
                  <a:tcPr marL="7620" marR="7620" marT="7620" marB="0" anchor="ctr">
                    <a:lnL>
                      <a:noFill/>
                    </a:lnL>
                    <a:lnR>
                      <a:noFill/>
                    </a:lnR>
                    <a:lnT>
                      <a:noFill/>
                    </a:lnT>
                    <a:lnB>
                      <a:noFill/>
                    </a:lnB>
                    <a:solidFill>
                      <a:srgbClr val="B8CCE4"/>
                    </a:solidFill>
                  </a:tcPr>
                </a:tc>
                <a:tc>
                  <a:txBody>
                    <a:bodyPr/>
                    <a:lstStyle/>
                    <a:p>
                      <a:pPr algn="ctr" fontAlgn="b"/>
                      <a:r>
                        <a:rPr lang="es-CO" sz="1600" b="0" i="0" u="none" strike="noStrike">
                          <a:solidFill>
                            <a:srgbClr val="000000"/>
                          </a:solidFill>
                          <a:effectLst/>
                          <a:latin typeface="Arial" panose="020B0604020202020204" pitchFamily="34" charset="0"/>
                        </a:rPr>
                        <a:t>-10,6</a:t>
                      </a:r>
                    </a:p>
                  </a:txBody>
                  <a:tcPr marL="7620" marR="7620" marT="7620" marB="0" anchor="ctr">
                    <a:lnL>
                      <a:noFill/>
                    </a:lnL>
                    <a:lnR>
                      <a:noFill/>
                    </a:lnR>
                    <a:lnT>
                      <a:noFill/>
                    </a:lnT>
                    <a:lnB>
                      <a:noFill/>
                    </a:lnB>
                    <a:solidFill>
                      <a:srgbClr val="B8CCE4"/>
                    </a:solidFill>
                  </a:tcPr>
                </a:tc>
                <a:extLst>
                  <a:ext uri="{0D108BD9-81ED-4DB2-BD59-A6C34878D82A}">
                    <a16:rowId xmlns:a16="http://schemas.microsoft.com/office/drawing/2014/main" val="3601807011"/>
                  </a:ext>
                </a:extLst>
              </a:tr>
              <a:tr h="457408">
                <a:tc>
                  <a:txBody>
                    <a:bodyPr/>
                    <a:lstStyle/>
                    <a:p>
                      <a:pPr algn="ctr" fontAlgn="b"/>
                      <a:r>
                        <a:rPr lang="es-CO" sz="1600" b="0" i="0" u="none" strike="noStrike">
                          <a:solidFill>
                            <a:srgbClr val="000000"/>
                          </a:solidFill>
                          <a:effectLst/>
                          <a:latin typeface="Arial" panose="020B0604020202020204" pitchFamily="34" charset="0"/>
                        </a:rPr>
                        <a:t>Colombia</a:t>
                      </a:r>
                    </a:p>
                  </a:txBody>
                  <a:tcPr marL="7620" marR="7620" marT="7620" marB="0" anchor="ctr">
                    <a:lnL>
                      <a:noFill/>
                    </a:lnL>
                    <a:lnR>
                      <a:noFill/>
                    </a:lnR>
                    <a:lnT>
                      <a:noFill/>
                    </a:lnT>
                    <a:lnB>
                      <a:noFill/>
                    </a:lnB>
                    <a:solidFill>
                      <a:srgbClr val="FFFFFF"/>
                    </a:solidFill>
                  </a:tcPr>
                </a:tc>
                <a:tc>
                  <a:txBody>
                    <a:bodyPr/>
                    <a:lstStyle/>
                    <a:p>
                      <a:pPr algn="ctr" fontAlgn="b"/>
                      <a:r>
                        <a:rPr lang="es-CO" sz="1600" b="0" i="0" u="none" strike="noStrike" dirty="0">
                          <a:solidFill>
                            <a:srgbClr val="000000"/>
                          </a:solidFill>
                          <a:effectLst/>
                          <a:latin typeface="Arial" panose="020B0604020202020204" pitchFamily="34" charset="0"/>
                        </a:rPr>
                        <a:t>56,2</a:t>
                      </a:r>
                    </a:p>
                  </a:txBody>
                  <a:tcPr marL="7620" marR="7620" marT="7620" marB="0" anchor="ctr">
                    <a:lnL>
                      <a:noFill/>
                    </a:lnL>
                    <a:lnR>
                      <a:noFill/>
                    </a:lnR>
                    <a:lnT>
                      <a:noFill/>
                    </a:lnT>
                    <a:lnB>
                      <a:noFill/>
                    </a:lnB>
                    <a:solidFill>
                      <a:srgbClr val="FFFFFF"/>
                    </a:solidFill>
                  </a:tcPr>
                </a:tc>
                <a:tc>
                  <a:txBody>
                    <a:bodyPr/>
                    <a:lstStyle/>
                    <a:p>
                      <a:pPr algn="ctr" fontAlgn="b"/>
                      <a:r>
                        <a:rPr lang="es-CO" sz="1600" b="0" i="0" u="none" strike="noStrike">
                          <a:solidFill>
                            <a:srgbClr val="000000"/>
                          </a:solidFill>
                          <a:effectLst/>
                          <a:latin typeface="Arial" panose="020B0604020202020204" pitchFamily="34" charset="0"/>
                        </a:rPr>
                        <a:t>45,5</a:t>
                      </a:r>
                    </a:p>
                  </a:txBody>
                  <a:tcPr marL="7620" marR="7620" marT="7620" marB="0" anchor="ctr">
                    <a:lnL>
                      <a:noFill/>
                    </a:lnL>
                    <a:lnR>
                      <a:noFill/>
                    </a:lnR>
                    <a:lnT>
                      <a:noFill/>
                    </a:lnT>
                    <a:lnB>
                      <a:noFill/>
                    </a:lnB>
                    <a:solidFill>
                      <a:srgbClr val="FFFFFF"/>
                    </a:solidFill>
                  </a:tcPr>
                </a:tc>
                <a:tc>
                  <a:txBody>
                    <a:bodyPr/>
                    <a:lstStyle/>
                    <a:p>
                      <a:pPr algn="ctr" fontAlgn="b"/>
                      <a:r>
                        <a:rPr lang="es-CO" sz="1600" b="0" i="0" u="none" strike="noStrike">
                          <a:solidFill>
                            <a:srgbClr val="000000"/>
                          </a:solidFill>
                          <a:effectLst/>
                          <a:latin typeface="Arial" panose="020B0604020202020204" pitchFamily="34" charset="0"/>
                        </a:rPr>
                        <a:t>-10,6</a:t>
                      </a:r>
                    </a:p>
                  </a:txBody>
                  <a:tcPr marL="7620" marR="7620" marT="7620" marB="0" anchor="ctr">
                    <a:lnL>
                      <a:noFill/>
                    </a:lnL>
                    <a:lnR>
                      <a:noFill/>
                    </a:lnR>
                    <a:lnT>
                      <a:noFill/>
                    </a:lnT>
                    <a:lnB>
                      <a:noFill/>
                    </a:lnB>
                    <a:solidFill>
                      <a:srgbClr val="FFFFFF"/>
                    </a:solidFill>
                  </a:tcPr>
                </a:tc>
                <a:extLst>
                  <a:ext uri="{0D108BD9-81ED-4DB2-BD59-A6C34878D82A}">
                    <a16:rowId xmlns:a16="http://schemas.microsoft.com/office/drawing/2014/main" val="1684071878"/>
                  </a:ext>
                </a:extLst>
              </a:tr>
              <a:tr h="457408">
                <a:tc>
                  <a:txBody>
                    <a:bodyPr/>
                    <a:lstStyle/>
                    <a:p>
                      <a:pPr algn="ctr" fontAlgn="b"/>
                      <a:r>
                        <a:rPr lang="es-CO" sz="1600" b="0" i="0" u="none" strike="noStrike">
                          <a:solidFill>
                            <a:srgbClr val="000000"/>
                          </a:solidFill>
                          <a:effectLst/>
                          <a:latin typeface="Arial" panose="020B0604020202020204" pitchFamily="34" charset="0"/>
                        </a:rPr>
                        <a:t>Perú</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s-CO" sz="1600" b="0" i="0" u="none" strike="noStrike">
                          <a:solidFill>
                            <a:srgbClr val="000000"/>
                          </a:solidFill>
                          <a:effectLst/>
                          <a:latin typeface="Arial" panose="020B0604020202020204" pitchFamily="34" charset="0"/>
                        </a:rPr>
                        <a:t>62,5</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s-CO" sz="1600" b="0" i="0" u="none" strike="noStrike">
                          <a:solidFill>
                            <a:srgbClr val="000000"/>
                          </a:solidFill>
                          <a:effectLst/>
                          <a:latin typeface="Arial" panose="020B0604020202020204" pitchFamily="34" charset="0"/>
                        </a:rPr>
                        <a:t>32,3</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s-CO" sz="1600" b="0" i="0" u="none" strike="noStrike" dirty="0">
                          <a:solidFill>
                            <a:srgbClr val="000000"/>
                          </a:solidFill>
                          <a:effectLst/>
                          <a:latin typeface="Arial" panose="020B0604020202020204" pitchFamily="34" charset="0"/>
                        </a:rPr>
                        <a:t>-30,2</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216277787"/>
                  </a:ext>
                </a:extLst>
              </a:tr>
            </a:tbl>
          </a:graphicData>
        </a:graphic>
      </p:graphicFrame>
      <p:pic>
        <p:nvPicPr>
          <p:cNvPr id="3" name="Imagen 2"/>
          <p:cNvPicPr>
            <a:picLocks noChangeAspect="1"/>
          </p:cNvPicPr>
          <p:nvPr/>
        </p:nvPicPr>
        <p:blipFill>
          <a:blip r:embed="rId3"/>
          <a:stretch>
            <a:fillRect/>
          </a:stretch>
        </p:blipFill>
        <p:spPr>
          <a:xfrm>
            <a:off x="654435" y="2389465"/>
            <a:ext cx="4804256" cy="3110789"/>
          </a:xfrm>
          <a:prstGeom prst="rect">
            <a:avLst/>
          </a:prstGeom>
        </p:spPr>
      </p:pic>
      <p:sp>
        <p:nvSpPr>
          <p:cNvPr id="8" name="Rectángulo 7">
            <a:extLst>
              <a:ext uri="{FF2B5EF4-FFF2-40B4-BE49-F238E27FC236}">
                <a16:creationId xmlns:a16="http://schemas.microsoft.com/office/drawing/2014/main" id="{25475CBF-E2E6-47DF-A742-F19FBC7334F6}"/>
              </a:ext>
            </a:extLst>
          </p:cNvPr>
          <p:cNvSpPr/>
          <p:nvPr/>
        </p:nvSpPr>
        <p:spPr>
          <a:xfrm>
            <a:off x="779321" y="1705521"/>
            <a:ext cx="4554484" cy="584775"/>
          </a:xfrm>
          <a:prstGeom prst="rect">
            <a:avLst/>
          </a:prstGeom>
        </p:spPr>
        <p:txBody>
          <a:bodyPr wrap="square">
            <a:spAutoFit/>
          </a:bodyPr>
          <a:lstStyle/>
          <a:p>
            <a:pPr algn="ctr"/>
            <a:r>
              <a:rPr lang="es-MX" sz="1600" b="1" dirty="0">
                <a:solidFill>
                  <a:srgbClr val="0D0D0D"/>
                </a:solidFill>
                <a:latin typeface="Arial" panose="020B0604020202020204" pitchFamily="34" charset="0"/>
                <a:ea typeface="Cambria" panose="02040503050406030204" pitchFamily="18" charset="0"/>
              </a:rPr>
              <a:t>Tasa de Ocupación</a:t>
            </a:r>
          </a:p>
          <a:p>
            <a:pPr algn="ctr"/>
            <a:r>
              <a:rPr lang="es-MX" sz="1600" dirty="0">
                <a:solidFill>
                  <a:srgbClr val="0D0D0D"/>
                </a:solidFill>
                <a:latin typeface="Arial" panose="020B0604020202020204" pitchFamily="34" charset="0"/>
                <a:ea typeface="Cambria" panose="02040503050406030204" pitchFamily="18" charset="0"/>
              </a:rPr>
              <a:t>(trimestre móvil  %)</a:t>
            </a:r>
          </a:p>
        </p:txBody>
      </p:sp>
    </p:spTree>
    <p:extLst>
      <p:ext uri="{BB962C8B-B14F-4D97-AF65-F5344CB8AC3E}">
        <p14:creationId xmlns:p14="http://schemas.microsoft.com/office/powerpoint/2010/main" val="1024985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F426A1F1-C4D9-934B-8EEA-ABB387020C9E}"/>
              </a:ext>
            </a:extLst>
          </p:cNvPr>
          <p:cNvSpPr>
            <a:spLocks noGrp="1"/>
          </p:cNvSpPr>
          <p:nvPr>
            <p:ph type="sldNum" sz="quarter" idx="12"/>
          </p:nvPr>
        </p:nvSpPr>
        <p:spPr/>
        <p:txBody>
          <a:bodyPr/>
          <a:lstStyle/>
          <a:p>
            <a:fld id="{B116B262-555D-A940-A65C-9566E1B1300D}" type="slidenum">
              <a:rPr lang="es-ES" smtClean="0"/>
              <a:t>21</a:t>
            </a:fld>
            <a:endParaRPr lang="es-ES"/>
          </a:p>
        </p:txBody>
      </p:sp>
      <p:sp>
        <p:nvSpPr>
          <p:cNvPr id="9" name="CuadroTexto 8">
            <a:extLst>
              <a:ext uri="{FF2B5EF4-FFF2-40B4-BE49-F238E27FC236}">
                <a16:creationId xmlns:a16="http://schemas.microsoft.com/office/drawing/2014/main" id="{B7E67012-FF00-194F-8AD3-D90C396D3A53}"/>
              </a:ext>
            </a:extLst>
          </p:cNvPr>
          <p:cNvSpPr txBox="1"/>
          <p:nvPr/>
        </p:nvSpPr>
        <p:spPr>
          <a:xfrm>
            <a:off x="18136" y="6356351"/>
            <a:ext cx="6071579" cy="6001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hangingPunct="0"/>
            <a:r>
              <a:rPr lang="es-CO" sz="1100" b="1">
                <a:solidFill>
                  <a:srgbClr val="000000"/>
                </a:solidFill>
                <a:latin typeface="Arial" panose="020B0604020202020204" pitchFamily="34" charset="0"/>
                <a:ea typeface="+mj-ea"/>
                <a:cs typeface="Arial" panose="020B0604020202020204" pitchFamily="34" charset="0"/>
                <a:sym typeface="Calibri"/>
              </a:rPr>
              <a:t>Fuente: </a:t>
            </a:r>
            <a:r>
              <a:rPr lang="es-CO" sz="1100">
                <a:solidFill>
                  <a:srgbClr val="000000"/>
                </a:solidFill>
                <a:latin typeface="Arial" panose="020B0604020202020204" pitchFamily="34" charset="0"/>
                <a:cs typeface="Arial" panose="020B0604020202020204" pitchFamily="34" charset="0"/>
                <a:sym typeface="Calibri"/>
              </a:rPr>
              <a:t>Oficinas de estadística cada país y datos de movilidad de Google. Elaboración MHCP</a:t>
            </a:r>
          </a:p>
          <a:p>
            <a:pPr hangingPunct="0"/>
            <a:r>
              <a:rPr lang="es-CO" sz="1100">
                <a:solidFill>
                  <a:srgbClr val="000000"/>
                </a:solidFill>
                <a:latin typeface="Arial" panose="020B0604020202020204" pitchFamily="34" charset="0"/>
                <a:cs typeface="Arial" panose="020B0604020202020204" pitchFamily="34" charset="0"/>
                <a:sym typeface="Calibri"/>
              </a:rPr>
              <a:t>*</a:t>
            </a:r>
            <a:r>
              <a:rPr lang="es-CO" sz="1100">
                <a:solidFill>
                  <a:srgbClr val="000000"/>
                </a:solidFill>
                <a:latin typeface="Arial" panose="020B0604020202020204" pitchFamily="34" charset="0"/>
                <a:cs typeface="Arial" panose="020B0604020202020204" pitchFamily="34" charset="0"/>
              </a:rPr>
              <a:t>Variación respecto a la semana del 2 al 8 de marzo</a:t>
            </a:r>
          </a:p>
          <a:p>
            <a:pPr hangingPunct="0"/>
            <a:endParaRPr kumimoji="0" lang="es-CO" sz="1100" b="0" i="0" u="none" strike="noStrike" cap="none" spc="0" normalizeH="0" baseline="0">
              <a:ln>
                <a:noFill/>
              </a:ln>
              <a:solidFill>
                <a:srgbClr val="000000"/>
              </a:solidFill>
              <a:effectLst/>
              <a:uFillTx/>
              <a:latin typeface="Arial" panose="020B0604020202020204" pitchFamily="34" charset="0"/>
              <a:ea typeface="+mj-ea"/>
              <a:cs typeface="Arial" panose="020B0604020202020204" pitchFamily="34" charset="0"/>
              <a:sym typeface="Calibri"/>
            </a:endParaRPr>
          </a:p>
        </p:txBody>
      </p:sp>
      <p:sp>
        <p:nvSpPr>
          <p:cNvPr id="5" name="TextBox 4">
            <a:extLst>
              <a:ext uri="{FF2B5EF4-FFF2-40B4-BE49-F238E27FC236}">
                <a16:creationId xmlns:a16="http://schemas.microsoft.com/office/drawing/2014/main" id="{962FE1D1-A689-4690-AFA5-97DF41FFEED1}"/>
              </a:ext>
            </a:extLst>
          </p:cNvPr>
          <p:cNvSpPr txBox="1"/>
          <p:nvPr/>
        </p:nvSpPr>
        <p:spPr>
          <a:xfrm>
            <a:off x="3912124" y="904973"/>
            <a:ext cx="4355183" cy="369332"/>
          </a:xfrm>
          <a:prstGeom prst="rect">
            <a:avLst/>
          </a:prstGeom>
          <a:noFill/>
        </p:spPr>
        <p:txBody>
          <a:bodyPr wrap="square" rtlCol="0">
            <a:spAutoFit/>
          </a:bodyPr>
          <a:lstStyle/>
          <a:p>
            <a:pPr algn="ctr"/>
            <a:r>
              <a:rPr lang="es-CO" b="1">
                <a:latin typeface="Arial" panose="020B0604020202020204" pitchFamily="34" charset="0"/>
                <a:cs typeface="Arial" panose="020B0604020202020204" pitchFamily="34" charset="0"/>
              </a:rPr>
              <a:t>TGP y variación de tráfico*</a:t>
            </a:r>
          </a:p>
        </p:txBody>
      </p:sp>
      <p:sp>
        <p:nvSpPr>
          <p:cNvPr id="17" name="TextBox 16">
            <a:extLst>
              <a:ext uri="{FF2B5EF4-FFF2-40B4-BE49-F238E27FC236}">
                <a16:creationId xmlns:a16="http://schemas.microsoft.com/office/drawing/2014/main" id="{F65F2DCC-5359-4EBF-AB8A-216F24717134}"/>
              </a:ext>
            </a:extLst>
          </p:cNvPr>
          <p:cNvSpPr txBox="1"/>
          <p:nvPr/>
        </p:nvSpPr>
        <p:spPr>
          <a:xfrm>
            <a:off x="6911472" y="3593517"/>
            <a:ext cx="4355183" cy="338554"/>
          </a:xfrm>
          <a:prstGeom prst="rect">
            <a:avLst/>
          </a:prstGeom>
          <a:noFill/>
        </p:spPr>
        <p:txBody>
          <a:bodyPr wrap="square" rtlCol="0">
            <a:spAutoFit/>
          </a:bodyPr>
          <a:lstStyle/>
          <a:p>
            <a:pPr algn="ctr"/>
            <a:r>
              <a:rPr lang="en-US" sz="1600">
                <a:latin typeface="Arial" panose="020B0604020202020204" pitchFamily="34" charset="0"/>
                <a:cs typeface="Arial" panose="020B0604020202020204" pitchFamily="34" charset="0"/>
              </a:rPr>
              <a:t>C</a:t>
            </a:r>
            <a:r>
              <a:rPr lang="es-CO" sz="1600">
                <a:latin typeface="Arial" panose="020B0604020202020204" pitchFamily="34" charset="0"/>
                <a:cs typeface="Arial" panose="020B0604020202020204" pitchFamily="34" charset="0"/>
              </a:rPr>
              <a:t>hile</a:t>
            </a:r>
          </a:p>
        </p:txBody>
      </p:sp>
      <p:sp>
        <p:nvSpPr>
          <p:cNvPr id="18" name="TextBox 17">
            <a:extLst>
              <a:ext uri="{FF2B5EF4-FFF2-40B4-BE49-F238E27FC236}">
                <a16:creationId xmlns:a16="http://schemas.microsoft.com/office/drawing/2014/main" id="{27231B42-845D-4FC5-AC71-9B9A16A0A968}"/>
              </a:ext>
            </a:extLst>
          </p:cNvPr>
          <p:cNvSpPr txBox="1"/>
          <p:nvPr/>
        </p:nvSpPr>
        <p:spPr>
          <a:xfrm>
            <a:off x="503988" y="3525153"/>
            <a:ext cx="4355183" cy="338554"/>
          </a:xfrm>
          <a:prstGeom prst="rect">
            <a:avLst/>
          </a:prstGeom>
          <a:noFill/>
        </p:spPr>
        <p:txBody>
          <a:bodyPr wrap="square" rtlCol="0">
            <a:spAutoFit/>
          </a:bodyPr>
          <a:lstStyle/>
          <a:p>
            <a:pPr algn="ctr"/>
            <a:r>
              <a:rPr lang="es-CO" sz="1600">
                <a:latin typeface="Arial" panose="020B0604020202020204" pitchFamily="34" charset="0"/>
                <a:cs typeface="Arial" panose="020B0604020202020204" pitchFamily="34" charset="0"/>
              </a:rPr>
              <a:t>Brasil</a:t>
            </a:r>
          </a:p>
        </p:txBody>
      </p:sp>
      <p:sp>
        <p:nvSpPr>
          <p:cNvPr id="19" name="TextBox 18">
            <a:extLst>
              <a:ext uri="{FF2B5EF4-FFF2-40B4-BE49-F238E27FC236}">
                <a16:creationId xmlns:a16="http://schemas.microsoft.com/office/drawing/2014/main" id="{B076CF69-F932-46C4-83B1-439F0D19D29E}"/>
              </a:ext>
            </a:extLst>
          </p:cNvPr>
          <p:cNvSpPr txBox="1"/>
          <p:nvPr/>
        </p:nvSpPr>
        <p:spPr>
          <a:xfrm>
            <a:off x="503988" y="1000729"/>
            <a:ext cx="4355183" cy="338554"/>
          </a:xfrm>
          <a:prstGeom prst="rect">
            <a:avLst/>
          </a:prstGeom>
          <a:noFill/>
        </p:spPr>
        <p:txBody>
          <a:bodyPr wrap="square" rtlCol="0">
            <a:spAutoFit/>
          </a:bodyPr>
          <a:lstStyle/>
          <a:p>
            <a:pPr algn="ctr"/>
            <a:r>
              <a:rPr lang="en-US" sz="1600">
                <a:latin typeface="Arial" panose="020B0604020202020204" pitchFamily="34" charset="0"/>
                <a:cs typeface="Arial" panose="020B0604020202020204" pitchFamily="34" charset="0"/>
              </a:rPr>
              <a:t>Colombia</a:t>
            </a:r>
            <a:endParaRPr lang="es-CO" sz="160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4596FD3B-CB53-45C5-8006-1E93D87E67A2}"/>
              </a:ext>
            </a:extLst>
          </p:cNvPr>
          <p:cNvSpPr txBox="1"/>
          <p:nvPr/>
        </p:nvSpPr>
        <p:spPr>
          <a:xfrm>
            <a:off x="7154207" y="968240"/>
            <a:ext cx="4355183" cy="338554"/>
          </a:xfrm>
          <a:prstGeom prst="rect">
            <a:avLst/>
          </a:prstGeom>
          <a:noFill/>
        </p:spPr>
        <p:txBody>
          <a:bodyPr wrap="square" rtlCol="0">
            <a:spAutoFit/>
          </a:bodyPr>
          <a:lstStyle/>
          <a:p>
            <a:pPr algn="ctr"/>
            <a:r>
              <a:rPr lang="en-US" sz="1600">
                <a:latin typeface="Arial" panose="020B0604020202020204" pitchFamily="34" charset="0"/>
                <a:cs typeface="Arial" panose="020B0604020202020204" pitchFamily="34" charset="0"/>
              </a:rPr>
              <a:t>Perú</a:t>
            </a:r>
            <a:endParaRPr lang="es-CO" sz="1600">
              <a:latin typeface="Arial" panose="020B0604020202020204" pitchFamily="34" charset="0"/>
              <a:cs typeface="Arial" panose="020B0604020202020204" pitchFamily="34" charset="0"/>
            </a:endParaRPr>
          </a:p>
        </p:txBody>
      </p:sp>
      <p:graphicFrame>
        <p:nvGraphicFramePr>
          <p:cNvPr id="25" name="Gráfico 1">
            <a:extLst>
              <a:ext uri="{FF2B5EF4-FFF2-40B4-BE49-F238E27FC236}">
                <a16:creationId xmlns:a16="http://schemas.microsoft.com/office/drawing/2014/main" id="{DF1B267D-00F1-4FDB-B3D6-17F53509C53A}"/>
              </a:ext>
            </a:extLst>
          </p:cNvPr>
          <p:cNvGraphicFramePr>
            <a:graphicFrameLocks/>
          </p:cNvGraphicFramePr>
          <p:nvPr>
            <p:extLst>
              <p:ext uri="{D42A27DB-BD31-4B8C-83A1-F6EECF244321}">
                <p14:modId xmlns:p14="http://schemas.microsoft.com/office/powerpoint/2010/main" val="627112149"/>
              </p:ext>
            </p:extLst>
          </p:nvPr>
        </p:nvGraphicFramePr>
        <p:xfrm>
          <a:off x="6633057" y="1197204"/>
          <a:ext cx="5070618" cy="24420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6" name="Gráfico 2">
            <a:extLst>
              <a:ext uri="{FF2B5EF4-FFF2-40B4-BE49-F238E27FC236}">
                <a16:creationId xmlns:a16="http://schemas.microsoft.com/office/drawing/2014/main" id="{0FD25035-58EE-43B0-BA4C-03079F6D3EB1}"/>
              </a:ext>
            </a:extLst>
          </p:cNvPr>
          <p:cNvGraphicFramePr>
            <a:graphicFrameLocks/>
          </p:cNvGraphicFramePr>
          <p:nvPr>
            <p:extLst>
              <p:ext uri="{D42A27DB-BD31-4B8C-83A1-F6EECF244321}">
                <p14:modId xmlns:p14="http://schemas.microsoft.com/office/powerpoint/2010/main" val="1369708895"/>
              </p:ext>
            </p:extLst>
          </p:nvPr>
        </p:nvGraphicFramePr>
        <p:xfrm>
          <a:off x="339245" y="1197203"/>
          <a:ext cx="4958619" cy="23788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7" name="Gráfico 3">
            <a:extLst>
              <a:ext uri="{FF2B5EF4-FFF2-40B4-BE49-F238E27FC236}">
                <a16:creationId xmlns:a16="http://schemas.microsoft.com/office/drawing/2014/main" id="{1033F892-04FB-4413-AC1D-B87A7FEC1D4B}"/>
              </a:ext>
            </a:extLst>
          </p:cNvPr>
          <p:cNvGraphicFramePr>
            <a:graphicFrameLocks/>
          </p:cNvGraphicFramePr>
          <p:nvPr>
            <p:extLst>
              <p:ext uri="{D42A27DB-BD31-4B8C-83A1-F6EECF244321}">
                <p14:modId xmlns:p14="http://schemas.microsoft.com/office/powerpoint/2010/main" val="3242309892"/>
              </p:ext>
            </p:extLst>
          </p:nvPr>
        </p:nvGraphicFramePr>
        <p:xfrm>
          <a:off x="6280165" y="3593517"/>
          <a:ext cx="5229225" cy="260985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8" name="Gráfico 4">
            <a:extLst>
              <a:ext uri="{FF2B5EF4-FFF2-40B4-BE49-F238E27FC236}">
                <a16:creationId xmlns:a16="http://schemas.microsoft.com/office/drawing/2014/main" id="{4C39F664-8D95-466F-8C10-1C647CD95691}"/>
              </a:ext>
            </a:extLst>
          </p:cNvPr>
          <p:cNvGraphicFramePr>
            <a:graphicFrameLocks/>
          </p:cNvGraphicFramePr>
          <p:nvPr>
            <p:extLst>
              <p:ext uri="{D42A27DB-BD31-4B8C-83A1-F6EECF244321}">
                <p14:modId xmlns:p14="http://schemas.microsoft.com/office/powerpoint/2010/main" val="2313821447"/>
              </p:ext>
            </p:extLst>
          </p:nvPr>
        </p:nvGraphicFramePr>
        <p:xfrm>
          <a:off x="339245" y="3575833"/>
          <a:ext cx="5219700" cy="260985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126118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498574" y="24323"/>
            <a:ext cx="8110330" cy="830997"/>
          </a:xfrm>
          <a:prstGeom prst="rect">
            <a:avLst/>
          </a:prstGeom>
          <a:noFill/>
        </p:spPr>
        <p:txBody>
          <a:bodyPr wrap="square" rtlCol="0">
            <a:spAutoFit/>
          </a:bodyPr>
          <a:lstStyle>
            <a:defPPr>
              <a:defRPr lang="es-ES"/>
            </a:defPPr>
            <a:lvl1pPr algn="r">
              <a:defRPr sz="2400" b="1">
                <a:solidFill>
                  <a:schemeClr val="tx2"/>
                </a:solidFill>
                <a:latin typeface="Gill Sans MT" panose="020B0502020104020203" pitchFamily="34" charset="0"/>
                <a:cs typeface="Futura Std Heavy"/>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s-CO" sz="2400" b="1" i="0" u="none" strike="noStrike" kern="1200" cap="none" spc="0" normalizeH="0" baseline="0" noProof="0" dirty="0">
                <a:ln>
                  <a:noFill/>
                </a:ln>
                <a:solidFill>
                  <a:srgbClr val="1F497D"/>
                </a:solidFill>
                <a:effectLst/>
                <a:uLnTx/>
                <a:uFillTx/>
                <a:latin typeface="Gill Sans MT" panose="020B0502020104020203" pitchFamily="34" charset="0"/>
                <a:ea typeface="+mn-ea"/>
              </a:rPr>
              <a:t>Medidas para proteger el empleo y mantener la capacidad productiva</a:t>
            </a:r>
          </a:p>
        </p:txBody>
      </p:sp>
      <p:sp>
        <p:nvSpPr>
          <p:cNvPr id="6" name="Rectángulo 5">
            <a:extLst>
              <a:ext uri="{FF2B5EF4-FFF2-40B4-BE49-F238E27FC236}">
                <a16:creationId xmlns:a16="http://schemas.microsoft.com/office/drawing/2014/main" id="{045041C9-93E2-4301-98A4-B73249639B8D}"/>
              </a:ext>
            </a:extLst>
          </p:cNvPr>
          <p:cNvSpPr/>
          <p:nvPr/>
        </p:nvSpPr>
        <p:spPr>
          <a:xfrm>
            <a:off x="583096" y="1140544"/>
            <a:ext cx="11025808" cy="923330"/>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dirty="0">
                <a:ln>
                  <a:noFill/>
                </a:ln>
                <a:solidFill>
                  <a:prstClr val="black"/>
                </a:solidFill>
                <a:effectLst/>
                <a:uLnTx/>
                <a:uFillTx/>
                <a:latin typeface="Arial" panose="020B0604020202020204" pitchFamily="34" charset="0"/>
                <a:ea typeface="SimSun" panose="02010600030101010101" pitchFamily="2" charset="-122"/>
                <a:cs typeface="Arial" panose="020B0604020202020204" pitchFamily="34" charset="0"/>
              </a:rPr>
              <a:t>El Gobierno nacional ha adoptado diversas medidas destinadas a </a:t>
            </a:r>
            <a:r>
              <a:rPr lang="es-CO" dirty="0">
                <a:solidFill>
                  <a:prstClr val="black"/>
                </a:solidFill>
                <a:latin typeface="Arial" panose="020B0604020202020204" pitchFamily="34" charset="0"/>
                <a:ea typeface="SimSun" panose="02010600030101010101" pitchFamily="2" charset="-122"/>
                <a:cs typeface="Arial" panose="020B0604020202020204" pitchFamily="34" charset="0"/>
              </a:rPr>
              <a:t>proteger el mercado laboral</a:t>
            </a:r>
            <a:r>
              <a:rPr kumimoji="0" lang="es-CO" sz="1800" b="0" i="0" u="none" strike="noStrike" kern="1200" cap="none" spc="0" normalizeH="0" baseline="0" noProof="0" dirty="0">
                <a:ln>
                  <a:noFill/>
                </a:ln>
                <a:solidFill>
                  <a:prstClr val="black"/>
                </a:solidFill>
                <a:effectLst/>
                <a:uLnTx/>
                <a:uFillTx/>
                <a:latin typeface="Arial" panose="020B0604020202020204" pitchFamily="34" charset="0"/>
                <a:ea typeface="SimSun" panose="02010600030101010101" pitchFamily="2" charset="-122"/>
                <a:cs typeface="Arial" panose="020B0604020202020204" pitchFamily="34" charset="0"/>
              </a:rPr>
              <a:t> a</a:t>
            </a:r>
            <a:r>
              <a:rPr kumimoji="0" lang="es-CO" sz="1800" b="1" i="0" u="none" strike="noStrike" kern="1200" cap="none" spc="0" normalizeH="0" baseline="0" noProof="0" dirty="0">
                <a:ln>
                  <a:noFill/>
                </a:ln>
                <a:solidFill>
                  <a:prstClr val="black"/>
                </a:solidFill>
                <a:effectLst/>
                <a:uLnTx/>
                <a:uFillTx/>
                <a:latin typeface="Arial" panose="020B0604020202020204" pitchFamily="34" charset="0"/>
                <a:ea typeface="SimSun" panose="02010600030101010101" pitchFamily="2" charset="-122"/>
                <a:cs typeface="Arial" panose="020B0604020202020204" pitchFamily="34" charset="0"/>
              </a:rPr>
              <a:t>:  (i)</a:t>
            </a:r>
            <a:r>
              <a:rPr kumimoji="0" lang="es-CO" sz="1800" b="0" i="0" u="none" strike="noStrike" kern="1200" cap="none" spc="0" normalizeH="0" baseline="0" noProof="0" dirty="0">
                <a:ln>
                  <a:noFill/>
                </a:ln>
                <a:solidFill>
                  <a:prstClr val="black"/>
                </a:solidFill>
                <a:effectLst/>
                <a:uLnTx/>
                <a:uFillTx/>
                <a:latin typeface="Arial" panose="020B0604020202020204" pitchFamily="34" charset="0"/>
                <a:ea typeface="SimSun" panose="02010600030101010101" pitchFamily="2" charset="-122"/>
                <a:cs typeface="Arial" panose="020B0604020202020204" pitchFamily="34" charset="0"/>
              </a:rPr>
              <a:t> </a:t>
            </a:r>
            <a:r>
              <a:rPr lang="es-CO" noProof="0" dirty="0">
                <a:solidFill>
                  <a:prstClr val="black"/>
                </a:solidFill>
                <a:latin typeface="Arial" panose="020B0604020202020204" pitchFamily="34" charset="0"/>
                <a:ea typeface="SimSun" panose="02010600030101010101" pitchFamily="2" charset="-122"/>
                <a:cs typeface="Arial" panose="020B0604020202020204" pitchFamily="34" charset="0"/>
              </a:rPr>
              <a:t>Subsidios a los pagos de nomina: PAEF y PAP </a:t>
            </a:r>
            <a:r>
              <a:rPr kumimoji="0" lang="es-CO" sz="1800" b="1" i="0" u="none" strike="noStrike" kern="1200" cap="none" spc="0" normalizeH="0" baseline="0" noProof="0" dirty="0">
                <a:ln>
                  <a:noFill/>
                </a:ln>
                <a:solidFill>
                  <a:prstClr val="black"/>
                </a:solidFill>
                <a:effectLst/>
                <a:uLnTx/>
                <a:uFillTx/>
                <a:latin typeface="Arial" panose="020B0604020202020204" pitchFamily="34" charset="0"/>
                <a:ea typeface="SimSun" panose="02010600030101010101" pitchFamily="2" charset="-122"/>
                <a:cs typeface="Arial" panose="020B0604020202020204" pitchFamily="34" charset="0"/>
              </a:rPr>
              <a:t>(ii)</a:t>
            </a:r>
            <a:r>
              <a:rPr kumimoji="0" lang="es-CO" sz="1800" b="0" i="0" u="none" strike="noStrike" kern="1200" cap="none" spc="0" normalizeH="0" baseline="0" noProof="0" dirty="0">
                <a:ln>
                  <a:noFill/>
                </a:ln>
                <a:solidFill>
                  <a:prstClr val="black"/>
                </a:solidFill>
                <a:effectLst/>
                <a:uLnTx/>
                <a:uFillTx/>
                <a:latin typeface="Arial" panose="020B0604020202020204" pitchFamily="34" charset="0"/>
                <a:ea typeface="SimSun" panose="02010600030101010101" pitchFamily="2" charset="-122"/>
                <a:cs typeface="Arial" panose="020B0604020202020204" pitchFamily="34" charset="0"/>
              </a:rPr>
              <a:t> alivios de las obligaciones de los empleadores con los aportes al Sistema de Seguridad Social</a:t>
            </a:r>
            <a:r>
              <a:rPr lang="es-CO" dirty="0">
                <a:solidFill>
                  <a:prstClr val="black"/>
                </a:solidFill>
                <a:latin typeface="Arial" panose="020B0604020202020204" pitchFamily="34" charset="0"/>
                <a:ea typeface="SimSun" panose="02010600030101010101" pitchFamily="2" charset="-122"/>
                <a:cs typeface="Arial" panose="020B0604020202020204" pitchFamily="34" charset="0"/>
              </a:rPr>
              <a:t> (iii) Líneas de crédito garantizadas.</a:t>
            </a:r>
            <a:endParaRPr kumimoji="0" lang="es-CO" sz="1800" b="0" i="0" u="none" strike="noStrike" kern="1200" cap="none" spc="0" normalizeH="0" baseline="0" noProof="0" dirty="0">
              <a:ln>
                <a:noFill/>
              </a:ln>
              <a:solidFill>
                <a:prstClr val="black"/>
              </a:solidFill>
              <a:effectLst/>
              <a:uLnTx/>
              <a:uFillTx/>
              <a:latin typeface="Arial" panose="020B0604020202020204" pitchFamily="34" charset="0"/>
              <a:ea typeface="SimSun" panose="02010600030101010101" pitchFamily="2" charset="-122"/>
              <a:cs typeface="Arial" panose="020B0604020202020204" pitchFamily="34" charset="0"/>
            </a:endParaRPr>
          </a:p>
        </p:txBody>
      </p:sp>
      <p:sp>
        <p:nvSpPr>
          <p:cNvPr id="8" name="Rectángulo 7">
            <a:extLst>
              <a:ext uri="{FF2B5EF4-FFF2-40B4-BE49-F238E27FC236}">
                <a16:creationId xmlns:a16="http://schemas.microsoft.com/office/drawing/2014/main" id="{B2358C10-726A-4E0C-BA52-0B7C4F9D8AF3}"/>
              </a:ext>
            </a:extLst>
          </p:cNvPr>
          <p:cNvSpPr/>
          <p:nvPr/>
        </p:nvSpPr>
        <p:spPr>
          <a:xfrm>
            <a:off x="583096" y="6402909"/>
            <a:ext cx="11025808" cy="400110"/>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CO" sz="1000" b="0" i="0" u="none" strike="noStrike" kern="1200" cap="none" spc="0" normalizeH="0" baseline="0" noProof="0" dirty="0">
                <a:ln>
                  <a:noFill/>
                </a:ln>
                <a:solidFill>
                  <a:prstClr val="black"/>
                </a:solidFill>
                <a:effectLst/>
                <a:uLnTx/>
                <a:uFillTx/>
                <a:latin typeface="Gill Sans MT" panose="020B0502020104020203" pitchFamily="34" charset="0"/>
                <a:ea typeface="SimSun" panose="02010600030101010101" pitchFamily="2" charset="-122"/>
                <a:cs typeface="+mn-cs"/>
              </a:rPr>
              <a:t>Nota: Los resultados de este análisis son contingentes al momento en el cual se adoptan las medidas y en el que las empresas perciben efectivamente el alivio. Específicamente, el ejercicio presentado simula su adopción en el momento cero en que se presenta el choque de liquidez.</a:t>
            </a:r>
          </a:p>
        </p:txBody>
      </p:sp>
      <p:graphicFrame>
        <p:nvGraphicFramePr>
          <p:cNvPr id="9" name="Tabla 8">
            <a:extLst>
              <a:ext uri="{FF2B5EF4-FFF2-40B4-BE49-F238E27FC236}">
                <a16:creationId xmlns:a16="http://schemas.microsoft.com/office/drawing/2014/main" id="{92B1AA6E-575C-46AC-9EA4-AF7C76792880}"/>
              </a:ext>
            </a:extLst>
          </p:cNvPr>
          <p:cNvGraphicFramePr>
            <a:graphicFrameLocks noGrp="1"/>
          </p:cNvGraphicFramePr>
          <p:nvPr>
            <p:extLst>
              <p:ext uri="{D42A27DB-BD31-4B8C-83A1-F6EECF244321}">
                <p14:modId xmlns:p14="http://schemas.microsoft.com/office/powerpoint/2010/main" val="1686634480"/>
              </p:ext>
            </p:extLst>
          </p:nvPr>
        </p:nvGraphicFramePr>
        <p:xfrm>
          <a:off x="493782" y="3433383"/>
          <a:ext cx="4700288" cy="2621260"/>
        </p:xfrm>
        <a:graphic>
          <a:graphicData uri="http://schemas.openxmlformats.org/drawingml/2006/table">
            <a:tbl>
              <a:tblPr/>
              <a:tblGrid>
                <a:gridCol w="2574925">
                  <a:extLst>
                    <a:ext uri="{9D8B030D-6E8A-4147-A177-3AD203B41FA5}">
                      <a16:colId xmlns:a16="http://schemas.microsoft.com/office/drawing/2014/main" val="2046915431"/>
                    </a:ext>
                  </a:extLst>
                </a:gridCol>
                <a:gridCol w="708162">
                  <a:extLst>
                    <a:ext uri="{9D8B030D-6E8A-4147-A177-3AD203B41FA5}">
                      <a16:colId xmlns:a16="http://schemas.microsoft.com/office/drawing/2014/main" val="1749691823"/>
                    </a:ext>
                  </a:extLst>
                </a:gridCol>
                <a:gridCol w="653171">
                  <a:extLst>
                    <a:ext uri="{9D8B030D-6E8A-4147-A177-3AD203B41FA5}">
                      <a16:colId xmlns:a16="http://schemas.microsoft.com/office/drawing/2014/main" val="3791328907"/>
                    </a:ext>
                  </a:extLst>
                </a:gridCol>
                <a:gridCol w="764030">
                  <a:extLst>
                    <a:ext uri="{9D8B030D-6E8A-4147-A177-3AD203B41FA5}">
                      <a16:colId xmlns:a16="http://schemas.microsoft.com/office/drawing/2014/main" val="603601533"/>
                    </a:ext>
                  </a:extLst>
                </a:gridCol>
              </a:tblGrid>
              <a:tr h="209328">
                <a:tc rowSpan="3">
                  <a:txBody>
                    <a:bodyPr/>
                    <a:lstStyle/>
                    <a:p>
                      <a:pPr algn="ctr" fontAlgn="ctr"/>
                      <a:r>
                        <a:rPr lang="es-CO" sz="1200" b="1" i="0" u="none" strike="noStrike" dirty="0">
                          <a:solidFill>
                            <a:srgbClr val="FFFFFF"/>
                          </a:solidFill>
                          <a:effectLst/>
                          <a:latin typeface="Gill Sans MT" panose="020B0502020104020203" pitchFamily="34" charset="0"/>
                        </a:rPr>
                        <a:t>Sectores</a:t>
                      </a:r>
                    </a:p>
                  </a:txBody>
                  <a:tcPr marL="9525" marR="9525" marT="9525" marB="0" anchor="ctr">
                    <a:lnL>
                      <a:noFill/>
                    </a:lnL>
                    <a:lnR>
                      <a:noFill/>
                    </a:lnR>
                    <a:lnT>
                      <a:noFill/>
                    </a:lnT>
                    <a:lnB>
                      <a:noFill/>
                    </a:lnB>
                    <a:solidFill>
                      <a:srgbClr val="203764"/>
                    </a:solidFill>
                  </a:tcPr>
                </a:tc>
                <a:tc gridSpan="2">
                  <a:txBody>
                    <a:bodyPr/>
                    <a:lstStyle/>
                    <a:p>
                      <a:pPr algn="ctr" fontAlgn="b"/>
                      <a:r>
                        <a:rPr lang="es-CO" sz="1050" b="1" i="0" u="none" strike="noStrike">
                          <a:solidFill>
                            <a:srgbClr val="FFFFFF"/>
                          </a:solidFill>
                          <a:effectLst/>
                          <a:latin typeface="Gill Sans MT" panose="020B0502020104020203" pitchFamily="34" charset="0"/>
                        </a:rPr>
                        <a:t>Sin Medidas</a:t>
                      </a:r>
                    </a:p>
                  </a:txBody>
                  <a:tcPr marL="9525" marR="9525" marT="9525" marB="0" anchor="b">
                    <a:lnL>
                      <a:noFill/>
                    </a:lnL>
                    <a:lnR w="6350" cap="flat" cmpd="sng" algn="ctr">
                      <a:solidFill>
                        <a:srgbClr val="000000"/>
                      </a:solidFill>
                      <a:prstDash val="dot"/>
                      <a:round/>
                      <a:headEnd type="none" w="med" len="med"/>
                      <a:tailEnd type="none" w="med" len="med"/>
                    </a:lnR>
                    <a:lnT>
                      <a:noFill/>
                    </a:lnT>
                    <a:lnB>
                      <a:noFill/>
                    </a:lnB>
                    <a:solidFill>
                      <a:srgbClr val="203764"/>
                    </a:solidFill>
                  </a:tcPr>
                </a:tc>
                <a:tc hMerge="1">
                  <a:txBody>
                    <a:bodyPr/>
                    <a:lstStyle/>
                    <a:p>
                      <a:endParaRPr lang="es-CO"/>
                    </a:p>
                  </a:txBody>
                  <a:tcPr/>
                </a:tc>
                <a:tc>
                  <a:txBody>
                    <a:bodyPr/>
                    <a:lstStyle/>
                    <a:p>
                      <a:pPr algn="ctr" fontAlgn="b"/>
                      <a:r>
                        <a:rPr lang="es-CO" sz="1050" b="1" i="0" u="none" strike="noStrike">
                          <a:solidFill>
                            <a:srgbClr val="FFFFFF"/>
                          </a:solidFill>
                          <a:effectLst/>
                          <a:latin typeface="Gill Sans MT" panose="020B0502020104020203" pitchFamily="34" charset="0"/>
                        </a:rPr>
                        <a:t>Con PAEF</a:t>
                      </a:r>
                    </a:p>
                  </a:txBody>
                  <a:tcPr marL="9525" marR="9525" marT="9525" marB="0" anchor="b">
                    <a:lnL w="6350" cap="flat" cmpd="sng" algn="ctr">
                      <a:solidFill>
                        <a:srgbClr val="000000"/>
                      </a:solidFill>
                      <a:prstDash val="dot"/>
                      <a:round/>
                      <a:headEnd type="none" w="med" len="med"/>
                      <a:tailEnd type="none" w="med" len="med"/>
                    </a:lnL>
                    <a:lnR>
                      <a:noFill/>
                    </a:lnR>
                    <a:lnT>
                      <a:noFill/>
                    </a:lnT>
                    <a:lnB>
                      <a:noFill/>
                    </a:lnB>
                    <a:solidFill>
                      <a:srgbClr val="203764"/>
                    </a:solidFill>
                  </a:tcPr>
                </a:tc>
                <a:extLst>
                  <a:ext uri="{0D108BD9-81ED-4DB2-BD59-A6C34878D82A}">
                    <a16:rowId xmlns:a16="http://schemas.microsoft.com/office/drawing/2014/main" val="2278387566"/>
                  </a:ext>
                </a:extLst>
              </a:tr>
              <a:tr h="659699">
                <a:tc vMerge="1">
                  <a:txBody>
                    <a:bodyPr/>
                    <a:lstStyle/>
                    <a:p>
                      <a:endParaRPr lang="es-CO"/>
                    </a:p>
                  </a:txBody>
                  <a:tcPr/>
                </a:tc>
                <a:tc>
                  <a:txBody>
                    <a:bodyPr/>
                    <a:lstStyle/>
                    <a:p>
                      <a:pPr algn="ctr" fontAlgn="ctr"/>
                      <a:r>
                        <a:rPr lang="es-CO" sz="1200" b="1" i="0" u="none" strike="noStrike">
                          <a:solidFill>
                            <a:srgbClr val="FFFFFF"/>
                          </a:solidFill>
                          <a:effectLst/>
                          <a:latin typeface="Gill Sans MT" panose="020B0502020104020203" pitchFamily="34" charset="0"/>
                        </a:rPr>
                        <a:t>Liquidez Baja</a:t>
                      </a:r>
                    </a:p>
                  </a:txBody>
                  <a:tcPr marL="9525" marR="9525" marT="9525" marB="0" anchor="ctr">
                    <a:lnL>
                      <a:noFill/>
                    </a:lnL>
                    <a:lnR>
                      <a:noFill/>
                    </a:lnR>
                    <a:lnT>
                      <a:noFill/>
                    </a:lnT>
                    <a:lnB>
                      <a:noFill/>
                    </a:lnB>
                    <a:solidFill>
                      <a:srgbClr val="203764"/>
                    </a:solidFill>
                  </a:tcPr>
                </a:tc>
                <a:tc>
                  <a:txBody>
                    <a:bodyPr/>
                    <a:lstStyle/>
                    <a:p>
                      <a:pPr algn="ctr" fontAlgn="ctr"/>
                      <a:r>
                        <a:rPr lang="es-CO" sz="1200" b="1" i="0" u="none" strike="noStrike">
                          <a:solidFill>
                            <a:srgbClr val="FFFFFF"/>
                          </a:solidFill>
                          <a:effectLst/>
                          <a:latin typeface="Gill Sans MT" panose="020B0502020104020203" pitchFamily="34" charset="0"/>
                        </a:rPr>
                        <a:t>Liquidez Media</a:t>
                      </a:r>
                    </a:p>
                  </a:txBody>
                  <a:tcPr marL="9525" marR="9525" marT="9525" marB="0" anchor="ctr">
                    <a:lnL>
                      <a:noFill/>
                    </a:lnL>
                    <a:lnR w="6350" cap="flat" cmpd="sng" algn="ctr">
                      <a:solidFill>
                        <a:srgbClr val="000000"/>
                      </a:solidFill>
                      <a:prstDash val="dot"/>
                      <a:round/>
                      <a:headEnd type="none" w="med" len="med"/>
                      <a:tailEnd type="none" w="med" len="med"/>
                    </a:lnR>
                    <a:lnT>
                      <a:noFill/>
                    </a:lnT>
                    <a:lnB>
                      <a:noFill/>
                    </a:lnB>
                    <a:solidFill>
                      <a:srgbClr val="203764"/>
                    </a:solidFill>
                  </a:tcPr>
                </a:tc>
                <a:tc>
                  <a:txBody>
                    <a:bodyPr/>
                    <a:lstStyle/>
                    <a:p>
                      <a:pPr algn="ctr" fontAlgn="ctr"/>
                      <a:r>
                        <a:rPr lang="es-CO" sz="1200" b="1" i="0" u="none" strike="noStrike">
                          <a:solidFill>
                            <a:srgbClr val="FFFFFF"/>
                          </a:solidFill>
                          <a:effectLst/>
                          <a:latin typeface="Gill Sans MT" panose="020B0502020104020203" pitchFamily="34" charset="0"/>
                        </a:rPr>
                        <a:t>Liquidez Media</a:t>
                      </a:r>
                    </a:p>
                  </a:txBody>
                  <a:tcPr marL="9525" marR="9525" marT="9525" marB="0" anchor="ctr">
                    <a:lnL w="6350" cap="flat" cmpd="sng" algn="ctr">
                      <a:solidFill>
                        <a:srgbClr val="000000"/>
                      </a:solidFill>
                      <a:prstDash val="dot"/>
                      <a:round/>
                      <a:headEnd type="none" w="med" len="med"/>
                      <a:tailEnd type="none" w="med" len="med"/>
                    </a:lnL>
                    <a:lnR>
                      <a:noFill/>
                    </a:lnR>
                    <a:lnT>
                      <a:noFill/>
                    </a:lnT>
                    <a:lnB>
                      <a:noFill/>
                    </a:lnB>
                    <a:solidFill>
                      <a:srgbClr val="203764"/>
                    </a:solidFill>
                  </a:tcPr>
                </a:tc>
                <a:extLst>
                  <a:ext uri="{0D108BD9-81ED-4DB2-BD59-A6C34878D82A}">
                    <a16:rowId xmlns:a16="http://schemas.microsoft.com/office/drawing/2014/main" val="3609652171"/>
                  </a:ext>
                </a:extLst>
              </a:tr>
              <a:tr h="389135">
                <a:tc vMerge="1">
                  <a:txBody>
                    <a:bodyPr/>
                    <a:lstStyle/>
                    <a:p>
                      <a:endParaRPr lang="es-CO"/>
                    </a:p>
                  </a:txBody>
                  <a:tcPr/>
                </a:tc>
                <a:tc>
                  <a:txBody>
                    <a:bodyPr/>
                    <a:lstStyle/>
                    <a:p>
                      <a:pPr algn="ctr" fontAlgn="b"/>
                      <a:r>
                        <a:rPr lang="es-CO" sz="1050" b="1" i="0" u="none" strike="noStrike" dirty="0">
                          <a:solidFill>
                            <a:srgbClr val="FFFFFF"/>
                          </a:solidFill>
                          <a:effectLst/>
                          <a:latin typeface="Gill Sans MT" panose="020B0502020104020203" pitchFamily="34" charset="0"/>
                        </a:rPr>
                        <a:t>1 a 2 meses</a:t>
                      </a:r>
                    </a:p>
                  </a:txBody>
                  <a:tcPr marL="9525" marR="9525" marT="9525" marB="0" anchor="b">
                    <a:lnL>
                      <a:noFill/>
                    </a:lnL>
                    <a:lnR>
                      <a:noFill/>
                    </a:lnR>
                    <a:lnT>
                      <a:noFill/>
                    </a:lnT>
                    <a:lnB>
                      <a:noFill/>
                    </a:lnB>
                    <a:solidFill>
                      <a:srgbClr val="203764"/>
                    </a:solidFill>
                  </a:tcPr>
                </a:tc>
                <a:tc>
                  <a:txBody>
                    <a:bodyPr/>
                    <a:lstStyle/>
                    <a:p>
                      <a:pPr algn="ctr" fontAlgn="b"/>
                      <a:r>
                        <a:rPr lang="es-CO" sz="1050" b="1" i="0" u="none" strike="noStrike">
                          <a:solidFill>
                            <a:srgbClr val="FFFFFF"/>
                          </a:solidFill>
                          <a:effectLst/>
                          <a:latin typeface="Gill Sans MT" panose="020B0502020104020203" pitchFamily="34" charset="0"/>
                        </a:rPr>
                        <a:t>2 a 4 meses</a:t>
                      </a:r>
                    </a:p>
                  </a:txBody>
                  <a:tcPr marL="9525" marR="9525" marT="9525" marB="0" anchor="b">
                    <a:lnL>
                      <a:noFill/>
                    </a:lnL>
                    <a:lnR w="6350" cap="flat" cmpd="sng" algn="ctr">
                      <a:solidFill>
                        <a:srgbClr val="000000"/>
                      </a:solidFill>
                      <a:prstDash val="dot"/>
                      <a:round/>
                      <a:headEnd type="none" w="med" len="med"/>
                      <a:tailEnd type="none" w="med" len="med"/>
                    </a:lnR>
                    <a:lnT>
                      <a:noFill/>
                    </a:lnT>
                    <a:lnB>
                      <a:noFill/>
                    </a:lnB>
                    <a:solidFill>
                      <a:srgbClr val="203764"/>
                    </a:solidFill>
                  </a:tcPr>
                </a:tc>
                <a:tc>
                  <a:txBody>
                    <a:bodyPr/>
                    <a:lstStyle/>
                    <a:p>
                      <a:pPr algn="ctr" fontAlgn="b"/>
                      <a:r>
                        <a:rPr lang="es-CO" sz="1050" b="1" i="0" u="none" strike="noStrike">
                          <a:solidFill>
                            <a:srgbClr val="FFFFFF"/>
                          </a:solidFill>
                          <a:effectLst/>
                          <a:latin typeface="Gill Sans MT" panose="020B0502020104020203" pitchFamily="34" charset="0"/>
                        </a:rPr>
                        <a:t>2 a 4 meses</a:t>
                      </a:r>
                    </a:p>
                  </a:txBody>
                  <a:tcPr marL="9525" marR="9525" marT="9525" marB="0" anchor="b">
                    <a:lnL w="6350" cap="flat" cmpd="sng" algn="ctr">
                      <a:solidFill>
                        <a:srgbClr val="000000"/>
                      </a:solidFill>
                      <a:prstDash val="dot"/>
                      <a:round/>
                      <a:headEnd type="none" w="med" len="med"/>
                      <a:tailEnd type="none" w="med" len="med"/>
                    </a:lnL>
                    <a:lnR>
                      <a:noFill/>
                    </a:lnR>
                    <a:lnT>
                      <a:noFill/>
                    </a:lnT>
                    <a:lnB>
                      <a:noFill/>
                    </a:lnB>
                    <a:solidFill>
                      <a:srgbClr val="203764"/>
                    </a:solidFill>
                  </a:tcPr>
                </a:tc>
                <a:extLst>
                  <a:ext uri="{0D108BD9-81ED-4DB2-BD59-A6C34878D82A}">
                    <a16:rowId xmlns:a16="http://schemas.microsoft.com/office/drawing/2014/main" val="243072254"/>
                  </a:ext>
                </a:extLst>
              </a:tr>
              <a:tr h="227183">
                <a:tc>
                  <a:txBody>
                    <a:bodyPr/>
                    <a:lstStyle/>
                    <a:p>
                      <a:pPr algn="l" fontAlgn="ctr"/>
                      <a:r>
                        <a:rPr lang="es-CO" sz="1200" b="0" i="0" u="none" strike="noStrike">
                          <a:solidFill>
                            <a:srgbClr val="000000"/>
                          </a:solidFill>
                          <a:effectLst/>
                          <a:latin typeface="Gill Sans MT" panose="020B0502020104020203" pitchFamily="34" charset="0"/>
                        </a:rPr>
                        <a:t>Alojamiento y servicios de comida</a:t>
                      </a:r>
                    </a:p>
                  </a:txBody>
                  <a:tcPr marL="85725" marR="9525" marT="9525" marB="0" anchor="ctr">
                    <a:lnL>
                      <a:noFill/>
                    </a:lnL>
                    <a:lnR>
                      <a:noFill/>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a:noFill/>
                    </a:lnL>
                    <a:lnR>
                      <a:noFill/>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a:t>
                      </a:r>
                    </a:p>
                  </a:txBody>
                  <a:tcPr marL="9525" marR="9525" marT="9525"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2504341789"/>
                  </a:ext>
                </a:extLst>
              </a:tr>
              <a:tr h="227183">
                <a:tc>
                  <a:txBody>
                    <a:bodyPr/>
                    <a:lstStyle/>
                    <a:p>
                      <a:pPr algn="l" fontAlgn="ctr"/>
                      <a:r>
                        <a:rPr lang="es-CO" sz="1200" b="0" i="0" u="none" strike="noStrike">
                          <a:solidFill>
                            <a:srgbClr val="000000"/>
                          </a:solidFill>
                          <a:effectLst/>
                          <a:latin typeface="Gill Sans MT" panose="020B0502020104020203" pitchFamily="34" charset="0"/>
                        </a:rPr>
                        <a:t>Actividades de entretenimiento </a:t>
                      </a:r>
                    </a:p>
                  </a:txBody>
                  <a:tcPr marL="85725" marR="9525" marT="9525" marB="0" anchor="ctr">
                    <a:lnL>
                      <a:noFill/>
                    </a:lnL>
                    <a:lnR>
                      <a:noFill/>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a:noFill/>
                    </a:lnL>
                    <a:lnR>
                      <a:noFill/>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a:t>
                      </a:r>
                    </a:p>
                  </a:txBody>
                  <a:tcPr marL="9525" marR="9525" marT="9525" marB="0" anchor="ctr">
                    <a:lnL>
                      <a:noFill/>
                    </a:lnL>
                    <a:lnR w="6350" cap="flat" cmpd="sng" algn="ctr">
                      <a:solidFill>
                        <a:srgbClr val="000000"/>
                      </a:solidFill>
                      <a:prstDash val="dot"/>
                      <a:round/>
                      <a:headEnd type="none" w="med" len="med"/>
                      <a:tailEnd type="none" w="med" len="med"/>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w="6350" cap="flat" cmpd="sng" algn="ctr">
                      <a:solidFill>
                        <a:srgbClr val="000000"/>
                      </a:solidFill>
                      <a:prstDash val="dot"/>
                      <a:round/>
                      <a:headEnd type="none" w="med" len="med"/>
                      <a:tailEnd type="none" w="med" len="med"/>
                    </a:lnL>
                    <a:lnR>
                      <a:noFill/>
                    </a:lnR>
                    <a:lnT>
                      <a:noFill/>
                    </a:lnT>
                    <a:lnB>
                      <a:noFill/>
                    </a:lnB>
                    <a:solidFill>
                      <a:srgbClr val="F2F2F2"/>
                    </a:solidFill>
                  </a:tcPr>
                </a:tc>
                <a:extLst>
                  <a:ext uri="{0D108BD9-81ED-4DB2-BD59-A6C34878D82A}">
                    <a16:rowId xmlns:a16="http://schemas.microsoft.com/office/drawing/2014/main" val="4157281375"/>
                  </a:ext>
                </a:extLst>
              </a:tr>
              <a:tr h="227183">
                <a:tc>
                  <a:txBody>
                    <a:bodyPr/>
                    <a:lstStyle/>
                    <a:p>
                      <a:pPr algn="l" fontAlgn="ctr"/>
                      <a:r>
                        <a:rPr lang="es-CO" sz="1200" b="0" i="0" u="none" strike="noStrike">
                          <a:solidFill>
                            <a:srgbClr val="000000"/>
                          </a:solidFill>
                          <a:effectLst/>
                          <a:latin typeface="Gill Sans MT" panose="020B0502020104020203" pitchFamily="34" charset="0"/>
                        </a:rPr>
                        <a:t>Agricultura</a:t>
                      </a:r>
                    </a:p>
                  </a:txBody>
                  <a:tcPr marL="85725" marR="9525" marT="9525" marB="0" anchor="ctr">
                    <a:lnL>
                      <a:noFill/>
                    </a:lnL>
                    <a:lnR>
                      <a:noFill/>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a:noFill/>
                    </a:lnL>
                    <a:lnR>
                      <a:noFill/>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a:t>
                      </a:r>
                    </a:p>
                  </a:txBody>
                  <a:tcPr marL="9525" marR="9525" marT="9525"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943026139"/>
                  </a:ext>
                </a:extLst>
              </a:tr>
              <a:tr h="227183">
                <a:tc>
                  <a:txBody>
                    <a:bodyPr/>
                    <a:lstStyle/>
                    <a:p>
                      <a:pPr algn="l" fontAlgn="ctr"/>
                      <a:r>
                        <a:rPr lang="es-CO" sz="1200" b="0" i="0" u="none" strike="noStrike">
                          <a:solidFill>
                            <a:srgbClr val="000000"/>
                          </a:solidFill>
                          <a:effectLst/>
                          <a:latin typeface="Gill Sans MT" panose="020B0502020104020203" pitchFamily="34" charset="0"/>
                        </a:rPr>
                        <a:t>Elaboración de alimentos y bebidas</a:t>
                      </a:r>
                    </a:p>
                  </a:txBody>
                  <a:tcPr marL="85725" marR="9525" marT="9525" marB="0" anchor="ctr">
                    <a:lnL>
                      <a:noFill/>
                    </a:lnL>
                    <a:lnR>
                      <a:noFill/>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a:noFill/>
                    </a:lnL>
                    <a:lnR>
                      <a:noFill/>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a:t>
                      </a:r>
                    </a:p>
                  </a:txBody>
                  <a:tcPr marL="9525" marR="9525" marT="9525" marB="0" anchor="ctr">
                    <a:lnL>
                      <a:noFill/>
                    </a:lnL>
                    <a:lnR w="6350" cap="flat" cmpd="sng" algn="ctr">
                      <a:solidFill>
                        <a:srgbClr val="000000"/>
                      </a:solidFill>
                      <a:prstDash val="dot"/>
                      <a:round/>
                      <a:headEnd type="none" w="med" len="med"/>
                      <a:tailEnd type="none" w="med" len="med"/>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w="6350" cap="flat" cmpd="sng" algn="ctr">
                      <a:solidFill>
                        <a:srgbClr val="000000"/>
                      </a:solidFill>
                      <a:prstDash val="dot"/>
                      <a:round/>
                      <a:headEnd type="none" w="med" len="med"/>
                      <a:tailEnd type="none" w="med" len="med"/>
                    </a:lnL>
                    <a:lnR>
                      <a:noFill/>
                    </a:lnR>
                    <a:lnT>
                      <a:noFill/>
                    </a:lnT>
                    <a:lnB>
                      <a:noFill/>
                    </a:lnB>
                    <a:solidFill>
                      <a:srgbClr val="F2F2F2"/>
                    </a:solidFill>
                  </a:tcPr>
                </a:tc>
                <a:extLst>
                  <a:ext uri="{0D108BD9-81ED-4DB2-BD59-A6C34878D82A}">
                    <a16:rowId xmlns:a16="http://schemas.microsoft.com/office/drawing/2014/main" val="2222093384"/>
                  </a:ext>
                </a:extLst>
              </a:tr>
              <a:tr h="227183">
                <a:tc>
                  <a:txBody>
                    <a:bodyPr/>
                    <a:lstStyle/>
                    <a:p>
                      <a:pPr algn="l" fontAlgn="ctr"/>
                      <a:r>
                        <a:rPr lang="es-CO" sz="1200" b="0" i="0" u="none" strike="noStrike">
                          <a:solidFill>
                            <a:srgbClr val="000000"/>
                          </a:solidFill>
                          <a:effectLst/>
                          <a:latin typeface="Gill Sans MT" panose="020B0502020104020203" pitchFamily="34" charset="0"/>
                        </a:rPr>
                        <a:t>Elaboración de textiles</a:t>
                      </a:r>
                    </a:p>
                  </a:txBody>
                  <a:tcPr marL="85725" marR="9525" marT="9525" marB="0" anchor="ctr">
                    <a:lnL>
                      <a:noFill/>
                    </a:lnL>
                    <a:lnR>
                      <a:noFill/>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a:noFill/>
                    </a:lnL>
                    <a:lnR>
                      <a:noFill/>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a:t>
                      </a:r>
                    </a:p>
                  </a:txBody>
                  <a:tcPr marL="9525" marR="9525" marT="9525"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2472865348"/>
                  </a:ext>
                </a:extLst>
              </a:tr>
              <a:tr h="227183">
                <a:tc>
                  <a:txBody>
                    <a:bodyPr/>
                    <a:lstStyle/>
                    <a:p>
                      <a:pPr algn="l" fontAlgn="ctr"/>
                      <a:r>
                        <a:rPr lang="es-CO" sz="1200" b="0" i="0" u="none" strike="noStrike">
                          <a:solidFill>
                            <a:srgbClr val="000000"/>
                          </a:solidFill>
                          <a:effectLst/>
                          <a:latin typeface="Gill Sans MT" panose="020B0502020104020203" pitchFamily="34" charset="0"/>
                        </a:rPr>
                        <a:t>Comercio al por mayor y al por menor</a:t>
                      </a:r>
                    </a:p>
                  </a:txBody>
                  <a:tcPr marL="85725" marR="9525" marT="9525" marB="0" anchor="ctr">
                    <a:lnL>
                      <a:noFill/>
                    </a:lnL>
                    <a:lnR>
                      <a:noFill/>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a:t>
                      </a:r>
                    </a:p>
                  </a:txBody>
                  <a:tcPr marL="9525" marR="9525" marT="9525" marB="0" anchor="ctr">
                    <a:lnL>
                      <a:noFill/>
                    </a:lnL>
                    <a:lnR>
                      <a:noFill/>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a:noFill/>
                    </a:lnL>
                    <a:lnR w="6350" cap="flat" cmpd="sng" algn="ctr">
                      <a:solidFill>
                        <a:srgbClr val="000000"/>
                      </a:solidFill>
                      <a:prstDash val="dot"/>
                      <a:round/>
                      <a:headEnd type="none" w="med" len="med"/>
                      <a:tailEnd type="none" w="med" len="med"/>
                    </a:lnR>
                    <a:lnT>
                      <a:noFill/>
                    </a:lnT>
                    <a:lnB>
                      <a:noFill/>
                    </a:lnB>
                    <a:solidFill>
                      <a:srgbClr val="F2F2F2"/>
                    </a:solidFill>
                  </a:tcPr>
                </a:tc>
                <a:tc>
                  <a:txBody>
                    <a:bodyPr/>
                    <a:lstStyle/>
                    <a:p>
                      <a:pPr algn="ctr" fontAlgn="ctr"/>
                      <a:r>
                        <a:rPr lang="es-CO" sz="1200" b="0" i="0" u="none" strike="noStrike" dirty="0">
                          <a:solidFill>
                            <a:srgbClr val="000000"/>
                          </a:solidFill>
                          <a:effectLst/>
                          <a:latin typeface="Gill Sans MT" panose="020B0502020104020203" pitchFamily="34" charset="0"/>
                        </a:rPr>
                        <a:t> X </a:t>
                      </a:r>
                    </a:p>
                  </a:txBody>
                  <a:tcPr marL="9525" marR="9525" marT="9525" marB="0" anchor="ctr">
                    <a:lnL w="6350" cap="flat" cmpd="sng" algn="ctr">
                      <a:solidFill>
                        <a:srgbClr val="000000"/>
                      </a:solidFill>
                      <a:prstDash val="dot"/>
                      <a:round/>
                      <a:headEnd type="none" w="med" len="med"/>
                      <a:tailEnd type="none" w="med" len="med"/>
                    </a:lnL>
                    <a:lnR>
                      <a:noFill/>
                    </a:lnR>
                    <a:lnT>
                      <a:noFill/>
                    </a:lnT>
                    <a:lnB>
                      <a:noFill/>
                    </a:lnB>
                    <a:solidFill>
                      <a:srgbClr val="F2F2F2"/>
                    </a:solidFill>
                  </a:tcPr>
                </a:tc>
                <a:extLst>
                  <a:ext uri="{0D108BD9-81ED-4DB2-BD59-A6C34878D82A}">
                    <a16:rowId xmlns:a16="http://schemas.microsoft.com/office/drawing/2014/main" val="1709613934"/>
                  </a:ext>
                </a:extLst>
              </a:tr>
            </a:tbl>
          </a:graphicData>
        </a:graphic>
      </p:graphicFrame>
      <p:graphicFrame>
        <p:nvGraphicFramePr>
          <p:cNvPr id="10" name="Tabla 9">
            <a:extLst>
              <a:ext uri="{FF2B5EF4-FFF2-40B4-BE49-F238E27FC236}">
                <a16:creationId xmlns:a16="http://schemas.microsoft.com/office/drawing/2014/main" id="{C6CB0E87-5169-4272-90B0-A3032D01CDE5}"/>
              </a:ext>
            </a:extLst>
          </p:cNvPr>
          <p:cNvGraphicFramePr>
            <a:graphicFrameLocks noGrp="1"/>
          </p:cNvGraphicFramePr>
          <p:nvPr>
            <p:extLst>
              <p:ext uri="{D42A27DB-BD31-4B8C-83A1-F6EECF244321}">
                <p14:modId xmlns:p14="http://schemas.microsoft.com/office/powerpoint/2010/main" val="1299093191"/>
              </p:ext>
            </p:extLst>
          </p:nvPr>
        </p:nvGraphicFramePr>
        <p:xfrm>
          <a:off x="6096000" y="3433383"/>
          <a:ext cx="5134939" cy="2619258"/>
        </p:xfrm>
        <a:graphic>
          <a:graphicData uri="http://schemas.openxmlformats.org/drawingml/2006/table">
            <a:tbl>
              <a:tblPr/>
              <a:tblGrid>
                <a:gridCol w="2569490">
                  <a:extLst>
                    <a:ext uri="{9D8B030D-6E8A-4147-A177-3AD203B41FA5}">
                      <a16:colId xmlns:a16="http://schemas.microsoft.com/office/drawing/2014/main" val="1852146978"/>
                    </a:ext>
                  </a:extLst>
                </a:gridCol>
                <a:gridCol w="717259">
                  <a:extLst>
                    <a:ext uri="{9D8B030D-6E8A-4147-A177-3AD203B41FA5}">
                      <a16:colId xmlns:a16="http://schemas.microsoft.com/office/drawing/2014/main" val="3574436403"/>
                    </a:ext>
                  </a:extLst>
                </a:gridCol>
                <a:gridCol w="695251">
                  <a:extLst>
                    <a:ext uri="{9D8B030D-6E8A-4147-A177-3AD203B41FA5}">
                      <a16:colId xmlns:a16="http://schemas.microsoft.com/office/drawing/2014/main" val="2710078064"/>
                    </a:ext>
                  </a:extLst>
                </a:gridCol>
                <a:gridCol w="1152939">
                  <a:extLst>
                    <a:ext uri="{9D8B030D-6E8A-4147-A177-3AD203B41FA5}">
                      <a16:colId xmlns:a16="http://schemas.microsoft.com/office/drawing/2014/main" val="206713420"/>
                    </a:ext>
                  </a:extLst>
                </a:gridCol>
              </a:tblGrid>
              <a:tr h="205358">
                <a:tc rowSpan="3">
                  <a:txBody>
                    <a:bodyPr/>
                    <a:lstStyle/>
                    <a:p>
                      <a:pPr algn="ctr" fontAlgn="ctr"/>
                      <a:r>
                        <a:rPr lang="es-CO" sz="1200" b="1" i="0" u="none" strike="noStrike" dirty="0">
                          <a:solidFill>
                            <a:srgbClr val="FFFFFF"/>
                          </a:solidFill>
                          <a:effectLst/>
                          <a:latin typeface="Gill Sans MT" panose="020B0502020104020203" pitchFamily="34" charset="0"/>
                        </a:rPr>
                        <a:t>Sectores</a:t>
                      </a:r>
                    </a:p>
                  </a:txBody>
                  <a:tcPr marL="9525" marR="9525" marT="9525" marB="0" anchor="ctr">
                    <a:lnL>
                      <a:noFill/>
                    </a:lnL>
                    <a:lnR>
                      <a:noFill/>
                    </a:lnR>
                    <a:lnT>
                      <a:noFill/>
                    </a:lnT>
                    <a:lnB>
                      <a:noFill/>
                    </a:lnB>
                    <a:solidFill>
                      <a:srgbClr val="203764"/>
                    </a:solidFill>
                  </a:tcPr>
                </a:tc>
                <a:tc gridSpan="2">
                  <a:txBody>
                    <a:bodyPr/>
                    <a:lstStyle/>
                    <a:p>
                      <a:pPr algn="ctr" fontAlgn="b"/>
                      <a:r>
                        <a:rPr lang="es-CO" sz="1050" b="1" i="0" u="none" strike="noStrike">
                          <a:solidFill>
                            <a:srgbClr val="FFFFFF"/>
                          </a:solidFill>
                          <a:effectLst/>
                          <a:latin typeface="Gill Sans MT" panose="020B0502020104020203" pitchFamily="34" charset="0"/>
                        </a:rPr>
                        <a:t>Sin Medidas</a:t>
                      </a:r>
                    </a:p>
                  </a:txBody>
                  <a:tcPr marL="9525" marR="9525" marT="9525" marB="0" anchor="b">
                    <a:lnL>
                      <a:noFill/>
                    </a:lnL>
                    <a:lnR w="6350" cap="flat" cmpd="sng" algn="ctr">
                      <a:solidFill>
                        <a:srgbClr val="000000"/>
                      </a:solidFill>
                      <a:prstDash val="dot"/>
                      <a:round/>
                      <a:headEnd type="none" w="med" len="med"/>
                      <a:tailEnd type="none" w="med" len="med"/>
                    </a:lnR>
                    <a:lnT>
                      <a:noFill/>
                    </a:lnT>
                    <a:lnB>
                      <a:noFill/>
                    </a:lnB>
                    <a:solidFill>
                      <a:srgbClr val="203764"/>
                    </a:solidFill>
                  </a:tcPr>
                </a:tc>
                <a:tc hMerge="1">
                  <a:txBody>
                    <a:bodyPr/>
                    <a:lstStyle/>
                    <a:p>
                      <a:endParaRPr lang="es-CO"/>
                    </a:p>
                  </a:txBody>
                  <a:tcPr/>
                </a:tc>
                <a:tc>
                  <a:txBody>
                    <a:bodyPr/>
                    <a:lstStyle/>
                    <a:p>
                      <a:pPr algn="ctr" fontAlgn="b"/>
                      <a:r>
                        <a:rPr lang="es-CO" sz="1050" b="1" i="0" u="none" strike="noStrike">
                          <a:solidFill>
                            <a:srgbClr val="FFFFFF"/>
                          </a:solidFill>
                          <a:effectLst/>
                          <a:latin typeface="Gill Sans MT" panose="020B0502020104020203" pitchFamily="34" charset="0"/>
                        </a:rPr>
                        <a:t>Con Medidas</a:t>
                      </a:r>
                    </a:p>
                  </a:txBody>
                  <a:tcPr marL="9525" marR="9525" marT="9525" marB="0" anchor="b">
                    <a:lnL w="6350" cap="flat" cmpd="sng" algn="ctr">
                      <a:solidFill>
                        <a:srgbClr val="000000"/>
                      </a:solidFill>
                      <a:prstDash val="dot"/>
                      <a:round/>
                      <a:headEnd type="none" w="med" len="med"/>
                      <a:tailEnd type="none" w="med" len="med"/>
                    </a:lnL>
                    <a:lnR>
                      <a:noFill/>
                    </a:lnR>
                    <a:lnT>
                      <a:noFill/>
                    </a:lnT>
                    <a:lnB>
                      <a:noFill/>
                    </a:lnB>
                    <a:solidFill>
                      <a:srgbClr val="203764"/>
                    </a:solidFill>
                  </a:tcPr>
                </a:tc>
                <a:extLst>
                  <a:ext uri="{0D108BD9-81ED-4DB2-BD59-A6C34878D82A}">
                    <a16:rowId xmlns:a16="http://schemas.microsoft.com/office/drawing/2014/main" val="2916898369"/>
                  </a:ext>
                </a:extLst>
              </a:tr>
              <a:tr h="513667">
                <a:tc vMerge="1">
                  <a:txBody>
                    <a:bodyPr/>
                    <a:lstStyle/>
                    <a:p>
                      <a:endParaRPr lang="es-CO"/>
                    </a:p>
                  </a:txBody>
                  <a:tcPr/>
                </a:tc>
                <a:tc>
                  <a:txBody>
                    <a:bodyPr/>
                    <a:lstStyle/>
                    <a:p>
                      <a:pPr algn="ctr" fontAlgn="ctr"/>
                      <a:r>
                        <a:rPr lang="es-CO" sz="1200" b="1" i="0" u="none" strike="noStrike" dirty="0">
                          <a:solidFill>
                            <a:srgbClr val="FFFFFF"/>
                          </a:solidFill>
                          <a:effectLst/>
                          <a:latin typeface="Gill Sans MT" panose="020B0502020104020203" pitchFamily="34" charset="0"/>
                        </a:rPr>
                        <a:t>Liquidez Baja</a:t>
                      </a:r>
                    </a:p>
                  </a:txBody>
                  <a:tcPr marL="9525" marR="9525" marT="9525" marB="0" anchor="ctr">
                    <a:lnL>
                      <a:noFill/>
                    </a:lnL>
                    <a:lnR>
                      <a:noFill/>
                    </a:lnR>
                    <a:lnT>
                      <a:noFill/>
                    </a:lnT>
                    <a:lnB>
                      <a:noFill/>
                    </a:lnB>
                    <a:solidFill>
                      <a:srgbClr val="203764"/>
                    </a:solidFill>
                  </a:tcPr>
                </a:tc>
                <a:tc>
                  <a:txBody>
                    <a:bodyPr/>
                    <a:lstStyle/>
                    <a:p>
                      <a:pPr algn="ctr" fontAlgn="ctr"/>
                      <a:r>
                        <a:rPr lang="es-CO" sz="1200" b="1" i="0" u="none" strike="noStrike">
                          <a:solidFill>
                            <a:srgbClr val="FFFFFF"/>
                          </a:solidFill>
                          <a:effectLst/>
                          <a:latin typeface="Gill Sans MT" panose="020B0502020104020203" pitchFamily="34" charset="0"/>
                        </a:rPr>
                        <a:t>Liquidez Media</a:t>
                      </a:r>
                    </a:p>
                  </a:txBody>
                  <a:tcPr marL="9525" marR="9525" marT="9525" marB="0" anchor="ctr">
                    <a:lnL>
                      <a:noFill/>
                    </a:lnL>
                    <a:lnR w="6350" cap="flat" cmpd="sng" algn="ctr">
                      <a:solidFill>
                        <a:srgbClr val="000000"/>
                      </a:solidFill>
                      <a:prstDash val="dot"/>
                      <a:round/>
                      <a:headEnd type="none" w="med" len="med"/>
                      <a:tailEnd type="none" w="med" len="med"/>
                    </a:lnR>
                    <a:lnT>
                      <a:noFill/>
                    </a:lnT>
                    <a:lnB>
                      <a:noFill/>
                    </a:lnB>
                    <a:solidFill>
                      <a:srgbClr val="203764"/>
                    </a:solidFill>
                  </a:tcPr>
                </a:tc>
                <a:tc>
                  <a:txBody>
                    <a:bodyPr/>
                    <a:lstStyle/>
                    <a:p>
                      <a:pPr algn="ctr" fontAlgn="ctr"/>
                      <a:r>
                        <a:rPr lang="es-CO" sz="1200" b="1" i="0" u="none" strike="noStrike">
                          <a:solidFill>
                            <a:srgbClr val="FFFFFF"/>
                          </a:solidFill>
                          <a:effectLst/>
                          <a:latin typeface="Gill Sans MT" panose="020B0502020104020203" pitchFamily="34" charset="0"/>
                        </a:rPr>
                        <a:t>Liquidez Media - Alta</a:t>
                      </a:r>
                    </a:p>
                  </a:txBody>
                  <a:tcPr marL="9525" marR="9525" marT="9525" marB="0" anchor="ctr">
                    <a:lnL w="6350" cap="flat" cmpd="sng" algn="ctr">
                      <a:solidFill>
                        <a:srgbClr val="000000"/>
                      </a:solidFill>
                      <a:prstDash val="dot"/>
                      <a:round/>
                      <a:headEnd type="none" w="med" len="med"/>
                      <a:tailEnd type="none" w="med" len="med"/>
                    </a:lnL>
                    <a:lnR>
                      <a:noFill/>
                    </a:lnR>
                    <a:lnT>
                      <a:noFill/>
                    </a:lnT>
                    <a:lnB>
                      <a:noFill/>
                    </a:lnB>
                    <a:solidFill>
                      <a:srgbClr val="203764"/>
                    </a:solidFill>
                  </a:tcPr>
                </a:tc>
                <a:extLst>
                  <a:ext uri="{0D108BD9-81ED-4DB2-BD59-A6C34878D82A}">
                    <a16:rowId xmlns:a16="http://schemas.microsoft.com/office/drawing/2014/main" val="3429312378"/>
                  </a:ext>
                </a:extLst>
              </a:tr>
              <a:tr h="399180">
                <a:tc vMerge="1">
                  <a:txBody>
                    <a:bodyPr/>
                    <a:lstStyle/>
                    <a:p>
                      <a:endParaRPr lang="es-CO"/>
                    </a:p>
                  </a:txBody>
                  <a:tcPr/>
                </a:tc>
                <a:tc>
                  <a:txBody>
                    <a:bodyPr/>
                    <a:lstStyle/>
                    <a:p>
                      <a:pPr algn="ctr" fontAlgn="b"/>
                      <a:r>
                        <a:rPr lang="es-CO" sz="1050" b="1" i="0" u="none" strike="noStrike">
                          <a:solidFill>
                            <a:srgbClr val="FFFFFF"/>
                          </a:solidFill>
                          <a:effectLst/>
                          <a:latin typeface="Gill Sans MT" panose="020B0502020104020203" pitchFamily="34" charset="0"/>
                        </a:rPr>
                        <a:t>1 a 2 meses</a:t>
                      </a:r>
                    </a:p>
                  </a:txBody>
                  <a:tcPr marL="9525" marR="9525" marT="9525" marB="0" anchor="b">
                    <a:lnL>
                      <a:noFill/>
                    </a:lnL>
                    <a:lnR>
                      <a:noFill/>
                    </a:lnR>
                    <a:lnT>
                      <a:noFill/>
                    </a:lnT>
                    <a:lnB>
                      <a:noFill/>
                    </a:lnB>
                    <a:solidFill>
                      <a:srgbClr val="203764"/>
                    </a:solidFill>
                  </a:tcPr>
                </a:tc>
                <a:tc>
                  <a:txBody>
                    <a:bodyPr/>
                    <a:lstStyle/>
                    <a:p>
                      <a:pPr algn="ctr" fontAlgn="b"/>
                      <a:r>
                        <a:rPr lang="es-CO" sz="1050" b="1" i="0" u="none" strike="noStrike">
                          <a:solidFill>
                            <a:srgbClr val="FFFFFF"/>
                          </a:solidFill>
                          <a:effectLst/>
                          <a:latin typeface="Gill Sans MT" panose="020B0502020104020203" pitchFamily="34" charset="0"/>
                        </a:rPr>
                        <a:t>2 a 4 meses</a:t>
                      </a:r>
                    </a:p>
                  </a:txBody>
                  <a:tcPr marL="9525" marR="9525" marT="9525" marB="0" anchor="b">
                    <a:lnL>
                      <a:noFill/>
                    </a:lnL>
                    <a:lnR w="6350" cap="flat" cmpd="sng" algn="ctr">
                      <a:solidFill>
                        <a:srgbClr val="000000"/>
                      </a:solidFill>
                      <a:prstDash val="dot"/>
                      <a:round/>
                      <a:headEnd type="none" w="med" len="med"/>
                      <a:tailEnd type="none" w="med" len="med"/>
                    </a:lnR>
                    <a:lnT>
                      <a:noFill/>
                    </a:lnT>
                    <a:lnB>
                      <a:noFill/>
                    </a:lnB>
                    <a:solidFill>
                      <a:srgbClr val="203764"/>
                    </a:solidFill>
                  </a:tcPr>
                </a:tc>
                <a:tc>
                  <a:txBody>
                    <a:bodyPr/>
                    <a:lstStyle/>
                    <a:p>
                      <a:pPr algn="ctr" fontAlgn="b"/>
                      <a:r>
                        <a:rPr lang="es-CO" sz="1050" b="1" i="0" u="none" strike="noStrike">
                          <a:solidFill>
                            <a:srgbClr val="FFFFFF"/>
                          </a:solidFill>
                          <a:effectLst/>
                          <a:latin typeface="Gill Sans MT" panose="020B0502020104020203" pitchFamily="34" charset="0"/>
                        </a:rPr>
                        <a:t>más de 2 meses</a:t>
                      </a:r>
                    </a:p>
                  </a:txBody>
                  <a:tcPr marL="9525" marR="9525" marT="9525" marB="0" anchor="b">
                    <a:lnL w="6350" cap="flat" cmpd="sng" algn="ctr">
                      <a:solidFill>
                        <a:srgbClr val="000000"/>
                      </a:solidFill>
                      <a:prstDash val="dot"/>
                      <a:round/>
                      <a:headEnd type="none" w="med" len="med"/>
                      <a:tailEnd type="none" w="med" len="med"/>
                    </a:lnL>
                    <a:lnR>
                      <a:noFill/>
                    </a:lnR>
                    <a:lnT>
                      <a:noFill/>
                    </a:lnT>
                    <a:lnB>
                      <a:noFill/>
                    </a:lnB>
                    <a:solidFill>
                      <a:srgbClr val="203764"/>
                    </a:solidFill>
                  </a:tcPr>
                </a:tc>
                <a:extLst>
                  <a:ext uri="{0D108BD9-81ED-4DB2-BD59-A6C34878D82A}">
                    <a16:rowId xmlns:a16="http://schemas.microsoft.com/office/drawing/2014/main" val="3179041744"/>
                  </a:ext>
                </a:extLst>
              </a:tr>
              <a:tr h="267304">
                <a:tc>
                  <a:txBody>
                    <a:bodyPr/>
                    <a:lstStyle/>
                    <a:p>
                      <a:pPr algn="l" fontAlgn="ctr"/>
                      <a:r>
                        <a:rPr lang="es-CO" sz="1200" b="0" i="0" u="none" strike="noStrike">
                          <a:solidFill>
                            <a:srgbClr val="000000"/>
                          </a:solidFill>
                          <a:effectLst/>
                          <a:latin typeface="Gill Sans MT" panose="020B0502020104020203" pitchFamily="34" charset="0"/>
                        </a:rPr>
                        <a:t>Alojamiento y servicios de comida</a:t>
                      </a:r>
                    </a:p>
                  </a:txBody>
                  <a:tcPr marL="85725" marR="9525" marT="9525" marB="0" anchor="ctr">
                    <a:lnL>
                      <a:noFill/>
                    </a:lnL>
                    <a:lnR>
                      <a:noFill/>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a:noFill/>
                    </a:lnL>
                    <a:lnR>
                      <a:noFill/>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a:t>
                      </a:r>
                    </a:p>
                  </a:txBody>
                  <a:tcPr marL="9525" marR="9525" marT="9525"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3286490812"/>
                  </a:ext>
                </a:extLst>
              </a:tr>
              <a:tr h="233047">
                <a:tc>
                  <a:txBody>
                    <a:bodyPr/>
                    <a:lstStyle/>
                    <a:p>
                      <a:pPr algn="l" fontAlgn="ctr"/>
                      <a:r>
                        <a:rPr lang="es-CO" sz="1200" b="0" i="0" u="none" strike="noStrike">
                          <a:solidFill>
                            <a:srgbClr val="000000"/>
                          </a:solidFill>
                          <a:effectLst/>
                          <a:latin typeface="Gill Sans MT" panose="020B0502020104020203" pitchFamily="34" charset="0"/>
                        </a:rPr>
                        <a:t>Actividades de entretenimiento </a:t>
                      </a:r>
                    </a:p>
                  </a:txBody>
                  <a:tcPr marL="85725" marR="9525" marT="9525" marB="0" anchor="ctr">
                    <a:lnL>
                      <a:noFill/>
                    </a:lnL>
                    <a:lnR>
                      <a:noFill/>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a:noFill/>
                    </a:lnL>
                    <a:lnR>
                      <a:noFill/>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a:t>
                      </a:r>
                    </a:p>
                  </a:txBody>
                  <a:tcPr marL="9525" marR="9525" marT="9525" marB="0" anchor="ctr">
                    <a:lnL>
                      <a:noFill/>
                    </a:lnL>
                    <a:lnR w="6350" cap="flat" cmpd="sng" algn="ctr">
                      <a:solidFill>
                        <a:srgbClr val="000000"/>
                      </a:solidFill>
                      <a:prstDash val="dot"/>
                      <a:round/>
                      <a:headEnd type="none" w="med" len="med"/>
                      <a:tailEnd type="none" w="med" len="med"/>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w="6350" cap="flat" cmpd="sng" algn="ctr">
                      <a:solidFill>
                        <a:srgbClr val="000000"/>
                      </a:solidFill>
                      <a:prstDash val="dot"/>
                      <a:round/>
                      <a:headEnd type="none" w="med" len="med"/>
                      <a:tailEnd type="none" w="med" len="med"/>
                    </a:lnL>
                    <a:lnR>
                      <a:noFill/>
                    </a:lnR>
                    <a:lnT>
                      <a:noFill/>
                    </a:lnT>
                    <a:lnB>
                      <a:noFill/>
                    </a:lnB>
                    <a:solidFill>
                      <a:srgbClr val="F2F2F2"/>
                    </a:solidFill>
                  </a:tcPr>
                </a:tc>
                <a:extLst>
                  <a:ext uri="{0D108BD9-81ED-4DB2-BD59-A6C34878D82A}">
                    <a16:rowId xmlns:a16="http://schemas.microsoft.com/office/drawing/2014/main" val="4030314218"/>
                  </a:ext>
                </a:extLst>
              </a:tr>
              <a:tr h="233047">
                <a:tc>
                  <a:txBody>
                    <a:bodyPr/>
                    <a:lstStyle/>
                    <a:p>
                      <a:pPr algn="l" fontAlgn="ctr"/>
                      <a:r>
                        <a:rPr lang="es-CO" sz="1200" b="0" i="0" u="none" strike="noStrike">
                          <a:solidFill>
                            <a:srgbClr val="000000"/>
                          </a:solidFill>
                          <a:effectLst/>
                          <a:latin typeface="Gill Sans MT" panose="020B0502020104020203" pitchFamily="34" charset="0"/>
                        </a:rPr>
                        <a:t>Agricultura</a:t>
                      </a:r>
                    </a:p>
                  </a:txBody>
                  <a:tcPr marL="85725" marR="9525" marT="9525" marB="0" anchor="ctr">
                    <a:lnL>
                      <a:noFill/>
                    </a:lnL>
                    <a:lnR>
                      <a:noFill/>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a:noFill/>
                    </a:lnL>
                    <a:lnR>
                      <a:noFill/>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a:t>
                      </a:r>
                    </a:p>
                  </a:txBody>
                  <a:tcPr marL="9525" marR="9525" marT="9525"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373506081"/>
                  </a:ext>
                </a:extLst>
              </a:tr>
              <a:tr h="267304">
                <a:tc>
                  <a:txBody>
                    <a:bodyPr/>
                    <a:lstStyle/>
                    <a:p>
                      <a:pPr algn="l" fontAlgn="ctr"/>
                      <a:r>
                        <a:rPr lang="es-CO" sz="1200" b="0" i="0" u="none" strike="noStrike">
                          <a:solidFill>
                            <a:srgbClr val="000000"/>
                          </a:solidFill>
                          <a:effectLst/>
                          <a:latin typeface="Gill Sans MT" panose="020B0502020104020203" pitchFamily="34" charset="0"/>
                        </a:rPr>
                        <a:t>Elaboración de alimentos y bebidas</a:t>
                      </a:r>
                    </a:p>
                  </a:txBody>
                  <a:tcPr marL="85725" marR="9525" marT="9525" marB="0" anchor="ctr">
                    <a:lnL>
                      <a:noFill/>
                    </a:lnL>
                    <a:lnR>
                      <a:noFill/>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a:noFill/>
                    </a:lnL>
                    <a:lnR>
                      <a:noFill/>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a:t>
                      </a:r>
                    </a:p>
                  </a:txBody>
                  <a:tcPr marL="9525" marR="9525" marT="9525" marB="0" anchor="ctr">
                    <a:lnL>
                      <a:noFill/>
                    </a:lnL>
                    <a:lnR w="6350" cap="flat" cmpd="sng" algn="ctr">
                      <a:solidFill>
                        <a:srgbClr val="000000"/>
                      </a:solidFill>
                      <a:prstDash val="dot"/>
                      <a:round/>
                      <a:headEnd type="none" w="med" len="med"/>
                      <a:tailEnd type="none" w="med" len="med"/>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w="6350" cap="flat" cmpd="sng" algn="ctr">
                      <a:solidFill>
                        <a:srgbClr val="000000"/>
                      </a:solidFill>
                      <a:prstDash val="dot"/>
                      <a:round/>
                      <a:headEnd type="none" w="med" len="med"/>
                      <a:tailEnd type="none" w="med" len="med"/>
                    </a:lnL>
                    <a:lnR>
                      <a:noFill/>
                    </a:lnR>
                    <a:lnT>
                      <a:noFill/>
                    </a:lnT>
                    <a:lnB>
                      <a:noFill/>
                    </a:lnB>
                    <a:solidFill>
                      <a:srgbClr val="F2F2F2"/>
                    </a:solidFill>
                  </a:tcPr>
                </a:tc>
                <a:extLst>
                  <a:ext uri="{0D108BD9-81ED-4DB2-BD59-A6C34878D82A}">
                    <a16:rowId xmlns:a16="http://schemas.microsoft.com/office/drawing/2014/main" val="2117873558"/>
                  </a:ext>
                </a:extLst>
              </a:tr>
              <a:tr h="233047">
                <a:tc>
                  <a:txBody>
                    <a:bodyPr/>
                    <a:lstStyle/>
                    <a:p>
                      <a:pPr algn="l" fontAlgn="ctr"/>
                      <a:r>
                        <a:rPr lang="es-CO" sz="1200" b="0" i="0" u="none" strike="noStrike">
                          <a:solidFill>
                            <a:srgbClr val="000000"/>
                          </a:solidFill>
                          <a:effectLst/>
                          <a:latin typeface="Gill Sans MT" panose="020B0502020104020203" pitchFamily="34" charset="0"/>
                        </a:rPr>
                        <a:t>Elaboración de textiles</a:t>
                      </a:r>
                    </a:p>
                  </a:txBody>
                  <a:tcPr marL="85725" marR="9525" marT="9525" marB="0" anchor="ctr">
                    <a:lnL>
                      <a:noFill/>
                    </a:lnL>
                    <a:lnR>
                      <a:noFill/>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a:noFill/>
                    </a:lnL>
                    <a:lnR>
                      <a:noFill/>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a:t>
                      </a:r>
                    </a:p>
                  </a:txBody>
                  <a:tcPr marL="9525" marR="9525" marT="9525"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w="6350" cap="flat" cmpd="sng" algn="ctr">
                      <a:solidFill>
                        <a:srgbClr val="000000"/>
                      </a:solidFill>
                      <a:prstDash val="dot"/>
                      <a:round/>
                      <a:headEnd type="none" w="med" len="med"/>
                      <a:tailEnd type="none" w="med" len="med"/>
                    </a:lnL>
                    <a:lnR>
                      <a:noFill/>
                    </a:lnR>
                    <a:lnT>
                      <a:noFill/>
                    </a:lnT>
                    <a:lnB>
                      <a:noFill/>
                    </a:lnB>
                  </a:tcPr>
                </a:tc>
                <a:extLst>
                  <a:ext uri="{0D108BD9-81ED-4DB2-BD59-A6C34878D82A}">
                    <a16:rowId xmlns:a16="http://schemas.microsoft.com/office/drawing/2014/main" val="618497077"/>
                  </a:ext>
                </a:extLst>
              </a:tr>
              <a:tr h="267304">
                <a:tc>
                  <a:txBody>
                    <a:bodyPr/>
                    <a:lstStyle/>
                    <a:p>
                      <a:pPr algn="l" fontAlgn="ctr"/>
                      <a:r>
                        <a:rPr lang="es-CO" sz="1200" b="0" i="0" u="none" strike="noStrike">
                          <a:solidFill>
                            <a:srgbClr val="000000"/>
                          </a:solidFill>
                          <a:effectLst/>
                          <a:latin typeface="Gill Sans MT" panose="020B0502020104020203" pitchFamily="34" charset="0"/>
                        </a:rPr>
                        <a:t>Comercio al por mayor y al por menor</a:t>
                      </a:r>
                    </a:p>
                  </a:txBody>
                  <a:tcPr marL="85725" marR="9525" marT="9525" marB="0" anchor="ctr">
                    <a:lnL>
                      <a:noFill/>
                    </a:lnL>
                    <a:lnR>
                      <a:noFill/>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a:t>
                      </a:r>
                    </a:p>
                  </a:txBody>
                  <a:tcPr marL="9525" marR="9525" marT="9525" marB="0" anchor="ctr">
                    <a:lnL>
                      <a:noFill/>
                    </a:lnL>
                    <a:lnR>
                      <a:noFill/>
                    </a:lnR>
                    <a:lnT>
                      <a:noFill/>
                    </a:lnT>
                    <a:lnB>
                      <a:noFill/>
                    </a:lnB>
                    <a:solidFill>
                      <a:srgbClr val="F2F2F2"/>
                    </a:solidFill>
                  </a:tcPr>
                </a:tc>
                <a:tc>
                  <a:txBody>
                    <a:bodyPr/>
                    <a:lstStyle/>
                    <a:p>
                      <a:pPr algn="ctr" fontAlgn="ctr"/>
                      <a:r>
                        <a:rPr lang="es-CO" sz="1200" b="0" i="0" u="none" strike="noStrike">
                          <a:solidFill>
                            <a:srgbClr val="000000"/>
                          </a:solidFill>
                          <a:effectLst/>
                          <a:latin typeface="Gill Sans MT" panose="020B0502020104020203" pitchFamily="34" charset="0"/>
                        </a:rPr>
                        <a:t> X </a:t>
                      </a:r>
                    </a:p>
                  </a:txBody>
                  <a:tcPr marL="9525" marR="9525" marT="9525" marB="0" anchor="ctr">
                    <a:lnL>
                      <a:noFill/>
                    </a:lnL>
                    <a:lnR w="6350" cap="flat" cmpd="sng" algn="ctr">
                      <a:solidFill>
                        <a:srgbClr val="000000"/>
                      </a:solidFill>
                      <a:prstDash val="dot"/>
                      <a:round/>
                      <a:headEnd type="none" w="med" len="med"/>
                      <a:tailEnd type="none" w="med" len="med"/>
                    </a:lnR>
                    <a:lnT>
                      <a:noFill/>
                    </a:lnT>
                    <a:lnB>
                      <a:noFill/>
                    </a:lnB>
                    <a:solidFill>
                      <a:srgbClr val="F2F2F2"/>
                    </a:solidFill>
                  </a:tcPr>
                </a:tc>
                <a:tc>
                  <a:txBody>
                    <a:bodyPr/>
                    <a:lstStyle/>
                    <a:p>
                      <a:pPr algn="ctr" fontAlgn="ctr"/>
                      <a:r>
                        <a:rPr lang="es-CO" sz="1200" b="0" i="0" u="none" strike="noStrike" dirty="0">
                          <a:solidFill>
                            <a:srgbClr val="000000"/>
                          </a:solidFill>
                          <a:effectLst/>
                          <a:latin typeface="Gill Sans MT" panose="020B0502020104020203" pitchFamily="34" charset="0"/>
                        </a:rPr>
                        <a:t> X </a:t>
                      </a:r>
                    </a:p>
                  </a:txBody>
                  <a:tcPr marL="9525" marR="9525" marT="9525" marB="0" anchor="ctr">
                    <a:lnL w="6350" cap="flat" cmpd="sng" algn="ctr">
                      <a:solidFill>
                        <a:srgbClr val="000000"/>
                      </a:solidFill>
                      <a:prstDash val="dot"/>
                      <a:round/>
                      <a:headEnd type="none" w="med" len="med"/>
                      <a:tailEnd type="none" w="med" len="med"/>
                    </a:lnL>
                    <a:lnR>
                      <a:noFill/>
                    </a:lnR>
                    <a:lnT>
                      <a:noFill/>
                    </a:lnT>
                    <a:lnB>
                      <a:noFill/>
                    </a:lnB>
                    <a:solidFill>
                      <a:srgbClr val="F2F2F2"/>
                    </a:solidFill>
                  </a:tcPr>
                </a:tc>
                <a:extLst>
                  <a:ext uri="{0D108BD9-81ED-4DB2-BD59-A6C34878D82A}">
                    <a16:rowId xmlns:a16="http://schemas.microsoft.com/office/drawing/2014/main" val="686296018"/>
                  </a:ext>
                </a:extLst>
              </a:tr>
            </a:tbl>
          </a:graphicData>
        </a:graphic>
      </p:graphicFrame>
      <p:sp>
        <p:nvSpPr>
          <p:cNvPr id="12" name="Rectángulo 11">
            <a:extLst>
              <a:ext uri="{FF2B5EF4-FFF2-40B4-BE49-F238E27FC236}">
                <a16:creationId xmlns:a16="http://schemas.microsoft.com/office/drawing/2014/main" id="{D6FD483E-2E5A-4B00-AE7E-C4963305CAFD}"/>
              </a:ext>
            </a:extLst>
          </p:cNvPr>
          <p:cNvSpPr/>
          <p:nvPr/>
        </p:nvSpPr>
        <p:spPr>
          <a:xfrm>
            <a:off x="646049" y="2543102"/>
            <a:ext cx="4395755" cy="523220"/>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sz="1400" b="1" i="0" u="none" strike="noStrike" kern="1200" cap="none" spc="0" normalizeH="0" baseline="0" noProof="0" dirty="0">
                <a:ln>
                  <a:noFill/>
                </a:ln>
                <a:solidFill>
                  <a:prstClr val="black"/>
                </a:solidFill>
                <a:effectLst/>
                <a:uLnTx/>
                <a:uFillTx/>
                <a:latin typeface="Gill Sans MT" panose="020B0502020104020203" pitchFamily="34" charset="0"/>
                <a:ea typeface="SimSun" panose="02010600030101010101" pitchFamily="2" charset="-122"/>
                <a:cs typeface="+mn-cs"/>
              </a:rPr>
              <a:t>Resistencia de las empresas por rangos de liquidez</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sz="1400" b="1" i="0" u="none" strike="noStrike" kern="1200" cap="none" spc="0" normalizeH="0" baseline="0" noProof="0" dirty="0">
                <a:ln>
                  <a:noFill/>
                </a:ln>
                <a:solidFill>
                  <a:prstClr val="black"/>
                </a:solidFill>
                <a:effectLst/>
                <a:uLnTx/>
                <a:uFillTx/>
                <a:latin typeface="Gill Sans MT" panose="020B0502020104020203" pitchFamily="34" charset="0"/>
                <a:ea typeface="SimSun" panose="02010600030101010101" pitchFamily="2" charset="-122"/>
                <a:cs typeface="+mn-cs"/>
              </a:rPr>
              <a:t>Con medida PAEF</a:t>
            </a:r>
            <a:endParaRPr kumimoji="0" lang="es-CO" sz="1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endParaRPr>
          </a:p>
        </p:txBody>
      </p:sp>
      <p:sp>
        <p:nvSpPr>
          <p:cNvPr id="13" name="Rectángulo 12">
            <a:extLst>
              <a:ext uri="{FF2B5EF4-FFF2-40B4-BE49-F238E27FC236}">
                <a16:creationId xmlns:a16="http://schemas.microsoft.com/office/drawing/2014/main" id="{E16A0AAA-5E3E-4E2B-8F5B-9989E17316D8}"/>
              </a:ext>
            </a:extLst>
          </p:cNvPr>
          <p:cNvSpPr/>
          <p:nvPr/>
        </p:nvSpPr>
        <p:spPr>
          <a:xfrm>
            <a:off x="6465591" y="2501617"/>
            <a:ext cx="4395755" cy="523220"/>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sz="1400" b="1" i="0" u="none" strike="noStrike" kern="1200" cap="none" spc="0" normalizeH="0" baseline="0" noProof="0" dirty="0">
                <a:ln>
                  <a:noFill/>
                </a:ln>
                <a:solidFill>
                  <a:prstClr val="black"/>
                </a:solidFill>
                <a:effectLst/>
                <a:uLnTx/>
                <a:uFillTx/>
                <a:latin typeface="Gill Sans MT" panose="020B0502020104020203" pitchFamily="34" charset="0"/>
                <a:ea typeface="SimSun" panose="02010600030101010101" pitchFamily="2" charset="-122"/>
                <a:cs typeface="+mn-cs"/>
              </a:rPr>
              <a:t>Resistencia de las empresas por rangos de liquidez</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sz="1400" b="1" i="0" u="none" strike="noStrike" kern="1200" cap="none" spc="0" normalizeH="0" baseline="0" noProof="0" dirty="0">
                <a:ln>
                  <a:noFill/>
                </a:ln>
                <a:solidFill>
                  <a:prstClr val="black"/>
                </a:solidFill>
                <a:effectLst/>
                <a:uLnTx/>
                <a:uFillTx/>
                <a:latin typeface="Gill Sans MT" panose="020B0502020104020203" pitchFamily="34" charset="0"/>
                <a:ea typeface="SimSun" panose="02010600030101010101" pitchFamily="2" charset="-122"/>
                <a:cs typeface="+mn-cs"/>
              </a:rPr>
              <a:t>Conjunto de medidas totales</a:t>
            </a:r>
            <a:endParaRPr kumimoji="0" lang="es-CO" sz="1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endParaRPr>
          </a:p>
        </p:txBody>
      </p:sp>
    </p:spTree>
    <p:extLst>
      <p:ext uri="{BB962C8B-B14F-4D97-AF65-F5344CB8AC3E}">
        <p14:creationId xmlns:p14="http://schemas.microsoft.com/office/powerpoint/2010/main" val="2750997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609600" y="1490951"/>
            <a:ext cx="10972800" cy="4865400"/>
          </a:xfrm>
        </p:spPr>
        <p:txBody>
          <a:bodyPr/>
          <a:lstStyle/>
          <a:p>
            <a:r>
              <a:rPr lang="es-CO" dirty="0">
                <a:latin typeface="Arial" panose="020B0604020202020204" pitchFamily="34" charset="0"/>
                <a:cs typeface="Arial" panose="020B0604020202020204" pitchFamily="34" charset="0"/>
              </a:rPr>
              <a:t>Del crecimiento al choque</a:t>
            </a:r>
          </a:p>
          <a:p>
            <a:endParaRPr lang="es-CO"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Afrontando el choque</a:t>
            </a:r>
          </a:p>
          <a:p>
            <a:endParaRPr lang="es-CO" dirty="0">
              <a:latin typeface="Arial" panose="020B0604020202020204" pitchFamily="34" charset="0"/>
              <a:cs typeface="Arial" panose="020B0604020202020204" pitchFamily="34" charset="0"/>
            </a:endParaRPr>
          </a:p>
          <a:p>
            <a:r>
              <a:rPr lang="es-CO" b="1" dirty="0">
                <a:latin typeface="Arial" panose="020B0604020202020204" pitchFamily="34" charset="0"/>
                <a:cs typeface="Arial" panose="020B0604020202020204" pitchFamily="34" charset="0"/>
              </a:rPr>
              <a:t>De la reapertura a la recuperación</a:t>
            </a:r>
          </a:p>
          <a:p>
            <a:endParaRPr lang="es-CO" b="1"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La política fiscal </a:t>
            </a:r>
          </a:p>
        </p:txBody>
      </p:sp>
      <p:sp>
        <p:nvSpPr>
          <p:cNvPr id="2" name="Marcador de número de diapositiva 1"/>
          <p:cNvSpPr>
            <a:spLocks noGrp="1"/>
          </p:cNvSpPr>
          <p:nvPr>
            <p:ph type="sldNum" sz="quarter" idx="12"/>
          </p:nvPr>
        </p:nvSpPr>
        <p:spPr/>
        <p:txBody>
          <a:bodyPr/>
          <a:lstStyle/>
          <a:p>
            <a:fld id="{86CB4B4D-7CA3-9044-876B-883B54F8677D}" type="slidenum">
              <a:rPr lang="es-CO" smtClean="0"/>
              <a:t>23</a:t>
            </a:fld>
            <a:endParaRPr lang="es-CO" dirty="0"/>
          </a:p>
        </p:txBody>
      </p:sp>
    </p:spTree>
    <p:extLst>
      <p:ext uri="{BB962C8B-B14F-4D97-AF65-F5344CB8AC3E}">
        <p14:creationId xmlns:p14="http://schemas.microsoft.com/office/powerpoint/2010/main" val="681944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E85DDC18-4DD6-4C01-899A-54B011BF73EA}"/>
              </a:ext>
            </a:extLst>
          </p:cNvPr>
          <p:cNvSpPr/>
          <p:nvPr/>
        </p:nvSpPr>
        <p:spPr>
          <a:xfrm>
            <a:off x="3222172" y="100742"/>
            <a:ext cx="8421193" cy="646331"/>
          </a:xfrm>
          <a:prstGeom prst="rect">
            <a:avLst/>
          </a:prstGeom>
        </p:spPr>
        <p:txBody>
          <a:bodyPr wrap="square">
            <a:spAutoFit/>
          </a:bodyPr>
          <a:lstStyle/>
          <a:p>
            <a:pPr algn="r"/>
            <a:r>
              <a:rPr lang="es-MX" b="1">
                <a:solidFill>
                  <a:srgbClr val="4F81BD">
                    <a:lumMod val="50000"/>
                  </a:srgbClr>
                </a:solidFill>
                <a:latin typeface="Arial" panose="020B0604020202020204" pitchFamily="34" charset="0"/>
                <a:cs typeface="Arial" panose="020B0604020202020204" pitchFamily="34" charset="0"/>
              </a:rPr>
              <a:t>Conforme se van abriendo los sectores de la economía, se observan algunos signos de recuperación</a:t>
            </a:r>
          </a:p>
        </p:txBody>
      </p:sp>
      <p:sp>
        <p:nvSpPr>
          <p:cNvPr id="9" name="Rectángulo 8">
            <a:extLst>
              <a:ext uri="{FF2B5EF4-FFF2-40B4-BE49-F238E27FC236}">
                <a16:creationId xmlns:a16="http://schemas.microsoft.com/office/drawing/2014/main" id="{A8BEBB6B-53B9-48F7-BC50-D70CBD6C79BF}"/>
              </a:ext>
            </a:extLst>
          </p:cNvPr>
          <p:cNvSpPr/>
          <p:nvPr/>
        </p:nvSpPr>
        <p:spPr>
          <a:xfrm>
            <a:off x="1307109" y="985185"/>
            <a:ext cx="3433179" cy="830997"/>
          </a:xfrm>
          <a:prstGeom prst="rect">
            <a:avLst/>
          </a:prstGeom>
        </p:spPr>
        <p:txBody>
          <a:bodyPr wrap="square">
            <a:spAutoFit/>
          </a:bodyPr>
          <a:lstStyle/>
          <a:p>
            <a:pPr algn="ctr"/>
            <a:r>
              <a:rPr lang="es-MX" sz="1600" b="1" dirty="0">
                <a:solidFill>
                  <a:srgbClr val="0D0D0D"/>
                </a:solidFill>
                <a:latin typeface="Arial" panose="020B0604020202020204" pitchFamily="34" charset="0"/>
                <a:ea typeface="Cambria" panose="02040503050406030204" pitchFamily="18" charset="0"/>
              </a:rPr>
              <a:t>Porcentaje de la economía operando por periodo de aislamiento </a:t>
            </a:r>
          </a:p>
        </p:txBody>
      </p:sp>
      <p:sp>
        <p:nvSpPr>
          <p:cNvPr id="14" name="Rectángulo 13">
            <a:extLst>
              <a:ext uri="{FF2B5EF4-FFF2-40B4-BE49-F238E27FC236}">
                <a16:creationId xmlns:a16="http://schemas.microsoft.com/office/drawing/2014/main" id="{251ACA3D-B03C-474C-8337-C2002FF9F921}"/>
              </a:ext>
            </a:extLst>
          </p:cNvPr>
          <p:cNvSpPr/>
          <p:nvPr/>
        </p:nvSpPr>
        <p:spPr>
          <a:xfrm>
            <a:off x="107238" y="6484332"/>
            <a:ext cx="2573263" cy="261610"/>
          </a:xfrm>
          <a:prstGeom prst="rect">
            <a:avLst/>
          </a:prstGeom>
        </p:spPr>
        <p:txBody>
          <a:bodyPr wrap="square">
            <a:spAutoFit/>
          </a:bodyPr>
          <a:lstStyle/>
          <a:p>
            <a:r>
              <a:rPr lang="es-MX" sz="1100">
                <a:latin typeface="Arial" panose="020B0604020202020204" pitchFamily="34" charset="0"/>
                <a:cs typeface="Arial" panose="020B0604020202020204" pitchFamily="34" charset="0"/>
              </a:rPr>
              <a:t>Fuente: Cálculos DGPM-MHCP y XM</a:t>
            </a:r>
            <a:endParaRPr lang="es-MX" sz="1100">
              <a:latin typeface="Arial" panose="020B060402020202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CDE8B540-DC90-4528-A960-2759BE7A3176}"/>
              </a:ext>
            </a:extLst>
          </p:cNvPr>
          <p:cNvSpPr txBox="1"/>
          <p:nvPr/>
        </p:nvSpPr>
        <p:spPr>
          <a:xfrm>
            <a:off x="6669892" y="1048891"/>
            <a:ext cx="5378113" cy="5847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lgn="ctr" hangingPunct="0">
              <a:defRPr/>
            </a:pPr>
            <a:r>
              <a:rPr lang="es-CO" sz="1600" b="1" kern="0" dirty="0">
                <a:latin typeface="Arial" panose="020B0604020202020204" pitchFamily="34" charset="0"/>
                <a:cs typeface="Arial" panose="020B0604020202020204" pitchFamily="34" charset="0"/>
                <a:sym typeface="Calibri"/>
              </a:rPr>
              <a:t>Total Demanda por Comercializador No Regulado</a:t>
            </a:r>
          </a:p>
          <a:p>
            <a:pPr lvl="0" algn="ctr" hangingPunct="0">
              <a:defRPr/>
            </a:pPr>
            <a:r>
              <a:rPr lang="es-CO" sz="1600" kern="0" dirty="0">
                <a:latin typeface="Arial" panose="020B0604020202020204" pitchFamily="34" charset="0"/>
                <a:cs typeface="Arial" panose="020B0604020202020204" pitchFamily="34" charset="0"/>
                <a:sym typeface="Calibri"/>
              </a:rPr>
              <a:t>(Variación Mensual %)</a:t>
            </a:r>
          </a:p>
        </p:txBody>
      </p:sp>
      <p:graphicFrame>
        <p:nvGraphicFramePr>
          <p:cNvPr id="12" name="Gráfico 11">
            <a:extLst>
              <a:ext uri="{FF2B5EF4-FFF2-40B4-BE49-F238E27FC236}">
                <a16:creationId xmlns:a16="http://schemas.microsoft.com/office/drawing/2014/main" id="{7E67F75B-7D5B-4C95-80A7-00B0590ED75B}"/>
              </a:ext>
            </a:extLst>
          </p:cNvPr>
          <p:cNvGraphicFramePr/>
          <p:nvPr/>
        </p:nvGraphicFramePr>
        <p:xfrm>
          <a:off x="190498" y="2147101"/>
          <a:ext cx="5050322" cy="3842332"/>
        </p:xfrm>
        <a:graphic>
          <a:graphicData uri="http://schemas.openxmlformats.org/drawingml/2006/chart">
            <c:chart xmlns:c="http://schemas.openxmlformats.org/drawingml/2006/chart" xmlns:r="http://schemas.openxmlformats.org/officeDocument/2006/relationships" r:id="rId2"/>
          </a:graphicData>
        </a:graphic>
      </p:graphicFrame>
      <p:sp>
        <p:nvSpPr>
          <p:cNvPr id="2" name="CuadroTexto 1">
            <a:extLst>
              <a:ext uri="{FF2B5EF4-FFF2-40B4-BE49-F238E27FC236}">
                <a16:creationId xmlns:a16="http://schemas.microsoft.com/office/drawing/2014/main" id="{91243EF8-88AD-4A2E-BDAD-58E36CC3D1F1}"/>
              </a:ext>
            </a:extLst>
          </p:cNvPr>
          <p:cNvSpPr txBox="1"/>
          <p:nvPr/>
        </p:nvSpPr>
        <p:spPr>
          <a:xfrm>
            <a:off x="4101736" y="5563889"/>
            <a:ext cx="1139083" cy="230832"/>
          </a:xfrm>
          <a:prstGeom prst="rect">
            <a:avLst/>
          </a:prstGeom>
          <a:solidFill>
            <a:schemeClr val="bg1"/>
          </a:solidFill>
        </p:spPr>
        <p:txBody>
          <a:bodyPr wrap="square" rtlCol="0">
            <a:spAutoFit/>
          </a:bodyPr>
          <a:lstStyle/>
          <a:p>
            <a:pPr algn="ctr"/>
            <a:r>
              <a:rPr lang="es-CO" sz="900">
                <a:latin typeface="Arial" panose="020B0604020202020204" pitchFamily="34" charset="0"/>
                <a:cs typeface="Arial" panose="020B0604020202020204" pitchFamily="34" charset="0"/>
              </a:rPr>
              <a:t>1 junio – 30 junio</a:t>
            </a:r>
          </a:p>
        </p:txBody>
      </p:sp>
      <p:grpSp>
        <p:nvGrpSpPr>
          <p:cNvPr id="25" name="Grupo 24">
            <a:extLst>
              <a:ext uri="{FF2B5EF4-FFF2-40B4-BE49-F238E27FC236}">
                <a16:creationId xmlns:a16="http://schemas.microsoft.com/office/drawing/2014/main" id="{4E800573-DDBB-45D2-92DF-03292D7B909A}"/>
              </a:ext>
            </a:extLst>
          </p:cNvPr>
          <p:cNvGrpSpPr/>
          <p:nvPr/>
        </p:nvGrpSpPr>
        <p:grpSpPr>
          <a:xfrm>
            <a:off x="5831478" y="1916544"/>
            <a:ext cx="6294905" cy="3997920"/>
            <a:chOff x="2172768" y="1987968"/>
            <a:chExt cx="8114190" cy="4321031"/>
          </a:xfrm>
        </p:grpSpPr>
        <p:graphicFrame>
          <p:nvGraphicFramePr>
            <p:cNvPr id="26" name="Gráfico 25">
              <a:extLst>
                <a:ext uri="{FF2B5EF4-FFF2-40B4-BE49-F238E27FC236}">
                  <a16:creationId xmlns:a16="http://schemas.microsoft.com/office/drawing/2014/main" id="{1ED457CC-5C38-4357-91BE-4B493AD46A2E}"/>
                </a:ext>
              </a:extLst>
            </p:cNvPr>
            <p:cNvGraphicFramePr>
              <a:graphicFrameLocks/>
            </p:cNvGraphicFramePr>
            <p:nvPr/>
          </p:nvGraphicFramePr>
          <p:xfrm>
            <a:off x="2172768" y="2156130"/>
            <a:ext cx="8114190" cy="4152869"/>
          </p:xfrm>
          <a:graphic>
            <a:graphicData uri="http://schemas.openxmlformats.org/drawingml/2006/chart">
              <c:chart xmlns:c="http://schemas.openxmlformats.org/drawingml/2006/chart" xmlns:r="http://schemas.openxmlformats.org/officeDocument/2006/relationships" r:id="rId3"/>
            </a:graphicData>
          </a:graphic>
        </p:graphicFrame>
        <p:grpSp>
          <p:nvGrpSpPr>
            <p:cNvPr id="27" name="Grupo 26">
              <a:extLst>
                <a:ext uri="{FF2B5EF4-FFF2-40B4-BE49-F238E27FC236}">
                  <a16:creationId xmlns:a16="http://schemas.microsoft.com/office/drawing/2014/main" id="{ECE49619-9CEE-4D4D-AED3-69AAA9BED344}"/>
                </a:ext>
              </a:extLst>
            </p:cNvPr>
            <p:cNvGrpSpPr/>
            <p:nvPr/>
          </p:nvGrpSpPr>
          <p:grpSpPr>
            <a:xfrm>
              <a:off x="3472513" y="4015312"/>
              <a:ext cx="1284314" cy="1729635"/>
              <a:chOff x="3472513" y="4015312"/>
              <a:chExt cx="1284314" cy="1729635"/>
            </a:xfrm>
          </p:grpSpPr>
          <p:cxnSp>
            <p:nvCxnSpPr>
              <p:cNvPr id="42" name="Conector recto 41">
                <a:extLst>
                  <a:ext uri="{FF2B5EF4-FFF2-40B4-BE49-F238E27FC236}">
                    <a16:creationId xmlns:a16="http://schemas.microsoft.com/office/drawing/2014/main" id="{95F09ACE-9367-41B5-B320-DF77662B8CA8}"/>
                  </a:ext>
                </a:extLst>
              </p:cNvPr>
              <p:cNvCxnSpPr>
                <a:cxnSpLocks/>
              </p:cNvCxnSpPr>
              <p:nvPr/>
            </p:nvCxnSpPr>
            <p:spPr>
              <a:xfrm flipV="1">
                <a:off x="4751066" y="4552970"/>
                <a:ext cx="0" cy="1191977"/>
              </a:xfrm>
              <a:prstGeom prst="line">
                <a:avLst/>
              </a:prstGeom>
              <a:ln w="9525">
                <a:solidFill>
                  <a:srgbClr val="FF0000"/>
                </a:solidFill>
                <a:prstDash val="dash"/>
              </a:ln>
            </p:spPr>
            <p:style>
              <a:lnRef idx="1">
                <a:schemeClr val="accent2"/>
              </a:lnRef>
              <a:fillRef idx="0">
                <a:schemeClr val="accent2"/>
              </a:fillRef>
              <a:effectRef idx="0">
                <a:schemeClr val="accent2"/>
              </a:effectRef>
              <a:fontRef idx="minor">
                <a:schemeClr val="tx1"/>
              </a:fontRef>
            </p:style>
          </p:cxnSp>
          <p:sp>
            <p:nvSpPr>
              <p:cNvPr id="43" name="CuadroTexto 19">
                <a:extLst>
                  <a:ext uri="{FF2B5EF4-FFF2-40B4-BE49-F238E27FC236}">
                    <a16:creationId xmlns:a16="http://schemas.microsoft.com/office/drawing/2014/main" id="{01BF3AF6-A98B-46CC-A08A-798C50C6BA86}"/>
                  </a:ext>
                </a:extLst>
              </p:cNvPr>
              <p:cNvSpPr txBox="1"/>
              <p:nvPr/>
            </p:nvSpPr>
            <p:spPr>
              <a:xfrm>
                <a:off x="3472513" y="4015312"/>
                <a:ext cx="1284314" cy="60016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s-CO" b="1">
                    <a:solidFill>
                      <a:srgbClr val="C00000"/>
                    </a:solidFill>
                    <a:latin typeface="Gill Sans MT" panose="020B0502020104020203" pitchFamily="34" charset="0"/>
                  </a:rPr>
                  <a:t>Mazo 11: </a:t>
                </a:r>
                <a:r>
                  <a:rPr lang="es-CO">
                    <a:solidFill>
                      <a:srgbClr val="C00000"/>
                    </a:solidFill>
                    <a:latin typeface="Gill Sans MT" panose="020B0502020104020203" pitchFamily="34" charset="0"/>
                  </a:rPr>
                  <a:t>OMS declara pandemia global</a:t>
                </a:r>
              </a:p>
            </p:txBody>
          </p:sp>
        </p:grpSp>
        <p:grpSp>
          <p:nvGrpSpPr>
            <p:cNvPr id="28" name="Grupo 27">
              <a:extLst>
                <a:ext uri="{FF2B5EF4-FFF2-40B4-BE49-F238E27FC236}">
                  <a16:creationId xmlns:a16="http://schemas.microsoft.com/office/drawing/2014/main" id="{BFE13815-1E52-4F0A-9DA3-12CF918877E6}"/>
                </a:ext>
              </a:extLst>
            </p:cNvPr>
            <p:cNvGrpSpPr/>
            <p:nvPr/>
          </p:nvGrpSpPr>
          <p:grpSpPr>
            <a:xfrm>
              <a:off x="3556119" y="2008810"/>
              <a:ext cx="1677934" cy="3736137"/>
              <a:chOff x="3556119" y="2008810"/>
              <a:chExt cx="1677934" cy="3736137"/>
            </a:xfrm>
          </p:grpSpPr>
          <p:cxnSp>
            <p:nvCxnSpPr>
              <p:cNvPr id="40" name="Conector recto 39">
                <a:extLst>
                  <a:ext uri="{FF2B5EF4-FFF2-40B4-BE49-F238E27FC236}">
                    <a16:creationId xmlns:a16="http://schemas.microsoft.com/office/drawing/2014/main" id="{605CA92C-6B8D-4207-9822-80918BE485DA}"/>
                  </a:ext>
                </a:extLst>
              </p:cNvPr>
              <p:cNvCxnSpPr>
                <a:cxnSpLocks/>
              </p:cNvCxnSpPr>
              <p:nvPr/>
            </p:nvCxnSpPr>
            <p:spPr>
              <a:xfrm flipV="1">
                <a:off x="5175178" y="2635977"/>
                <a:ext cx="0" cy="3108970"/>
              </a:xfrm>
              <a:prstGeom prst="line">
                <a:avLst/>
              </a:prstGeom>
              <a:ln w="9525">
                <a:solidFill>
                  <a:srgbClr val="FF0000"/>
                </a:solidFill>
                <a:prstDash val="dash"/>
              </a:ln>
            </p:spPr>
            <p:style>
              <a:lnRef idx="1">
                <a:schemeClr val="accent2"/>
              </a:lnRef>
              <a:fillRef idx="0">
                <a:schemeClr val="accent2"/>
              </a:fillRef>
              <a:effectRef idx="0">
                <a:schemeClr val="accent2"/>
              </a:effectRef>
              <a:fontRef idx="minor">
                <a:schemeClr val="tx1"/>
              </a:fontRef>
            </p:style>
          </p:cxnSp>
          <p:sp>
            <p:nvSpPr>
              <p:cNvPr id="41" name="CuadroTexto 21">
                <a:extLst>
                  <a:ext uri="{FF2B5EF4-FFF2-40B4-BE49-F238E27FC236}">
                    <a16:creationId xmlns:a16="http://schemas.microsoft.com/office/drawing/2014/main" id="{A2E41672-6A3A-443F-B162-0914492D283E}"/>
                  </a:ext>
                </a:extLst>
              </p:cNvPr>
              <p:cNvSpPr txBox="1"/>
              <p:nvPr/>
            </p:nvSpPr>
            <p:spPr>
              <a:xfrm>
                <a:off x="3556119" y="2008810"/>
                <a:ext cx="1677934" cy="60016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s-CO" b="1">
                    <a:solidFill>
                      <a:srgbClr val="C00000"/>
                    </a:solidFill>
                    <a:latin typeface="Gill Sans MT" panose="020B0502020104020203" pitchFamily="34" charset="0"/>
                  </a:rPr>
                  <a:t>Marzo 17: </a:t>
                </a:r>
              </a:p>
              <a:p>
                <a:pPr algn="r"/>
                <a:r>
                  <a:rPr lang="es-CO">
                    <a:solidFill>
                      <a:srgbClr val="C00000"/>
                    </a:solidFill>
                    <a:latin typeface="Gill Sans MT" panose="020B0502020104020203" pitchFamily="34" charset="0"/>
                  </a:rPr>
                  <a:t>Primera declaración de estado de emergencia</a:t>
                </a:r>
              </a:p>
            </p:txBody>
          </p:sp>
        </p:grpSp>
        <p:grpSp>
          <p:nvGrpSpPr>
            <p:cNvPr id="29" name="Grupo 28">
              <a:extLst>
                <a:ext uri="{FF2B5EF4-FFF2-40B4-BE49-F238E27FC236}">
                  <a16:creationId xmlns:a16="http://schemas.microsoft.com/office/drawing/2014/main" id="{C807EB02-0AB2-4C8C-ABBB-16D966746A55}"/>
                </a:ext>
              </a:extLst>
            </p:cNvPr>
            <p:cNvGrpSpPr/>
            <p:nvPr/>
          </p:nvGrpSpPr>
          <p:grpSpPr>
            <a:xfrm>
              <a:off x="5323202" y="3723311"/>
              <a:ext cx="1249504" cy="1996428"/>
              <a:chOff x="5323202" y="3723311"/>
              <a:chExt cx="1249504" cy="1996428"/>
            </a:xfrm>
          </p:grpSpPr>
          <p:cxnSp>
            <p:nvCxnSpPr>
              <p:cNvPr id="38" name="Conector recto 37">
                <a:extLst>
                  <a:ext uri="{FF2B5EF4-FFF2-40B4-BE49-F238E27FC236}">
                    <a16:creationId xmlns:a16="http://schemas.microsoft.com/office/drawing/2014/main" id="{E67D62A1-95FF-4844-9BB5-30DABFA6C8AF}"/>
                  </a:ext>
                </a:extLst>
              </p:cNvPr>
              <p:cNvCxnSpPr>
                <a:cxnSpLocks/>
              </p:cNvCxnSpPr>
              <p:nvPr/>
            </p:nvCxnSpPr>
            <p:spPr>
              <a:xfrm flipV="1">
                <a:off x="5955947" y="4527762"/>
                <a:ext cx="0" cy="1191977"/>
              </a:xfrm>
              <a:prstGeom prst="line">
                <a:avLst/>
              </a:prstGeom>
              <a:ln w="9525">
                <a:solidFill>
                  <a:srgbClr val="FF0000"/>
                </a:solidFill>
                <a:prstDash val="dash"/>
              </a:ln>
            </p:spPr>
            <p:style>
              <a:lnRef idx="1">
                <a:schemeClr val="accent2"/>
              </a:lnRef>
              <a:fillRef idx="0">
                <a:schemeClr val="accent2"/>
              </a:fillRef>
              <a:effectRef idx="0">
                <a:schemeClr val="accent2"/>
              </a:effectRef>
              <a:fontRef idx="minor">
                <a:schemeClr val="tx1"/>
              </a:fontRef>
            </p:style>
          </p:cxnSp>
          <p:sp>
            <p:nvSpPr>
              <p:cNvPr id="39" name="CuadroTexto 16">
                <a:extLst>
                  <a:ext uri="{FF2B5EF4-FFF2-40B4-BE49-F238E27FC236}">
                    <a16:creationId xmlns:a16="http://schemas.microsoft.com/office/drawing/2014/main" id="{A3353BF6-B9A0-4015-B6DB-B9A4FB1AD759}"/>
                  </a:ext>
                </a:extLst>
              </p:cNvPr>
              <p:cNvSpPr txBox="1"/>
              <p:nvPr/>
            </p:nvSpPr>
            <p:spPr>
              <a:xfrm>
                <a:off x="5323202" y="3723311"/>
                <a:ext cx="1249504" cy="13700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CO" b="1">
                    <a:solidFill>
                      <a:srgbClr val="C00000"/>
                    </a:solidFill>
                    <a:latin typeface="Gill Sans MT" panose="020B0502020104020203" pitchFamily="34" charset="0"/>
                  </a:rPr>
                  <a:t>Abril 6: </a:t>
                </a:r>
                <a:r>
                  <a:rPr lang="es-CO">
                    <a:solidFill>
                      <a:srgbClr val="C00000"/>
                    </a:solidFill>
                    <a:latin typeface="Gill Sans MT" panose="020B0502020104020203" pitchFamily="34" charset="0"/>
                  </a:rPr>
                  <a:t>Extensión de la cuarentena al 27 de abril</a:t>
                </a:r>
              </a:p>
            </p:txBody>
          </p:sp>
        </p:grpSp>
        <p:grpSp>
          <p:nvGrpSpPr>
            <p:cNvPr id="30" name="Grupo 29">
              <a:extLst>
                <a:ext uri="{FF2B5EF4-FFF2-40B4-BE49-F238E27FC236}">
                  <a16:creationId xmlns:a16="http://schemas.microsoft.com/office/drawing/2014/main" id="{24BF5209-B22E-4FF0-B1D2-29878095FE61}"/>
                </a:ext>
              </a:extLst>
            </p:cNvPr>
            <p:cNvGrpSpPr/>
            <p:nvPr/>
          </p:nvGrpSpPr>
          <p:grpSpPr>
            <a:xfrm>
              <a:off x="6671509" y="2022531"/>
              <a:ext cx="1279040" cy="3697208"/>
              <a:chOff x="6671509" y="2022531"/>
              <a:chExt cx="1279040" cy="3697208"/>
            </a:xfrm>
          </p:grpSpPr>
          <p:cxnSp>
            <p:nvCxnSpPr>
              <p:cNvPr id="36" name="Conector recto 35">
                <a:extLst>
                  <a:ext uri="{FF2B5EF4-FFF2-40B4-BE49-F238E27FC236}">
                    <a16:creationId xmlns:a16="http://schemas.microsoft.com/office/drawing/2014/main" id="{0BAD6F44-B3ED-4BA6-BC1B-BD4C713E29DD}"/>
                  </a:ext>
                </a:extLst>
              </p:cNvPr>
              <p:cNvCxnSpPr>
                <a:cxnSpLocks/>
              </p:cNvCxnSpPr>
              <p:nvPr/>
            </p:nvCxnSpPr>
            <p:spPr>
              <a:xfrm flipV="1">
                <a:off x="6737193" y="2610811"/>
                <a:ext cx="0" cy="3108928"/>
              </a:xfrm>
              <a:prstGeom prst="line">
                <a:avLst/>
              </a:prstGeom>
              <a:ln w="9525">
                <a:solidFill>
                  <a:srgbClr val="FF0000"/>
                </a:solidFill>
                <a:prstDash val="dash"/>
              </a:ln>
            </p:spPr>
            <p:style>
              <a:lnRef idx="1">
                <a:schemeClr val="accent2"/>
              </a:lnRef>
              <a:fillRef idx="0">
                <a:schemeClr val="accent2"/>
              </a:fillRef>
              <a:effectRef idx="0">
                <a:schemeClr val="accent2"/>
              </a:effectRef>
              <a:fontRef idx="minor">
                <a:schemeClr val="tx1"/>
              </a:fontRef>
            </p:style>
          </p:cxnSp>
          <p:sp>
            <p:nvSpPr>
              <p:cNvPr id="37" name="CuadroTexto 13">
                <a:extLst>
                  <a:ext uri="{FF2B5EF4-FFF2-40B4-BE49-F238E27FC236}">
                    <a16:creationId xmlns:a16="http://schemas.microsoft.com/office/drawing/2014/main" id="{BA05EA4E-E186-4BCC-A8E9-6F3EFF5BA70D}"/>
                  </a:ext>
                </a:extLst>
              </p:cNvPr>
              <p:cNvSpPr txBox="1"/>
              <p:nvPr/>
            </p:nvSpPr>
            <p:spPr>
              <a:xfrm>
                <a:off x="6671509" y="2022531"/>
                <a:ext cx="1279040" cy="76944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CO" b="1">
                    <a:solidFill>
                      <a:srgbClr val="C00000"/>
                    </a:solidFill>
                    <a:latin typeface="Gill Sans MT" panose="020B0502020104020203" pitchFamily="34" charset="0"/>
                  </a:rPr>
                  <a:t>Abril 20: </a:t>
                </a:r>
                <a:r>
                  <a:rPr lang="es-CO">
                    <a:solidFill>
                      <a:srgbClr val="C00000"/>
                    </a:solidFill>
                    <a:latin typeface="Gill Sans MT" panose="020B0502020104020203" pitchFamily="34" charset="0"/>
                  </a:rPr>
                  <a:t>Extensión de la cuarentena al 11 de mayo</a:t>
                </a:r>
              </a:p>
            </p:txBody>
          </p:sp>
        </p:grpSp>
        <p:grpSp>
          <p:nvGrpSpPr>
            <p:cNvPr id="31" name="Grupo 30">
              <a:extLst>
                <a:ext uri="{FF2B5EF4-FFF2-40B4-BE49-F238E27FC236}">
                  <a16:creationId xmlns:a16="http://schemas.microsoft.com/office/drawing/2014/main" id="{ACF98C22-DA6B-45A3-8FA4-B8495B595AA1}"/>
                </a:ext>
              </a:extLst>
            </p:cNvPr>
            <p:cNvGrpSpPr/>
            <p:nvPr/>
          </p:nvGrpSpPr>
          <p:grpSpPr>
            <a:xfrm>
              <a:off x="8177588" y="1987968"/>
              <a:ext cx="2049421" cy="3737351"/>
              <a:chOff x="8177588" y="1987968"/>
              <a:chExt cx="2049421" cy="3737351"/>
            </a:xfrm>
          </p:grpSpPr>
          <p:cxnSp>
            <p:nvCxnSpPr>
              <p:cNvPr id="34" name="Conector recto 33">
                <a:extLst>
                  <a:ext uri="{FF2B5EF4-FFF2-40B4-BE49-F238E27FC236}">
                    <a16:creationId xmlns:a16="http://schemas.microsoft.com/office/drawing/2014/main" id="{865D8D55-4523-414C-BA93-1E82ECBC88FC}"/>
                  </a:ext>
                </a:extLst>
              </p:cNvPr>
              <p:cNvCxnSpPr>
                <a:cxnSpLocks/>
              </p:cNvCxnSpPr>
              <p:nvPr/>
            </p:nvCxnSpPr>
            <p:spPr>
              <a:xfrm flipV="1">
                <a:off x="8780879" y="2588130"/>
                <a:ext cx="0" cy="3137189"/>
              </a:xfrm>
              <a:prstGeom prst="line">
                <a:avLst/>
              </a:prstGeom>
              <a:ln w="9525">
                <a:solidFill>
                  <a:srgbClr val="FF0000"/>
                </a:solidFill>
                <a:prstDash val="dash"/>
              </a:ln>
            </p:spPr>
            <p:style>
              <a:lnRef idx="1">
                <a:schemeClr val="accent2"/>
              </a:lnRef>
              <a:fillRef idx="0">
                <a:schemeClr val="accent2"/>
              </a:fillRef>
              <a:effectRef idx="0">
                <a:schemeClr val="accent2"/>
              </a:effectRef>
              <a:fontRef idx="minor">
                <a:schemeClr val="tx1"/>
              </a:fontRef>
            </p:style>
          </p:cxnSp>
          <p:sp>
            <p:nvSpPr>
              <p:cNvPr id="35" name="CuadroTexto 13">
                <a:extLst>
                  <a:ext uri="{FF2B5EF4-FFF2-40B4-BE49-F238E27FC236}">
                    <a16:creationId xmlns:a16="http://schemas.microsoft.com/office/drawing/2014/main" id="{51ABF380-E023-4E60-A4CA-2B1B92B639D7}"/>
                  </a:ext>
                </a:extLst>
              </p:cNvPr>
              <p:cNvSpPr txBox="1"/>
              <p:nvPr/>
            </p:nvSpPr>
            <p:spPr>
              <a:xfrm>
                <a:off x="8177588" y="1987968"/>
                <a:ext cx="2049421" cy="64800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CO" b="1">
                    <a:solidFill>
                      <a:srgbClr val="C00000"/>
                    </a:solidFill>
                    <a:latin typeface="Gill Sans MT" panose="020B0502020104020203" pitchFamily="34" charset="0"/>
                  </a:rPr>
                  <a:t>Mayo 28: </a:t>
                </a:r>
                <a:r>
                  <a:rPr lang="es-CO">
                    <a:solidFill>
                      <a:srgbClr val="C00000"/>
                    </a:solidFill>
                    <a:latin typeface="Gill Sans MT" panose="020B0502020104020203" pitchFamily="34" charset="0"/>
                  </a:rPr>
                  <a:t>Extensión de la cuarentena al 1 de julio</a:t>
                </a:r>
              </a:p>
            </p:txBody>
          </p:sp>
        </p:grpSp>
        <p:cxnSp>
          <p:nvCxnSpPr>
            <p:cNvPr id="32" name="Conector recto 31">
              <a:extLst>
                <a:ext uri="{FF2B5EF4-FFF2-40B4-BE49-F238E27FC236}">
                  <a16:creationId xmlns:a16="http://schemas.microsoft.com/office/drawing/2014/main" id="{DC936BE8-12BD-4766-BD20-81DCFB3A81D9}"/>
                </a:ext>
              </a:extLst>
            </p:cNvPr>
            <p:cNvCxnSpPr>
              <a:cxnSpLocks/>
            </p:cNvCxnSpPr>
            <p:nvPr/>
          </p:nvCxnSpPr>
          <p:spPr>
            <a:xfrm flipV="1">
              <a:off x="7531323" y="4664754"/>
              <a:ext cx="0" cy="1079997"/>
            </a:xfrm>
            <a:prstGeom prst="line">
              <a:avLst/>
            </a:prstGeom>
            <a:ln w="9525">
              <a:solidFill>
                <a:srgbClr val="FF0000"/>
              </a:solidFill>
              <a:prstDash val="dash"/>
            </a:ln>
          </p:spPr>
          <p:style>
            <a:lnRef idx="1">
              <a:schemeClr val="accent2"/>
            </a:lnRef>
            <a:fillRef idx="0">
              <a:schemeClr val="accent2"/>
            </a:fillRef>
            <a:effectRef idx="0">
              <a:schemeClr val="accent2"/>
            </a:effectRef>
            <a:fontRef idx="minor">
              <a:schemeClr val="tx1"/>
            </a:fontRef>
          </p:style>
        </p:cxnSp>
        <p:sp>
          <p:nvSpPr>
            <p:cNvPr id="33" name="CuadroTexto 9">
              <a:extLst>
                <a:ext uri="{FF2B5EF4-FFF2-40B4-BE49-F238E27FC236}">
                  <a16:creationId xmlns:a16="http://schemas.microsoft.com/office/drawing/2014/main" id="{1C99705D-9A55-492D-AB33-D9DDCAECA81C}"/>
                </a:ext>
              </a:extLst>
            </p:cNvPr>
            <p:cNvSpPr txBox="1"/>
            <p:nvPr/>
          </p:nvSpPr>
          <p:spPr>
            <a:xfrm>
              <a:off x="6971920" y="3816750"/>
              <a:ext cx="1808955" cy="83162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CO" b="1">
                  <a:solidFill>
                    <a:srgbClr val="C00000"/>
                  </a:solidFill>
                  <a:latin typeface="Gill Sans MT" panose="020B0502020104020203" pitchFamily="34" charset="0"/>
                </a:rPr>
                <a:t>6 de Mayo: </a:t>
              </a:r>
              <a:r>
                <a:rPr lang="es-CO">
                  <a:solidFill>
                    <a:srgbClr val="C00000"/>
                  </a:solidFill>
                  <a:latin typeface="Gill Sans MT" panose="020B0502020104020203" pitchFamily="34" charset="0"/>
                </a:rPr>
                <a:t>Segunda declaración de estado de emergencia</a:t>
              </a:r>
            </a:p>
          </p:txBody>
        </p:sp>
      </p:grpSp>
    </p:spTree>
    <p:extLst>
      <p:ext uri="{BB962C8B-B14F-4D97-AF65-F5344CB8AC3E}">
        <p14:creationId xmlns:p14="http://schemas.microsoft.com/office/powerpoint/2010/main" val="20557343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E85DDC18-4DD6-4C01-899A-54B011BF73EA}"/>
              </a:ext>
            </a:extLst>
          </p:cNvPr>
          <p:cNvSpPr/>
          <p:nvPr/>
        </p:nvSpPr>
        <p:spPr>
          <a:xfrm>
            <a:off x="3718560" y="281456"/>
            <a:ext cx="7942222" cy="369332"/>
          </a:xfrm>
          <a:prstGeom prst="rect">
            <a:avLst/>
          </a:prstGeom>
        </p:spPr>
        <p:txBody>
          <a:bodyPr wrap="square">
            <a:spAutoFit/>
          </a:bodyPr>
          <a:lstStyle/>
          <a:p>
            <a:pPr algn="r"/>
            <a:r>
              <a:rPr lang="es-MX" b="1">
                <a:solidFill>
                  <a:srgbClr val="4F81BD">
                    <a:lumMod val="50000"/>
                  </a:srgbClr>
                </a:solidFill>
                <a:latin typeface="Arial" panose="020B0604020202020204" pitchFamily="34" charset="0"/>
                <a:cs typeface="Arial" panose="020B0604020202020204" pitchFamily="34" charset="0"/>
              </a:rPr>
              <a:t>Otros indicadores también muestran signos de recuperación</a:t>
            </a:r>
          </a:p>
        </p:txBody>
      </p:sp>
      <p:sp>
        <p:nvSpPr>
          <p:cNvPr id="9" name="Rectángulo 8">
            <a:extLst>
              <a:ext uri="{FF2B5EF4-FFF2-40B4-BE49-F238E27FC236}">
                <a16:creationId xmlns:a16="http://schemas.microsoft.com/office/drawing/2014/main" id="{A8BEBB6B-53B9-48F7-BC50-D70CBD6C79BF}"/>
              </a:ext>
            </a:extLst>
          </p:cNvPr>
          <p:cNvSpPr/>
          <p:nvPr/>
        </p:nvSpPr>
        <p:spPr>
          <a:xfrm>
            <a:off x="252130" y="995056"/>
            <a:ext cx="3433179" cy="830997"/>
          </a:xfrm>
          <a:prstGeom prst="rect">
            <a:avLst/>
          </a:prstGeom>
        </p:spPr>
        <p:txBody>
          <a:bodyPr wrap="square">
            <a:spAutoFit/>
          </a:bodyPr>
          <a:lstStyle/>
          <a:p>
            <a:pPr algn="ctr"/>
            <a:r>
              <a:rPr lang="es-MX" sz="1600" b="1" dirty="0">
                <a:solidFill>
                  <a:srgbClr val="0D0D0D"/>
                </a:solidFill>
                <a:latin typeface="Arial" panose="020B0604020202020204" pitchFamily="34" charset="0"/>
                <a:ea typeface="Cambria" panose="02040503050406030204" pitchFamily="18" charset="0"/>
              </a:rPr>
              <a:t>Despachos de ordenes de gasolina</a:t>
            </a:r>
          </a:p>
          <a:p>
            <a:pPr algn="ctr"/>
            <a:r>
              <a:rPr lang="es-MX" sz="1600" dirty="0">
                <a:solidFill>
                  <a:srgbClr val="0D0D0D"/>
                </a:solidFill>
                <a:latin typeface="Arial" panose="020B0604020202020204" pitchFamily="34" charset="0"/>
                <a:ea typeface="Cambria" panose="02040503050406030204" pitchFamily="18" charset="0"/>
              </a:rPr>
              <a:t>(promedio diario por semana)</a:t>
            </a:r>
          </a:p>
        </p:txBody>
      </p:sp>
      <p:sp>
        <p:nvSpPr>
          <p:cNvPr id="14" name="Rectángulo 13">
            <a:extLst>
              <a:ext uri="{FF2B5EF4-FFF2-40B4-BE49-F238E27FC236}">
                <a16:creationId xmlns:a16="http://schemas.microsoft.com/office/drawing/2014/main" id="{251ACA3D-B03C-474C-8337-C2002FF9F921}"/>
              </a:ext>
            </a:extLst>
          </p:cNvPr>
          <p:cNvSpPr/>
          <p:nvPr/>
        </p:nvSpPr>
        <p:spPr>
          <a:xfrm>
            <a:off x="182070" y="6359244"/>
            <a:ext cx="2822388" cy="261610"/>
          </a:xfrm>
          <a:prstGeom prst="rect">
            <a:avLst/>
          </a:prstGeom>
        </p:spPr>
        <p:txBody>
          <a:bodyPr wrap="square">
            <a:spAutoFit/>
          </a:bodyPr>
          <a:lstStyle/>
          <a:p>
            <a:r>
              <a:rPr lang="es-MX" sz="1100">
                <a:latin typeface="Arial" panose="020B0604020202020204" pitchFamily="34" charset="0"/>
                <a:cs typeface="Arial" panose="020B0604020202020204" pitchFamily="34" charset="0"/>
              </a:rPr>
              <a:t>Fuente: Cálculos DGPM-MHCP y XM</a:t>
            </a:r>
          </a:p>
        </p:txBody>
      </p:sp>
      <p:graphicFrame>
        <p:nvGraphicFramePr>
          <p:cNvPr id="4" name="Gráfico 12">
            <a:extLst>
              <a:ext uri="{FF2B5EF4-FFF2-40B4-BE49-F238E27FC236}">
                <a16:creationId xmlns:a16="http://schemas.microsoft.com/office/drawing/2014/main" id="{6CF5A470-9BA9-40CA-A941-4BD57A341CF2}"/>
              </a:ext>
            </a:extLst>
          </p:cNvPr>
          <p:cNvGraphicFramePr>
            <a:graphicFrameLocks/>
          </p:cNvGraphicFramePr>
          <p:nvPr/>
        </p:nvGraphicFramePr>
        <p:xfrm>
          <a:off x="0" y="2281647"/>
          <a:ext cx="3788647" cy="338906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ángulo 14">
            <a:extLst>
              <a:ext uri="{FF2B5EF4-FFF2-40B4-BE49-F238E27FC236}">
                <a16:creationId xmlns:a16="http://schemas.microsoft.com/office/drawing/2014/main" id="{8ECC7EA7-8651-4FF3-9638-5453082349FA}"/>
              </a:ext>
            </a:extLst>
          </p:cNvPr>
          <p:cNvSpPr/>
          <p:nvPr/>
        </p:nvSpPr>
        <p:spPr>
          <a:xfrm>
            <a:off x="4256492" y="995056"/>
            <a:ext cx="3433179" cy="830997"/>
          </a:xfrm>
          <a:prstGeom prst="rect">
            <a:avLst/>
          </a:prstGeom>
        </p:spPr>
        <p:txBody>
          <a:bodyPr wrap="square">
            <a:spAutoFit/>
          </a:bodyPr>
          <a:lstStyle/>
          <a:p>
            <a:pPr algn="ctr"/>
            <a:r>
              <a:rPr lang="es-MX" sz="1600" b="1">
                <a:solidFill>
                  <a:srgbClr val="0D0D0D"/>
                </a:solidFill>
                <a:latin typeface="Arial" panose="020B0604020202020204" pitchFamily="34" charset="0"/>
                <a:ea typeface="Cambria" panose="02040503050406030204" pitchFamily="18" charset="0"/>
              </a:rPr>
              <a:t>Índices de movilidad reportados por Google </a:t>
            </a:r>
          </a:p>
          <a:p>
            <a:pPr algn="ctr"/>
            <a:r>
              <a:rPr lang="es-MX" sz="1600">
                <a:solidFill>
                  <a:srgbClr val="0D0D0D"/>
                </a:solidFill>
                <a:latin typeface="Arial" panose="020B0604020202020204" pitchFamily="34" charset="0"/>
                <a:ea typeface="Cambria" panose="02040503050406030204" pitchFamily="18" charset="0"/>
              </a:rPr>
              <a:t>(promedio móvil 7 días)</a:t>
            </a:r>
          </a:p>
        </p:txBody>
      </p:sp>
      <p:sp>
        <p:nvSpPr>
          <p:cNvPr id="16" name="Rectángulo 15">
            <a:extLst>
              <a:ext uri="{FF2B5EF4-FFF2-40B4-BE49-F238E27FC236}">
                <a16:creationId xmlns:a16="http://schemas.microsoft.com/office/drawing/2014/main" id="{DF3A4A78-257F-4D68-8771-CC90CF97ACDB}"/>
              </a:ext>
            </a:extLst>
          </p:cNvPr>
          <p:cNvSpPr/>
          <p:nvPr/>
        </p:nvSpPr>
        <p:spPr>
          <a:xfrm>
            <a:off x="4082518" y="6359244"/>
            <a:ext cx="3781126" cy="430887"/>
          </a:xfrm>
          <a:prstGeom prst="rect">
            <a:avLst/>
          </a:prstGeom>
        </p:spPr>
        <p:txBody>
          <a:bodyPr wrap="square">
            <a:spAutoFit/>
          </a:bodyPr>
          <a:lstStyle/>
          <a:p>
            <a:r>
              <a:rPr lang="es-MX" sz="1100">
                <a:latin typeface="Arial" panose="020B0604020202020204" pitchFamily="34" charset="0"/>
                <a:cs typeface="Arial" panose="020B0604020202020204" pitchFamily="34" charset="0"/>
              </a:rPr>
              <a:t>Fuente: Google COVID-19 </a:t>
            </a:r>
            <a:r>
              <a:rPr lang="es-MX" sz="1100" err="1">
                <a:latin typeface="Arial" panose="020B0604020202020204" pitchFamily="34" charset="0"/>
                <a:cs typeface="Arial" panose="020B0604020202020204" pitchFamily="34" charset="0"/>
              </a:rPr>
              <a:t>Community</a:t>
            </a:r>
            <a:r>
              <a:rPr lang="es-MX" sz="1100">
                <a:latin typeface="Arial" panose="020B0604020202020204" pitchFamily="34" charset="0"/>
                <a:cs typeface="Arial" panose="020B0604020202020204" pitchFamily="34" charset="0"/>
              </a:rPr>
              <a:t> </a:t>
            </a:r>
            <a:r>
              <a:rPr lang="es-MX" sz="1100" err="1">
                <a:latin typeface="Arial" panose="020B0604020202020204" pitchFamily="34" charset="0"/>
                <a:cs typeface="Arial" panose="020B0604020202020204" pitchFamily="34" charset="0"/>
              </a:rPr>
              <a:t>Mobility</a:t>
            </a:r>
            <a:r>
              <a:rPr lang="es-MX" sz="1100">
                <a:latin typeface="Arial" panose="020B0604020202020204" pitchFamily="34" charset="0"/>
                <a:cs typeface="Arial" panose="020B0604020202020204" pitchFamily="34" charset="0"/>
              </a:rPr>
              <a:t> </a:t>
            </a:r>
            <a:r>
              <a:rPr lang="es-MX" sz="1100" err="1">
                <a:latin typeface="Arial" panose="020B0604020202020204" pitchFamily="34" charset="0"/>
                <a:cs typeface="Arial" panose="020B0604020202020204" pitchFamily="34" charset="0"/>
              </a:rPr>
              <a:t>Reports</a:t>
            </a:r>
            <a:r>
              <a:rPr lang="es-MX" sz="1100">
                <a:latin typeface="Arial" panose="020B0604020202020204" pitchFamily="34" charset="0"/>
                <a:cs typeface="Arial" panose="020B0604020202020204" pitchFamily="34" charset="0"/>
              </a:rPr>
              <a:t>.</a:t>
            </a:r>
          </a:p>
          <a:p>
            <a:r>
              <a:rPr lang="es-MX" sz="1100" err="1">
                <a:latin typeface="Arial" panose="020B0604020202020204" pitchFamily="34" charset="0"/>
                <a:cs typeface="Arial" panose="020B0604020202020204" pitchFamily="34" charset="0"/>
              </a:rPr>
              <a:t>Ban</a:t>
            </a:r>
            <a:r>
              <a:rPr lang="es-MX" sz="1100">
                <a:latin typeface="Arial" panose="020B0604020202020204" pitchFamily="34" charset="0"/>
                <a:cs typeface="Arial" panose="020B0604020202020204" pitchFamily="34" charset="0"/>
              </a:rPr>
              <a:t> Rep.</a:t>
            </a:r>
            <a:endParaRPr lang="es-MX" sz="1100">
              <a:latin typeface="Arial" panose="020B0604020202020204" pitchFamily="34" charset="0"/>
              <a:cs typeface="Times New Roman" panose="02020603050405020304" pitchFamily="18" charset="0"/>
            </a:endParaRPr>
          </a:p>
        </p:txBody>
      </p:sp>
      <p:pic>
        <p:nvPicPr>
          <p:cNvPr id="3" name="Imagen 2">
            <a:extLst>
              <a:ext uri="{FF2B5EF4-FFF2-40B4-BE49-F238E27FC236}">
                <a16:creationId xmlns:a16="http://schemas.microsoft.com/office/drawing/2014/main" id="{1928C8FF-9A6B-426D-804A-B21990875D62}"/>
              </a:ext>
            </a:extLst>
          </p:cNvPr>
          <p:cNvPicPr>
            <a:picLocks noChangeAspect="1"/>
          </p:cNvPicPr>
          <p:nvPr/>
        </p:nvPicPr>
        <p:blipFill>
          <a:blip r:embed="rId3"/>
          <a:stretch>
            <a:fillRect/>
          </a:stretch>
        </p:blipFill>
        <p:spPr>
          <a:xfrm>
            <a:off x="8125517" y="2083058"/>
            <a:ext cx="3987920" cy="3617766"/>
          </a:xfrm>
          <a:prstGeom prst="rect">
            <a:avLst/>
          </a:prstGeom>
        </p:spPr>
      </p:pic>
      <p:sp>
        <p:nvSpPr>
          <p:cNvPr id="17" name="Rectángulo 16">
            <a:extLst>
              <a:ext uri="{FF2B5EF4-FFF2-40B4-BE49-F238E27FC236}">
                <a16:creationId xmlns:a16="http://schemas.microsoft.com/office/drawing/2014/main" id="{0E7A437F-B011-44E1-8ED8-2D713101C0B8}"/>
              </a:ext>
            </a:extLst>
          </p:cNvPr>
          <p:cNvSpPr/>
          <p:nvPr/>
        </p:nvSpPr>
        <p:spPr>
          <a:xfrm>
            <a:off x="8402887" y="995055"/>
            <a:ext cx="3433179" cy="1077218"/>
          </a:xfrm>
          <a:prstGeom prst="rect">
            <a:avLst/>
          </a:prstGeom>
        </p:spPr>
        <p:txBody>
          <a:bodyPr wrap="square">
            <a:spAutoFit/>
          </a:bodyPr>
          <a:lstStyle/>
          <a:p>
            <a:pPr algn="ctr"/>
            <a:r>
              <a:rPr lang="es-MX" sz="1600" b="1">
                <a:solidFill>
                  <a:srgbClr val="0D0D0D"/>
                </a:solidFill>
                <a:latin typeface="Arial" panose="020B0604020202020204" pitchFamily="34" charset="0"/>
                <a:ea typeface="Cambria" panose="02040503050406030204" pitchFamily="18" charset="0"/>
              </a:rPr>
              <a:t>Indicador de compras con tarjetas débito y crédito por tipo de bien </a:t>
            </a:r>
          </a:p>
          <a:p>
            <a:pPr algn="ctr"/>
            <a:r>
              <a:rPr lang="es-MX" sz="1600">
                <a:solidFill>
                  <a:srgbClr val="0D0D0D"/>
                </a:solidFill>
                <a:latin typeface="Arial" panose="020B0604020202020204" pitchFamily="34" charset="0"/>
                <a:ea typeface="Cambria" panose="02040503050406030204" pitchFamily="18" charset="0"/>
              </a:rPr>
              <a:t>(Variación anual diaria %)</a:t>
            </a:r>
          </a:p>
        </p:txBody>
      </p:sp>
      <p:sp>
        <p:nvSpPr>
          <p:cNvPr id="18" name="Rectángulo 17">
            <a:extLst>
              <a:ext uri="{FF2B5EF4-FFF2-40B4-BE49-F238E27FC236}">
                <a16:creationId xmlns:a16="http://schemas.microsoft.com/office/drawing/2014/main" id="{DF128848-C551-4A05-B43A-4C3A19411760}"/>
              </a:ext>
            </a:extLst>
          </p:cNvPr>
          <p:cNvSpPr/>
          <p:nvPr/>
        </p:nvSpPr>
        <p:spPr>
          <a:xfrm>
            <a:off x="8410874" y="6359244"/>
            <a:ext cx="3781126" cy="261610"/>
          </a:xfrm>
          <a:prstGeom prst="rect">
            <a:avLst/>
          </a:prstGeom>
        </p:spPr>
        <p:txBody>
          <a:bodyPr wrap="square">
            <a:spAutoFit/>
          </a:bodyPr>
          <a:lstStyle/>
          <a:p>
            <a:r>
              <a:rPr lang="es-MX" sz="1100">
                <a:latin typeface="Arial" panose="020B0604020202020204" pitchFamily="34" charset="0"/>
                <a:cs typeface="Arial" panose="020B0604020202020204" pitchFamily="34" charset="0"/>
              </a:rPr>
              <a:t>Fuente: BBVA </a:t>
            </a:r>
            <a:r>
              <a:rPr lang="es-MX" sz="1100" err="1">
                <a:latin typeface="Arial" panose="020B0604020202020204" pitchFamily="34" charset="0"/>
                <a:cs typeface="Arial" panose="020B0604020202020204" pitchFamily="34" charset="0"/>
              </a:rPr>
              <a:t>research</a:t>
            </a:r>
            <a:r>
              <a:rPr lang="es-MX" sz="1100">
                <a:latin typeface="Arial" panose="020B0604020202020204" pitchFamily="34" charset="0"/>
                <a:cs typeface="Arial" panose="020B0604020202020204" pitchFamily="34" charset="0"/>
              </a:rPr>
              <a:t> con datos de BBVA</a:t>
            </a:r>
            <a:endParaRPr lang="es-MX" sz="1100">
              <a:latin typeface="Arial" panose="020B0604020202020204" pitchFamily="34" charset="0"/>
              <a:cs typeface="Times New Roman" panose="02020603050405020304" pitchFamily="18" charset="0"/>
            </a:endParaRPr>
          </a:p>
        </p:txBody>
      </p:sp>
      <p:graphicFrame>
        <p:nvGraphicFramePr>
          <p:cNvPr id="19" name="Chart 18">
            <a:extLst>
              <a:ext uri="{FF2B5EF4-FFF2-40B4-BE49-F238E27FC236}">
                <a16:creationId xmlns:a16="http://schemas.microsoft.com/office/drawing/2014/main" id="{6787EBE9-4743-490D-AF97-0CE7851381DC}"/>
              </a:ext>
            </a:extLst>
          </p:cNvPr>
          <p:cNvGraphicFramePr>
            <a:graphicFrameLocks/>
          </p:cNvGraphicFramePr>
          <p:nvPr/>
        </p:nvGraphicFramePr>
        <p:xfrm>
          <a:off x="3788646" y="1967865"/>
          <a:ext cx="4431527" cy="370284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50367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873870"/>
            <a:ext cx="10972800" cy="637309"/>
          </a:xfrm>
        </p:spPr>
        <p:txBody>
          <a:bodyPr/>
          <a:lstStyle/>
          <a:p>
            <a:r>
              <a:rPr lang="es-CO" sz="3600" b="1" dirty="0">
                <a:latin typeface="Arial" panose="020B0604020202020204" pitchFamily="34" charset="0"/>
                <a:cs typeface="Arial" panose="020B0604020202020204" pitchFamily="34" charset="0"/>
              </a:rPr>
              <a:t>Criterios de Políticas Sectoriales</a:t>
            </a:r>
          </a:p>
        </p:txBody>
      </p:sp>
      <p:sp>
        <p:nvSpPr>
          <p:cNvPr id="3" name="Marcador de contenido 2"/>
          <p:cNvSpPr>
            <a:spLocks noGrp="1"/>
          </p:cNvSpPr>
          <p:nvPr>
            <p:ph idx="1"/>
          </p:nvPr>
        </p:nvSpPr>
        <p:spPr>
          <a:xfrm>
            <a:off x="609600" y="1781896"/>
            <a:ext cx="10972800" cy="4574455"/>
          </a:xfrm>
        </p:spPr>
        <p:txBody>
          <a:bodyPr>
            <a:normAutofit fontScale="92500" lnSpcReduction="10000"/>
          </a:bodyPr>
          <a:lstStyle/>
          <a:p>
            <a:pPr algn="just"/>
            <a:r>
              <a:rPr lang="es-CO" dirty="0">
                <a:latin typeface="Arial" panose="020B0604020202020204" pitchFamily="34" charset="0"/>
                <a:cs typeface="Arial" panose="020B0604020202020204" pitchFamily="34" charset="0"/>
              </a:rPr>
              <a:t>Apalancar recursos y toma de riesgo privadas.(Apalancar inversión de los balances que tienen el espacio para hacerlo).</a:t>
            </a:r>
          </a:p>
          <a:p>
            <a:pPr algn="just"/>
            <a:r>
              <a:rPr lang="es-CO" dirty="0">
                <a:latin typeface="Arial" panose="020B0604020202020204" pitchFamily="34" charset="0"/>
                <a:cs typeface="Arial" panose="020B0604020202020204" pitchFamily="34" charset="0"/>
              </a:rPr>
              <a:t>Tener buenos multiplicadores en términos de generación de empleo.</a:t>
            </a:r>
          </a:p>
          <a:p>
            <a:pPr algn="just"/>
            <a:r>
              <a:rPr lang="es-CO" dirty="0">
                <a:latin typeface="Arial" panose="020B0604020202020204" pitchFamily="34" charset="0"/>
                <a:cs typeface="Arial" panose="020B0604020202020204" pitchFamily="34" charset="0"/>
              </a:rPr>
              <a:t>Apoyar la demanda en el corto plazo y la oferta/necesidades sociales en el largo plazo.</a:t>
            </a:r>
          </a:p>
          <a:p>
            <a:pPr algn="just"/>
            <a:r>
              <a:rPr lang="es-CO" dirty="0">
                <a:latin typeface="Arial" panose="020B0604020202020204" pitchFamily="34" charset="0"/>
                <a:cs typeface="Arial" panose="020B0604020202020204" pitchFamily="34" charset="0"/>
              </a:rPr>
              <a:t>Incentivar demanda de bienes no transables u oferta de bienes transables.</a:t>
            </a:r>
          </a:p>
          <a:p>
            <a:pPr algn="just"/>
            <a:r>
              <a:rPr lang="es-CO" dirty="0">
                <a:latin typeface="Arial" panose="020B0604020202020204" pitchFamily="34" charset="0"/>
                <a:cs typeface="Arial" panose="020B0604020202020204" pitchFamily="34" charset="0"/>
              </a:rPr>
              <a:t>No generar “incentivos perversos” para el crecimiento de Largo Plazo.</a:t>
            </a:r>
          </a:p>
          <a:p>
            <a:endParaRPr lang="es-CO" dirty="0">
              <a:latin typeface="Arial" panose="020B0604020202020204" pitchFamily="34" charset="0"/>
              <a:cs typeface="Arial" panose="020B0604020202020204" pitchFamily="34" charset="0"/>
            </a:endParaRPr>
          </a:p>
          <a:p>
            <a:endParaRPr lang="es-CO"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sz="quarter" idx="12"/>
          </p:nvPr>
        </p:nvSpPr>
        <p:spPr/>
        <p:txBody>
          <a:bodyPr/>
          <a:lstStyle/>
          <a:p>
            <a:fld id="{B116B262-555D-A940-A65C-9566E1B1300D}" type="slidenum">
              <a:rPr lang="es-ES" smtClean="0"/>
              <a:t>26</a:t>
            </a:fld>
            <a:endParaRPr lang="es-ES"/>
          </a:p>
        </p:txBody>
      </p:sp>
    </p:spTree>
    <p:extLst>
      <p:ext uri="{BB962C8B-B14F-4D97-AF65-F5344CB8AC3E}">
        <p14:creationId xmlns:p14="http://schemas.microsoft.com/office/powerpoint/2010/main" val="734903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609600" y="1373306"/>
            <a:ext cx="10972800" cy="4865400"/>
          </a:xfrm>
        </p:spPr>
        <p:txBody>
          <a:bodyPr/>
          <a:lstStyle/>
          <a:p>
            <a:r>
              <a:rPr lang="es-CO" dirty="0">
                <a:latin typeface="Arial" panose="020B0604020202020204" pitchFamily="34" charset="0"/>
                <a:cs typeface="Arial" panose="020B0604020202020204" pitchFamily="34" charset="0"/>
              </a:rPr>
              <a:t>Del crecimiento al choque</a:t>
            </a:r>
          </a:p>
          <a:p>
            <a:endParaRPr lang="es-CO"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Afrontando el choque</a:t>
            </a:r>
          </a:p>
          <a:p>
            <a:endParaRPr lang="es-CO"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De la reapertura a la recuperación</a:t>
            </a:r>
          </a:p>
          <a:p>
            <a:endParaRPr lang="es-CO" dirty="0">
              <a:latin typeface="Arial" panose="020B0604020202020204" pitchFamily="34" charset="0"/>
              <a:cs typeface="Arial" panose="020B0604020202020204" pitchFamily="34" charset="0"/>
            </a:endParaRPr>
          </a:p>
          <a:p>
            <a:r>
              <a:rPr lang="es-CO" b="1" dirty="0">
                <a:latin typeface="Arial" panose="020B0604020202020204" pitchFamily="34" charset="0"/>
                <a:cs typeface="Arial" panose="020B0604020202020204" pitchFamily="34" charset="0"/>
              </a:rPr>
              <a:t>La política fiscal </a:t>
            </a:r>
          </a:p>
        </p:txBody>
      </p:sp>
      <p:sp>
        <p:nvSpPr>
          <p:cNvPr id="2" name="Marcador de número de diapositiva 1"/>
          <p:cNvSpPr>
            <a:spLocks noGrp="1"/>
          </p:cNvSpPr>
          <p:nvPr>
            <p:ph type="sldNum" sz="quarter" idx="12"/>
          </p:nvPr>
        </p:nvSpPr>
        <p:spPr/>
        <p:txBody>
          <a:bodyPr/>
          <a:lstStyle/>
          <a:p>
            <a:fld id="{86CB4B4D-7CA3-9044-876B-883B54F8677D}" type="slidenum">
              <a:rPr lang="es-CO" smtClean="0"/>
              <a:t>27</a:t>
            </a:fld>
            <a:endParaRPr lang="es-CO" dirty="0"/>
          </a:p>
        </p:txBody>
      </p:sp>
    </p:spTree>
    <p:extLst>
      <p:ext uri="{BB962C8B-B14F-4D97-AF65-F5344CB8AC3E}">
        <p14:creationId xmlns:p14="http://schemas.microsoft.com/office/powerpoint/2010/main" val="639902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AD99751-CF1A-4081-9FD7-E282EA3DFBD7}"/>
              </a:ext>
            </a:extLst>
          </p:cNvPr>
          <p:cNvSpPr txBox="1"/>
          <p:nvPr/>
        </p:nvSpPr>
        <p:spPr>
          <a:xfrm>
            <a:off x="3514725" y="66675"/>
            <a:ext cx="7991475"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defPPr>
              <a:defRPr lang="es-ES"/>
            </a:defPPr>
            <a:lvl1pPr lvl="0" algn="r" hangingPunct="0">
              <a:defRPr sz="2000" b="1">
                <a:solidFill>
                  <a:srgbClr val="4F81BD">
                    <a:lumMod val="50000"/>
                  </a:srgbClr>
                </a:solidFill>
                <a:latin typeface="Gill Sans MT" panose="020B0502020104020203" pitchFamily="34" charset="0"/>
                <a:cs typeface="Arial" panose="020B0604020202020204" pitchFamily="34" charset="0"/>
              </a:defRPr>
            </a:lvl1pPr>
          </a:lstStyle>
          <a:p>
            <a:pPr marR="0" lvl="0" indent="0" fontAlgn="auto">
              <a:lnSpc>
                <a:spcPct val="100000"/>
              </a:lnSpc>
              <a:spcBef>
                <a:spcPts val="0"/>
              </a:spcBef>
              <a:spcAft>
                <a:spcPts val="0"/>
              </a:spcAft>
              <a:buClrTx/>
              <a:buSzTx/>
              <a:buFontTx/>
              <a:buNone/>
              <a:tabLst/>
              <a:defRPr/>
            </a:pPr>
            <a:r>
              <a:rPr lang="es-CO" dirty="0">
                <a:latin typeface="Arial" panose="020B0604020202020204" pitchFamily="34" charset="0"/>
              </a:rPr>
              <a:t>Principios rectores del Plan Financiero del GNC durante la suspensión de la Regla Fiscal</a:t>
            </a:r>
          </a:p>
        </p:txBody>
      </p:sp>
      <p:sp>
        <p:nvSpPr>
          <p:cNvPr id="3" name="CuadroTexto 5">
            <a:extLst>
              <a:ext uri="{FF2B5EF4-FFF2-40B4-BE49-F238E27FC236}">
                <a16:creationId xmlns:a16="http://schemas.microsoft.com/office/drawing/2014/main" id="{ADADA4BD-78EB-428C-B099-D63E363C427B}"/>
              </a:ext>
            </a:extLst>
          </p:cNvPr>
          <p:cNvSpPr txBox="1"/>
          <p:nvPr/>
        </p:nvSpPr>
        <p:spPr>
          <a:xfrm>
            <a:off x="745174" y="985823"/>
            <a:ext cx="10406568" cy="5632311"/>
          </a:xfrm>
          <a:prstGeom prst="rect">
            <a:avLst/>
          </a:prstGeom>
          <a:noFill/>
          <a:ln>
            <a:noFill/>
          </a:ln>
        </p:spPr>
        <p:txBody>
          <a:bodyPr wrap="square">
            <a:spAutoFit/>
          </a:bodyPr>
          <a:lstStyle/>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Metas de balance fiscal del GNC (% del PIB):</a:t>
            </a:r>
          </a:p>
          <a:p>
            <a:pPr marL="742950" marR="0" lvl="1"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2020: -8,2%</a:t>
            </a:r>
          </a:p>
          <a:p>
            <a:pPr marL="742950" marR="0" lvl="1"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2021: -5,1% </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Justificación decisión:</a:t>
            </a:r>
          </a:p>
          <a:p>
            <a:pPr marL="742950" marR="0" lvl="1"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Efectos de los choques sobre el balance fiscal 2020 superan ampliación espacio cíclico</a:t>
            </a:r>
          </a:p>
          <a:p>
            <a:pPr marL="742950" marR="0" lvl="1"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Elevado grado de incertidumbre sobre evolución y duración de la pandemia, y gastos futuros necesarios para enfrentarla</a:t>
            </a:r>
          </a:p>
          <a:p>
            <a:pPr marL="742950" marR="0" lvl="1"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Efectos rezagados de la pandemia sobre gastos de 2021, efecto no capturado por espacio cíclico de la Regla Fiscal</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Espacio adicional de déficit destinado exclusivamente a atender necesidades derivadas de la pandemia</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Ajuste gradual del balance en 2021, superior a desmonte de gastos extraordinarios para atender emergencia. Paso intermedio en convergencia a meta de déficit de 2022 consistente con la Regla Fiscal</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Meta de déficit de 2021 es necesaria para asegurar reducción de déficit fiscal y la deuda pública en el mediano plazo </a:t>
            </a:r>
          </a:p>
        </p:txBody>
      </p:sp>
    </p:spTree>
    <p:extLst>
      <p:ext uri="{BB962C8B-B14F-4D97-AF65-F5344CB8AC3E}">
        <p14:creationId xmlns:p14="http://schemas.microsoft.com/office/powerpoint/2010/main" val="3041354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6120C25-1027-4E38-AFDA-73022B7E10F5}"/>
              </a:ext>
            </a:extLst>
          </p:cNvPr>
          <p:cNvSpPr txBox="1"/>
          <p:nvPr/>
        </p:nvSpPr>
        <p:spPr>
          <a:xfrm>
            <a:off x="3486151" y="64039"/>
            <a:ext cx="8118098" cy="7078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defPPr>
              <a:defRPr lang="es-ES"/>
            </a:defPPr>
            <a:lvl1pPr lvl="0" algn="r" hangingPunct="0">
              <a:defRPr sz="2000" b="1">
                <a:solidFill>
                  <a:srgbClr val="4F81BD">
                    <a:lumMod val="50000"/>
                  </a:srgbClr>
                </a:solidFill>
                <a:latin typeface="Gill Sans MT" panose="020B0502020104020203" pitchFamily="34" charset="0"/>
                <a:cs typeface="Arial" panose="020B0604020202020204" pitchFamily="34" charset="0"/>
              </a:defRPr>
            </a:lvl1pPr>
          </a:lstStyle>
          <a:p>
            <a:r>
              <a:rPr lang="es-CO" dirty="0">
                <a:latin typeface="Arial" panose="020B0604020202020204" pitchFamily="34" charset="0"/>
              </a:rPr>
              <a:t>Muchos países han suspendido sus Reglas Fiscales en atención a la emergencia del COVID-19</a:t>
            </a:r>
          </a:p>
        </p:txBody>
      </p:sp>
      <p:sp>
        <p:nvSpPr>
          <p:cNvPr id="4" name="CuadroTexto 3">
            <a:extLst>
              <a:ext uri="{FF2B5EF4-FFF2-40B4-BE49-F238E27FC236}">
                <a16:creationId xmlns:a16="http://schemas.microsoft.com/office/drawing/2014/main" id="{CF626C9A-20C2-474F-B0CD-02A890DF5B02}"/>
              </a:ext>
            </a:extLst>
          </p:cNvPr>
          <p:cNvSpPr txBox="1"/>
          <p:nvPr/>
        </p:nvSpPr>
        <p:spPr>
          <a:xfrm>
            <a:off x="9124231" y="2644752"/>
            <a:ext cx="2822917" cy="21236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defPPr>
              <a:defRPr lang="es-ES"/>
            </a:defPPr>
            <a:lvl1pPr lvl="0" algn="r" hangingPunct="0">
              <a:defRPr sz="2000" b="1">
                <a:solidFill>
                  <a:srgbClr val="4F81BD">
                    <a:lumMod val="50000"/>
                  </a:srgbClr>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0">
              <a:lnSpc>
                <a:spcPct val="100000"/>
              </a:lnSpc>
              <a:spcBef>
                <a:spcPts val="0"/>
              </a:spcBef>
              <a:spcAft>
                <a:spcPts val="1200"/>
              </a:spcAft>
              <a:buClrTx/>
              <a:buSzTx/>
              <a:buFontTx/>
              <a:buNone/>
              <a:tabLst/>
              <a:defRPr/>
            </a:pPr>
            <a:r>
              <a:rPr kumimoji="0" lang="es-ES_tradnl" sz="1400" b="1" i="0" u="none" strike="noStrike" kern="1200" cap="none" spc="0" normalizeH="0" baseline="0" noProof="0" dirty="0">
                <a:ln>
                  <a:noFill/>
                </a:ln>
                <a:solidFill>
                  <a:srgbClr val="000000"/>
                </a:solidFill>
                <a:effectLst/>
                <a:uLnTx/>
                <a:uFillTx/>
                <a:latin typeface="Gill Sans MT" charset="0"/>
                <a:ea typeface="Gill Sans MT" charset="0"/>
                <a:cs typeface="Gill Sans MT" charset="0"/>
              </a:rPr>
              <a:t>FMI (2020). </a:t>
            </a:r>
            <a:r>
              <a:rPr kumimoji="0" lang="es-ES_tradnl" sz="1400" b="1" i="0" u="none" strike="noStrike" kern="1200" cap="none" spc="0" normalizeH="0" baseline="0" noProof="0" dirty="0">
                <a:ln>
                  <a:noFill/>
                </a:ln>
                <a:solidFill>
                  <a:srgbClr val="4F81BD">
                    <a:lumMod val="50000"/>
                  </a:srgbClr>
                </a:solidFill>
                <a:effectLst/>
                <a:uLnTx/>
                <a:uFillTx/>
                <a:latin typeface="Gill Sans MT" charset="0"/>
                <a:ea typeface="Gill Sans MT" charset="0"/>
                <a:cs typeface="Gill Sans MT" charset="0"/>
              </a:rPr>
              <a:t>Reglas fiscales, cláusulas de escape y shocks de gran magnitud: </a:t>
            </a:r>
            <a:endParaRPr kumimoji="0" lang="es-ES_tradnl" sz="1400" b="1" i="0" u="none" strike="noStrike" kern="1200" cap="none" spc="0" normalizeH="0" baseline="0" noProof="0" dirty="0">
              <a:ln>
                <a:noFill/>
              </a:ln>
              <a:solidFill>
                <a:srgbClr val="000000"/>
              </a:solidFill>
              <a:effectLst/>
              <a:uLnTx/>
              <a:uFillTx/>
              <a:latin typeface="Gill Sans MT" charset="0"/>
              <a:ea typeface="Gill Sans MT" charset="0"/>
              <a:cs typeface="Gill Sans MT" charset="0"/>
            </a:endParaRPr>
          </a:p>
          <a:p>
            <a:pPr marL="457200" marR="0" lvl="1" indent="0" algn="l" defTabSz="457200" rtl="0" eaLnBrk="1" fontAlgn="auto" latinLnBrk="0" hangingPunct="1">
              <a:lnSpc>
                <a:spcPct val="100000"/>
              </a:lnSpc>
              <a:spcBef>
                <a:spcPts val="0"/>
              </a:spcBef>
              <a:spcAft>
                <a:spcPts val="1200"/>
              </a:spcAft>
              <a:buClrTx/>
              <a:buSzTx/>
              <a:buFontTx/>
              <a:buNone/>
              <a:tabLst/>
              <a:defRPr/>
            </a:pPr>
            <a:r>
              <a:rPr kumimoji="0" lang="es-ES_tradnl" sz="1400" b="0" i="1" u="none" strike="noStrike" kern="1200" cap="none" spc="0" normalizeH="0" baseline="0" noProof="0" dirty="0">
                <a:ln>
                  <a:noFill/>
                </a:ln>
                <a:solidFill>
                  <a:srgbClr val="000000"/>
                </a:solidFill>
                <a:effectLst/>
                <a:uLnTx/>
                <a:uFillTx/>
                <a:latin typeface="Gill Sans MT" charset="0"/>
                <a:ea typeface="Gill Sans MT" charset="0"/>
                <a:cs typeface="Gill Sans MT" charset="0"/>
              </a:rPr>
              <a:t>“(</a:t>
            </a:r>
            <a:r>
              <a:rPr kumimoji="0" lang="mr-IN" sz="1400" b="0" i="1" u="none" strike="noStrike" kern="1200" cap="none" spc="0" normalizeH="0" baseline="0" noProof="0" dirty="0">
                <a:ln>
                  <a:noFill/>
                </a:ln>
                <a:solidFill>
                  <a:srgbClr val="000000"/>
                </a:solidFill>
                <a:effectLst/>
                <a:uLnTx/>
                <a:uFillTx/>
                <a:latin typeface="Gill Sans MT" charset="0"/>
                <a:ea typeface="Gill Sans MT" charset="0"/>
                <a:cs typeface="Gill Sans MT" charset="0"/>
              </a:rPr>
              <a:t>…</a:t>
            </a:r>
            <a:r>
              <a:rPr kumimoji="0" lang="es-ES" sz="1400" b="0" i="1" u="none" strike="noStrike" kern="1200" cap="none" spc="0" normalizeH="0" baseline="0" noProof="0" dirty="0">
                <a:ln>
                  <a:noFill/>
                </a:ln>
                <a:solidFill>
                  <a:srgbClr val="000000"/>
                </a:solidFill>
                <a:effectLst/>
                <a:uLnTx/>
                <a:uFillTx/>
                <a:latin typeface="Gill Sans MT" charset="0"/>
                <a:ea typeface="Gill Sans MT" charset="0"/>
                <a:cs typeface="Gill Sans MT" charset="0"/>
              </a:rPr>
              <a:t>)</a:t>
            </a:r>
            <a:r>
              <a:rPr kumimoji="0" lang="es-ES_tradnl" sz="1400" b="0" i="1" u="none" strike="noStrike" kern="1200" cap="none" spc="0" normalizeH="0" baseline="0" noProof="0" dirty="0">
                <a:ln>
                  <a:noFill/>
                </a:ln>
                <a:solidFill>
                  <a:srgbClr val="000000"/>
                </a:solidFill>
                <a:effectLst/>
                <a:uLnTx/>
                <a:uFillTx/>
                <a:latin typeface="Gill Sans MT" charset="0"/>
                <a:ea typeface="Gill Sans MT" charset="0"/>
                <a:cs typeface="Gill Sans MT" charset="0"/>
              </a:rPr>
              <a:t>, las reglas fiscales deben ser lo suficientemente flexibles para hacer frente a shocks económicos inesperados o de otro tipo de gran magnitud …”.</a:t>
            </a:r>
          </a:p>
        </p:txBody>
      </p:sp>
      <p:sp>
        <p:nvSpPr>
          <p:cNvPr id="5" name="Rectangle 16">
            <a:extLst>
              <a:ext uri="{FF2B5EF4-FFF2-40B4-BE49-F238E27FC236}">
                <a16:creationId xmlns:a16="http://schemas.microsoft.com/office/drawing/2014/main" id="{7EC6DF65-83AD-4C66-95E1-B7EB5AC1127F}"/>
              </a:ext>
            </a:extLst>
          </p:cNvPr>
          <p:cNvSpPr/>
          <p:nvPr/>
        </p:nvSpPr>
        <p:spPr>
          <a:xfrm>
            <a:off x="1196918" y="6397325"/>
            <a:ext cx="5659910" cy="246221"/>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CO"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Fuente: FMI. </a:t>
            </a:r>
            <a:r>
              <a:rPr kumimoji="0" lang="es-CO"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Reglas fiscales, cláusulas de escape y shocks de gran magnitud</a:t>
            </a:r>
            <a:r>
              <a:rPr kumimoji="0" lang="es-CO"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y reportes Fitch.</a:t>
            </a:r>
          </a:p>
        </p:txBody>
      </p:sp>
      <p:pic>
        <p:nvPicPr>
          <p:cNvPr id="3" name="Picture 2">
            <a:extLst>
              <a:ext uri="{FF2B5EF4-FFF2-40B4-BE49-F238E27FC236}">
                <a16:creationId xmlns:a16="http://schemas.microsoft.com/office/drawing/2014/main" id="{DB862036-8799-4701-B04E-7C506B05F994}"/>
              </a:ext>
            </a:extLst>
          </p:cNvPr>
          <p:cNvPicPr>
            <a:picLocks noChangeAspect="1"/>
          </p:cNvPicPr>
          <p:nvPr/>
        </p:nvPicPr>
        <p:blipFill>
          <a:blip r:embed="rId3"/>
          <a:stretch>
            <a:fillRect/>
          </a:stretch>
        </p:blipFill>
        <p:spPr>
          <a:xfrm>
            <a:off x="868257" y="1152832"/>
            <a:ext cx="7964993" cy="5107496"/>
          </a:xfrm>
          <a:prstGeom prst="rect">
            <a:avLst/>
          </a:prstGeom>
        </p:spPr>
      </p:pic>
    </p:spTree>
    <p:extLst>
      <p:ext uri="{BB962C8B-B14F-4D97-AF65-F5344CB8AC3E}">
        <p14:creationId xmlns:p14="http://schemas.microsoft.com/office/powerpoint/2010/main" val="3494779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7934A222-F89E-489A-8218-3B46FC988952}"/>
              </a:ext>
            </a:extLst>
          </p:cNvPr>
          <p:cNvPicPr>
            <a:picLocks noChangeAspect="1"/>
          </p:cNvPicPr>
          <p:nvPr/>
        </p:nvPicPr>
        <p:blipFill>
          <a:blip r:embed="rId2"/>
          <a:stretch>
            <a:fillRect/>
          </a:stretch>
        </p:blipFill>
        <p:spPr>
          <a:xfrm>
            <a:off x="6511636" y="1185861"/>
            <a:ext cx="5334000" cy="5131811"/>
          </a:xfrm>
          <a:prstGeom prst="rect">
            <a:avLst/>
          </a:prstGeom>
        </p:spPr>
      </p:pic>
      <p:graphicFrame>
        <p:nvGraphicFramePr>
          <p:cNvPr id="3" name="Gráfico 2">
            <a:extLst>
              <a:ext uri="{FF2B5EF4-FFF2-40B4-BE49-F238E27FC236}">
                <a16:creationId xmlns:a16="http://schemas.microsoft.com/office/drawing/2014/main" id="{782A609B-2963-45B7-86BC-2B786BF9EF61}"/>
              </a:ext>
            </a:extLst>
          </p:cNvPr>
          <p:cNvGraphicFramePr>
            <a:graphicFrameLocks/>
          </p:cNvGraphicFramePr>
          <p:nvPr>
            <p:extLst>
              <p:ext uri="{D42A27DB-BD31-4B8C-83A1-F6EECF244321}">
                <p14:modId xmlns:p14="http://schemas.microsoft.com/office/powerpoint/2010/main" val="1569831390"/>
              </p:ext>
            </p:extLst>
          </p:nvPr>
        </p:nvGraphicFramePr>
        <p:xfrm>
          <a:off x="332510" y="2147455"/>
          <a:ext cx="5694217" cy="4031672"/>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ángulo 3"/>
          <p:cNvSpPr/>
          <p:nvPr/>
        </p:nvSpPr>
        <p:spPr>
          <a:xfrm>
            <a:off x="207818" y="1371601"/>
            <a:ext cx="5999018" cy="584775"/>
          </a:xfrm>
          <a:prstGeom prst="rect">
            <a:avLst/>
          </a:prstGeom>
        </p:spPr>
        <p:txBody>
          <a:bodyPr wrap="square">
            <a:spAutoFit/>
          </a:bodyPr>
          <a:lstStyle/>
          <a:p>
            <a:pPr algn="ctr"/>
            <a:r>
              <a:rPr lang="es-MX" sz="1600" b="1" dirty="0">
                <a:solidFill>
                  <a:srgbClr val="0D0D0D"/>
                </a:solidFill>
                <a:latin typeface="Arial" panose="020B0604020202020204" pitchFamily="34" charset="0"/>
                <a:ea typeface="Cambria" panose="02040503050406030204" pitchFamily="18" charset="0"/>
              </a:rPr>
              <a:t>Crecimiento real anual en América Latina y el Caribe 2018-2019 (%)</a:t>
            </a:r>
            <a:endParaRPr lang="es-CO" sz="1600" b="1" dirty="0">
              <a:solidFill>
                <a:srgbClr val="0D0D0D"/>
              </a:solidFill>
              <a:latin typeface="Arial" panose="020B0604020202020204" pitchFamily="34" charset="0"/>
              <a:ea typeface="Cambria" panose="02040503050406030204" pitchFamily="18" charset="0"/>
            </a:endParaRPr>
          </a:p>
        </p:txBody>
      </p:sp>
    </p:spTree>
    <p:extLst>
      <p:ext uri="{BB962C8B-B14F-4D97-AF65-F5344CB8AC3E}">
        <p14:creationId xmlns:p14="http://schemas.microsoft.com/office/powerpoint/2010/main" val="21620366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6852DBE-CFF1-4CD5-933D-E7A30FAE1919}"/>
              </a:ext>
            </a:extLst>
          </p:cNvPr>
          <p:cNvSpPr txBox="1"/>
          <p:nvPr/>
        </p:nvSpPr>
        <p:spPr>
          <a:xfrm>
            <a:off x="3934716" y="210924"/>
            <a:ext cx="7368273" cy="4001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defPPr>
              <a:defRPr lang="es-ES"/>
            </a:defPPr>
            <a:lvl1pPr lvl="0" algn="r" hangingPunct="0">
              <a:defRPr sz="2000" b="1">
                <a:solidFill>
                  <a:srgbClr val="4F81BD">
                    <a:lumMod val="50000"/>
                  </a:srgbClr>
                </a:solidFill>
                <a:latin typeface="Gill Sans MT" panose="020B0502020104020203" pitchFamily="34" charset="0"/>
                <a:cs typeface="Arial" panose="020B0604020202020204" pitchFamily="34" charset="0"/>
              </a:defRPr>
            </a:lvl1pPr>
          </a:lstStyle>
          <a:p>
            <a:pPr marR="0" lvl="0" indent="0" fontAlgn="auto">
              <a:lnSpc>
                <a:spcPct val="100000"/>
              </a:lnSpc>
              <a:spcBef>
                <a:spcPts val="0"/>
              </a:spcBef>
              <a:spcAft>
                <a:spcPts val="0"/>
              </a:spcAft>
              <a:buClrTx/>
              <a:buSzTx/>
              <a:buFontTx/>
              <a:buNone/>
              <a:tabLst/>
              <a:defRPr/>
            </a:pPr>
            <a:r>
              <a:rPr lang="es-CO" dirty="0">
                <a:latin typeface="Arial" panose="020B0604020202020204" pitchFamily="34" charset="0"/>
              </a:rPr>
              <a:t>Suspensión de la regla fiscal del GNC durante 2020 y 2021</a:t>
            </a:r>
          </a:p>
        </p:txBody>
      </p:sp>
      <p:graphicFrame>
        <p:nvGraphicFramePr>
          <p:cNvPr id="4" name="Diagrama 3">
            <a:extLst>
              <a:ext uri="{FF2B5EF4-FFF2-40B4-BE49-F238E27FC236}">
                <a16:creationId xmlns:a16="http://schemas.microsoft.com/office/drawing/2014/main" id="{58D905EF-2926-42B8-83EE-73746D090E73}"/>
              </a:ext>
            </a:extLst>
          </p:cNvPr>
          <p:cNvGraphicFramePr/>
          <p:nvPr/>
        </p:nvGraphicFramePr>
        <p:xfrm>
          <a:off x="560526" y="1181099"/>
          <a:ext cx="10742463" cy="20235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lecha: hacia abajo 4">
            <a:extLst>
              <a:ext uri="{FF2B5EF4-FFF2-40B4-BE49-F238E27FC236}">
                <a16:creationId xmlns:a16="http://schemas.microsoft.com/office/drawing/2014/main" id="{46EC04B8-8A11-4AF1-B478-37F7749FC4A7}"/>
              </a:ext>
            </a:extLst>
          </p:cNvPr>
          <p:cNvSpPr/>
          <p:nvPr/>
        </p:nvSpPr>
        <p:spPr>
          <a:xfrm>
            <a:off x="1212168" y="2854570"/>
            <a:ext cx="577516" cy="950495"/>
          </a:xfrm>
          <a:prstGeom prst="downArrow">
            <a:avLst/>
          </a:prstGeom>
          <a:solidFill>
            <a:srgbClr val="3DA6AB"/>
          </a:solidFill>
          <a:ln>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3DA6AB"/>
              </a:solidFill>
              <a:effectLst/>
              <a:uLnTx/>
              <a:uFillTx/>
              <a:latin typeface="Calibri"/>
              <a:ea typeface="+mn-ea"/>
              <a:cs typeface="+mn-cs"/>
            </a:endParaRPr>
          </a:p>
        </p:txBody>
      </p:sp>
      <p:sp>
        <p:nvSpPr>
          <p:cNvPr id="6" name="Flecha: hacia abajo 5">
            <a:extLst>
              <a:ext uri="{FF2B5EF4-FFF2-40B4-BE49-F238E27FC236}">
                <a16:creationId xmlns:a16="http://schemas.microsoft.com/office/drawing/2014/main" id="{4D6AF394-ED4B-4B4E-86C7-B4B82B4DE88F}"/>
              </a:ext>
            </a:extLst>
          </p:cNvPr>
          <p:cNvSpPr/>
          <p:nvPr/>
        </p:nvSpPr>
        <p:spPr>
          <a:xfrm>
            <a:off x="3503393" y="2854569"/>
            <a:ext cx="577516" cy="950495"/>
          </a:xfrm>
          <a:prstGeom prst="downArrow">
            <a:avLst/>
          </a:prstGeom>
          <a:solidFill>
            <a:srgbClr val="3DA6AB"/>
          </a:solidFill>
          <a:ln>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Flecha: hacia abajo 6">
            <a:extLst>
              <a:ext uri="{FF2B5EF4-FFF2-40B4-BE49-F238E27FC236}">
                <a16:creationId xmlns:a16="http://schemas.microsoft.com/office/drawing/2014/main" id="{EAB1339B-64C9-408F-A9DD-C1C80B877F99}"/>
              </a:ext>
            </a:extLst>
          </p:cNvPr>
          <p:cNvSpPr/>
          <p:nvPr/>
        </p:nvSpPr>
        <p:spPr>
          <a:xfrm>
            <a:off x="5629919" y="2854570"/>
            <a:ext cx="577516" cy="950495"/>
          </a:xfrm>
          <a:prstGeom prst="downArrow">
            <a:avLst/>
          </a:prstGeom>
          <a:solidFill>
            <a:srgbClr val="3DA6AB"/>
          </a:solidFill>
          <a:ln>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Flecha: hacia abajo 7">
            <a:extLst>
              <a:ext uri="{FF2B5EF4-FFF2-40B4-BE49-F238E27FC236}">
                <a16:creationId xmlns:a16="http://schemas.microsoft.com/office/drawing/2014/main" id="{2E16C962-FCB7-4E8D-A851-E541444F1243}"/>
              </a:ext>
            </a:extLst>
          </p:cNvPr>
          <p:cNvSpPr/>
          <p:nvPr/>
        </p:nvSpPr>
        <p:spPr>
          <a:xfrm>
            <a:off x="7822335" y="2852772"/>
            <a:ext cx="577516" cy="950495"/>
          </a:xfrm>
          <a:prstGeom prst="downArrow">
            <a:avLst/>
          </a:prstGeom>
          <a:solidFill>
            <a:srgbClr val="3DA6AB"/>
          </a:solidFill>
          <a:ln>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Flecha: hacia abajo 8">
            <a:extLst>
              <a:ext uri="{FF2B5EF4-FFF2-40B4-BE49-F238E27FC236}">
                <a16:creationId xmlns:a16="http://schemas.microsoft.com/office/drawing/2014/main" id="{5EC91863-7221-4547-9A47-D4888AEFE92E}"/>
              </a:ext>
            </a:extLst>
          </p:cNvPr>
          <p:cNvSpPr/>
          <p:nvPr/>
        </p:nvSpPr>
        <p:spPr>
          <a:xfrm>
            <a:off x="10105786" y="2852771"/>
            <a:ext cx="577516" cy="950495"/>
          </a:xfrm>
          <a:prstGeom prst="downArrow">
            <a:avLst/>
          </a:prstGeom>
          <a:solidFill>
            <a:srgbClr val="3DA6AB"/>
          </a:solidFill>
          <a:ln>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10" name="Grupo 9">
            <a:extLst>
              <a:ext uri="{FF2B5EF4-FFF2-40B4-BE49-F238E27FC236}">
                <a16:creationId xmlns:a16="http://schemas.microsoft.com/office/drawing/2014/main" id="{47E91188-8437-4592-91B0-EC7FF5A0E288}"/>
              </a:ext>
            </a:extLst>
          </p:cNvPr>
          <p:cNvGrpSpPr/>
          <p:nvPr/>
        </p:nvGrpSpPr>
        <p:grpSpPr>
          <a:xfrm>
            <a:off x="353917" y="3805065"/>
            <a:ext cx="11148256" cy="2504080"/>
            <a:chOff x="618957" y="3838289"/>
            <a:chExt cx="10954085" cy="2504080"/>
          </a:xfrm>
        </p:grpSpPr>
        <p:sp>
          <p:nvSpPr>
            <p:cNvPr id="11" name="CuadroTexto 10">
              <a:extLst>
                <a:ext uri="{FF2B5EF4-FFF2-40B4-BE49-F238E27FC236}">
                  <a16:creationId xmlns:a16="http://schemas.microsoft.com/office/drawing/2014/main" id="{82C7CDB8-CD38-4046-9E0C-88B355E0E9DD}"/>
                </a:ext>
              </a:extLst>
            </p:cNvPr>
            <p:cNvSpPr txBox="1"/>
            <p:nvPr/>
          </p:nvSpPr>
          <p:spPr>
            <a:xfrm>
              <a:off x="618957" y="3842734"/>
              <a:ext cx="2179053" cy="1569660"/>
            </a:xfrm>
            <a:prstGeom prst="rect">
              <a:avLst/>
            </a:prstGeom>
            <a:noFill/>
          </p:spPr>
          <p:txBody>
            <a:bodyPr wrap="square" rtlCol="0">
              <a:spAutoFit/>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Crisis económica y sanitaria generada por la pandemia COVID-19.</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Choque en ingresos y gastos con una </a:t>
              </a:r>
              <a:r>
                <a:rPr kumimoji="0" lang="es-CO"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afectación en el déficit de 6,0% del PIB.</a:t>
              </a:r>
            </a:p>
          </p:txBody>
        </p:sp>
        <p:sp>
          <p:nvSpPr>
            <p:cNvPr id="12" name="CuadroTexto 11">
              <a:extLst>
                <a:ext uri="{FF2B5EF4-FFF2-40B4-BE49-F238E27FC236}">
                  <a16:creationId xmlns:a16="http://schemas.microsoft.com/office/drawing/2014/main" id="{86239ABC-EDD8-4B8C-BD1F-58F48AB401E5}"/>
                </a:ext>
              </a:extLst>
            </p:cNvPr>
            <p:cNvSpPr txBox="1"/>
            <p:nvPr/>
          </p:nvSpPr>
          <p:spPr>
            <a:xfrm>
              <a:off x="2824746" y="3846436"/>
              <a:ext cx="2179053" cy="1015663"/>
            </a:xfrm>
            <a:prstGeom prst="rect">
              <a:avLst/>
            </a:prstGeom>
            <a:noFill/>
          </p:spPr>
          <p:txBody>
            <a:bodyPr wrap="square" rtlCol="0">
              <a:spAutoFit/>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años</a:t>
              </a:r>
              <a:r>
                <a:rPr kumimoji="0" lang="es-CO"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consistente con la recuperación gradual de los ingresos y el ajuste de los gastos asociados a la pandemia.</a:t>
              </a:r>
            </a:p>
          </p:txBody>
        </p:sp>
        <p:sp>
          <p:nvSpPr>
            <p:cNvPr id="13" name="CuadroTexto 12">
              <a:extLst>
                <a:ext uri="{FF2B5EF4-FFF2-40B4-BE49-F238E27FC236}">
                  <a16:creationId xmlns:a16="http://schemas.microsoft.com/office/drawing/2014/main" id="{D8536FFB-C960-4436-975D-75ACEE6EA87E}"/>
                </a:ext>
              </a:extLst>
            </p:cNvPr>
            <p:cNvSpPr txBox="1"/>
            <p:nvPr/>
          </p:nvSpPr>
          <p:spPr>
            <a:xfrm>
              <a:off x="5009150" y="3846436"/>
              <a:ext cx="2320564" cy="2492990"/>
            </a:xfrm>
            <a:prstGeom prst="rect">
              <a:avLst/>
            </a:prstGeom>
            <a:noFill/>
          </p:spPr>
          <p:txBody>
            <a:bodyPr wrap="square" rtlCol="0">
              <a:spAutoFit/>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8,2% del PIB para 2020</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5,1% del PIB para 2021</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Dada la incertidumbre asociada al comportamiento de la pandemia y la proyección de las variables macroeconómicas, la magnitud máxima de la desviación podría actualizarse, exclusivamente para atender la emergencia.</a:t>
              </a:r>
            </a:p>
          </p:txBody>
        </p:sp>
        <p:sp>
          <p:nvSpPr>
            <p:cNvPr id="14" name="CuadroTexto 13">
              <a:extLst>
                <a:ext uri="{FF2B5EF4-FFF2-40B4-BE49-F238E27FC236}">
                  <a16:creationId xmlns:a16="http://schemas.microsoft.com/office/drawing/2014/main" id="{A30BF327-7DC1-49A0-A2CE-B9F7E2DC6124}"/>
                </a:ext>
              </a:extLst>
            </p:cNvPr>
            <p:cNvSpPr txBox="1"/>
            <p:nvPr/>
          </p:nvSpPr>
          <p:spPr>
            <a:xfrm>
              <a:off x="7220290" y="3838289"/>
              <a:ext cx="2179053" cy="1015663"/>
            </a:xfrm>
            <a:prstGeom prst="rect">
              <a:avLst/>
            </a:prstGeom>
            <a:noFill/>
          </p:spPr>
          <p:txBody>
            <a:bodyPr wrap="square" rtlCol="0">
              <a:spAutoFit/>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_tradnl" sz="1200" b="0" i="0" u="none" strike="noStrike" kern="1200" cap="none" spc="0" normalizeH="0" baseline="0" noProof="0" dirty="0">
                  <a:ln>
                    <a:noFill/>
                  </a:ln>
                  <a:solidFill>
                    <a:prstClr val="black"/>
                  </a:solidFill>
                  <a:effectLst/>
                  <a:uLnTx/>
                  <a:uFillTx/>
                  <a:latin typeface="Arial" panose="020B0604020202020204" pitchFamily="34" charset="0"/>
                  <a:ea typeface="Gill Sans MT" charset="0"/>
                  <a:cs typeface="Arial" panose="020B0604020202020204" pitchFamily="34" charset="0"/>
                </a:rPr>
                <a:t>A partir de la vigencia 2022, el déficit máximo será estimado de acuerdo a los parámetros de la Regla Fiscal.</a:t>
              </a:r>
              <a:endParaRPr kumimoji="0" lang="es-CO"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5" name="CuadroTexto 14">
              <a:extLst>
                <a:ext uri="{FF2B5EF4-FFF2-40B4-BE49-F238E27FC236}">
                  <a16:creationId xmlns:a16="http://schemas.microsoft.com/office/drawing/2014/main" id="{A3909976-E841-45F7-877B-C1097C44980D}"/>
                </a:ext>
              </a:extLst>
            </p:cNvPr>
            <p:cNvSpPr txBox="1"/>
            <p:nvPr/>
          </p:nvSpPr>
          <p:spPr>
            <a:xfrm>
              <a:off x="9393989" y="3849379"/>
              <a:ext cx="2179053" cy="2492990"/>
            </a:xfrm>
            <a:prstGeom prst="rect">
              <a:avLst/>
            </a:prstGeom>
            <a:noFill/>
          </p:spPr>
          <p:txBody>
            <a:bodyPr wrap="square" rtlCol="0">
              <a:spAutoFit/>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200" b="0" i="0" u="none" strike="noStrike" kern="1200" cap="none" spc="0" normalizeH="0" baseline="0" noProof="0" dirty="0">
                  <a:ln>
                    <a:noFill/>
                  </a:ln>
                  <a:solidFill>
                    <a:prstClr val="black"/>
                  </a:solidFill>
                  <a:effectLst/>
                  <a:uLnTx/>
                  <a:uFillTx/>
                  <a:latin typeface="Arial" panose="020B0604020202020204" pitchFamily="34" charset="0"/>
                  <a:ea typeface="Gill Sans MT" charset="0"/>
                  <a:cs typeface="Arial" panose="020B0604020202020204" pitchFamily="34" charset="0"/>
                </a:rPr>
                <a:t>El Gobierno nacional presentará trimestralmente al CCRF un informe de cumplimiento de las metas fiscales.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200" b="0" i="0" u="none" strike="noStrike" kern="1200" cap="none" spc="0" normalizeH="0" baseline="0" noProof="0" dirty="0">
                <a:ln>
                  <a:noFill/>
                </a:ln>
                <a:solidFill>
                  <a:prstClr val="black"/>
                </a:solidFill>
                <a:effectLst/>
                <a:uLnTx/>
                <a:uFillTx/>
                <a:latin typeface="Arial" panose="020B0604020202020204" pitchFamily="34" charset="0"/>
                <a:ea typeface="Gill Sans MT" charset="0"/>
                <a:cs typeface="Arial" panose="020B060402020202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200" b="0" i="0" u="none" strike="noStrike" kern="1200" cap="none" spc="0" normalizeH="0" baseline="0" noProof="0" dirty="0">
                  <a:ln>
                    <a:noFill/>
                  </a:ln>
                  <a:solidFill>
                    <a:prstClr val="black"/>
                  </a:solidFill>
                  <a:effectLst/>
                  <a:uLnTx/>
                  <a:uFillTx/>
                  <a:latin typeface="Arial" panose="020B0604020202020204" pitchFamily="34" charset="0"/>
                  <a:ea typeface="Gill Sans MT" charset="0"/>
                  <a:cs typeface="Arial" panose="020B0604020202020204" pitchFamily="34" charset="0"/>
                </a:rPr>
                <a:t>Para materializar este monitoreo en el marco jurídico, el Gobierno propondrá al Congreso un artículo en la Ley del Presupuesto General de la Nación.</a:t>
              </a:r>
            </a:p>
          </p:txBody>
        </p:sp>
      </p:grpSp>
      <p:sp>
        <p:nvSpPr>
          <p:cNvPr id="16" name="Rectángulo 15">
            <a:extLst>
              <a:ext uri="{FF2B5EF4-FFF2-40B4-BE49-F238E27FC236}">
                <a16:creationId xmlns:a16="http://schemas.microsoft.com/office/drawing/2014/main" id="{C4E8767C-D0C2-402C-8582-CD532FC7D2C8}"/>
              </a:ext>
            </a:extLst>
          </p:cNvPr>
          <p:cNvSpPr/>
          <p:nvPr/>
        </p:nvSpPr>
        <p:spPr>
          <a:xfrm>
            <a:off x="689827" y="6137038"/>
            <a:ext cx="1590500" cy="254237"/>
          </a:xfrm>
          <a:prstGeom prst="rect">
            <a:avLst/>
          </a:prstGeom>
        </p:spPr>
        <p:txBody>
          <a:bodyPr wrap="none">
            <a:spAutoFit/>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kumimoji="0" lang="es-ES" sz="1000" b="0" i="0" u="none" strike="noStrike" kern="1200" cap="none" spc="0" normalizeH="0" baseline="0" noProof="0" dirty="0">
                <a:ln>
                  <a:noFill/>
                </a:ln>
                <a:solidFill>
                  <a:srgbClr val="000000"/>
                </a:solidFill>
                <a:effectLst/>
                <a:uLnTx/>
                <a:uFillTx/>
                <a:latin typeface="Arial" panose="020B0604020202020204" pitchFamily="34" charset="0"/>
                <a:ea typeface="SimSun" panose="02010600030101010101" pitchFamily="2" charset="-122"/>
                <a:cs typeface="Times New Roman" panose="02020603050405020304" pitchFamily="18" charset="0"/>
              </a:rPr>
              <a:t>Fuente: DGPM – MHCP.</a:t>
            </a:r>
            <a:endParaRPr kumimoji="0" lang="es-ES" sz="1050" b="0" i="0" u="none" strike="noStrike" kern="1200" cap="none" spc="0" normalizeH="0" baseline="0" noProof="0" dirty="0">
              <a:ln>
                <a:noFill/>
              </a:ln>
              <a:solidFill>
                <a:prstClr val="black"/>
              </a:solidFill>
              <a:effectLst/>
              <a:uLnTx/>
              <a:uFillTx/>
              <a:latin typeface="Segoe UI" panose="020B0502040204020203"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0386644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3B3D455-5200-46E2-B3E9-93F756362EC9}"/>
              </a:ext>
            </a:extLst>
          </p:cNvPr>
          <p:cNvSpPr txBox="1"/>
          <p:nvPr/>
        </p:nvSpPr>
        <p:spPr>
          <a:xfrm>
            <a:off x="3609975" y="68157"/>
            <a:ext cx="7981950"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defPPr>
              <a:defRPr lang="es-ES"/>
            </a:defPPr>
            <a:lvl1pPr lvl="0" algn="r" hangingPunct="0">
              <a:defRPr sz="2000" b="1">
                <a:solidFill>
                  <a:srgbClr val="4F81BD">
                    <a:lumMod val="50000"/>
                  </a:srgbClr>
                </a:solidFill>
                <a:latin typeface="Gill Sans MT" panose="020B0502020104020203" pitchFamily="34" charset="0"/>
                <a:cs typeface="Arial" panose="020B0604020202020204" pitchFamily="34" charset="0"/>
              </a:defRPr>
            </a:lvl1pPr>
          </a:lstStyle>
          <a:p>
            <a:pPr marL="0" marR="0" lvl="0" indent="0" algn="r" defTabSz="457200" rtl="0" eaLnBrk="1" fontAlgn="auto" latinLnBrk="0" hangingPunct="0">
              <a:lnSpc>
                <a:spcPct val="100000"/>
              </a:lnSpc>
              <a:spcBef>
                <a:spcPts val="0"/>
              </a:spcBef>
              <a:spcAft>
                <a:spcPts val="0"/>
              </a:spcAft>
              <a:buClrTx/>
              <a:buSzTx/>
              <a:buFontTx/>
              <a:buNone/>
              <a:tabLst/>
              <a:defRPr/>
            </a:pPr>
            <a:r>
              <a:rPr lang="es-CO" dirty="0">
                <a:latin typeface="Arial" panose="020B0604020202020204" pitchFamily="34" charset="0"/>
              </a:rPr>
              <a:t>Los choques derivados del COVID-19 tendrán un fuerte impacto sobre las finanzas públicas del país</a:t>
            </a:r>
          </a:p>
        </p:txBody>
      </p:sp>
      <p:sp>
        <p:nvSpPr>
          <p:cNvPr id="4" name="Rectángulo 3">
            <a:extLst>
              <a:ext uri="{FF2B5EF4-FFF2-40B4-BE49-F238E27FC236}">
                <a16:creationId xmlns:a16="http://schemas.microsoft.com/office/drawing/2014/main" id="{F7BDB2AC-5232-417A-9C83-0040F60829FB}"/>
              </a:ext>
            </a:extLst>
          </p:cNvPr>
          <p:cNvSpPr/>
          <p:nvPr/>
        </p:nvSpPr>
        <p:spPr>
          <a:xfrm>
            <a:off x="692744" y="6257818"/>
            <a:ext cx="2246128" cy="431208"/>
          </a:xfrm>
          <a:prstGeom prst="rect">
            <a:avLst/>
          </a:prstGeom>
        </p:spPr>
        <p:txBody>
          <a:bodyPr wrap="none">
            <a:spAutoFit/>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kumimoji="0" lang="es-ES" sz="1000" b="0" i="0" u="none" strike="noStrike" kern="1200" cap="none" spc="0" normalizeH="0" baseline="0" noProof="0" dirty="0">
                <a:ln>
                  <a:noFill/>
                </a:ln>
                <a:solidFill>
                  <a:srgbClr val="000000"/>
                </a:solidFill>
                <a:effectLst/>
                <a:uLnTx/>
                <a:uFillTx/>
                <a:latin typeface="Arial" panose="020B0604020202020204" pitchFamily="34" charset="0"/>
                <a:ea typeface="SimSun" panose="02010600030101010101" pitchFamily="2" charset="-122"/>
                <a:cs typeface="Times New Roman" panose="02020603050405020304" pitchFamily="18" charset="0"/>
              </a:rPr>
              <a:t>**Incluye 2,5% de gastos del FOME.</a:t>
            </a:r>
          </a:p>
          <a:p>
            <a:pPr marL="0" marR="0" lvl="0" indent="0" algn="l" defTabSz="457200" rtl="0" eaLnBrk="1" fontAlgn="auto" latinLnBrk="0" hangingPunct="1">
              <a:lnSpc>
                <a:spcPct val="115000"/>
              </a:lnSpc>
              <a:spcBef>
                <a:spcPts val="0"/>
              </a:spcBef>
              <a:spcAft>
                <a:spcPts val="0"/>
              </a:spcAft>
              <a:buClrTx/>
              <a:buSzTx/>
              <a:buFontTx/>
              <a:buNone/>
              <a:tabLst/>
              <a:defRPr/>
            </a:pPr>
            <a:r>
              <a:rPr kumimoji="0" lang="es-ES" sz="1000" b="0" i="0" u="none" strike="noStrike" kern="1200" cap="none" spc="0" normalizeH="0" baseline="0" noProof="0" dirty="0">
                <a:ln>
                  <a:noFill/>
                </a:ln>
                <a:solidFill>
                  <a:srgbClr val="000000"/>
                </a:solidFill>
                <a:effectLst/>
                <a:uLnTx/>
                <a:uFillTx/>
                <a:latin typeface="Arial" panose="020B0604020202020204" pitchFamily="34" charset="0"/>
                <a:ea typeface="SimSun" panose="02010600030101010101" pitchFamily="2" charset="-122"/>
                <a:cs typeface="Times New Roman" panose="02020603050405020304" pitchFamily="18" charset="0"/>
              </a:rPr>
              <a:t>Fuente: DGPM – MHCP.</a:t>
            </a:r>
            <a:endParaRPr kumimoji="0" lang="es-ES" sz="1050" b="0" i="0" u="none" strike="noStrike" kern="1200" cap="none" spc="0" normalizeH="0" baseline="0" noProof="0" dirty="0">
              <a:ln>
                <a:noFill/>
              </a:ln>
              <a:solidFill>
                <a:prstClr val="black"/>
              </a:solidFill>
              <a:effectLst/>
              <a:uLnTx/>
              <a:uFillTx/>
              <a:latin typeface="Segoe UI" panose="020B0502040204020203" pitchFamily="34" charset="0"/>
              <a:ea typeface="SimSun" panose="02010600030101010101" pitchFamily="2" charset="-122"/>
              <a:cs typeface="Times New Roman" panose="02020603050405020304" pitchFamily="18" charset="0"/>
            </a:endParaRPr>
          </a:p>
        </p:txBody>
      </p:sp>
      <p:graphicFrame>
        <p:nvGraphicFramePr>
          <p:cNvPr id="7" name="Gráfico 3">
            <a:extLst>
              <a:ext uri="{FF2B5EF4-FFF2-40B4-BE49-F238E27FC236}">
                <a16:creationId xmlns:a16="http://schemas.microsoft.com/office/drawing/2014/main" id="{51B48AD7-F0B2-4E42-B108-E8BB8B0829AB}"/>
              </a:ext>
            </a:extLst>
          </p:cNvPr>
          <p:cNvGraphicFramePr>
            <a:graphicFrameLocks/>
          </p:cNvGraphicFramePr>
          <p:nvPr>
            <p:extLst>
              <p:ext uri="{D42A27DB-BD31-4B8C-83A1-F6EECF244321}">
                <p14:modId xmlns:p14="http://schemas.microsoft.com/office/powerpoint/2010/main" val="1659996876"/>
              </p:ext>
            </p:extLst>
          </p:nvPr>
        </p:nvGraphicFramePr>
        <p:xfrm>
          <a:off x="406401" y="1285875"/>
          <a:ext cx="5689600" cy="4827249"/>
        </p:xfrm>
        <a:graphic>
          <a:graphicData uri="http://schemas.openxmlformats.org/drawingml/2006/chart">
            <c:chart xmlns:c="http://schemas.openxmlformats.org/drawingml/2006/chart" xmlns:r="http://schemas.openxmlformats.org/officeDocument/2006/relationships" r:id="rId2"/>
          </a:graphicData>
        </a:graphic>
      </p:graphicFrame>
      <p:sp>
        <p:nvSpPr>
          <p:cNvPr id="5" name="CuadroTexto 4">
            <a:extLst>
              <a:ext uri="{FF2B5EF4-FFF2-40B4-BE49-F238E27FC236}">
                <a16:creationId xmlns:a16="http://schemas.microsoft.com/office/drawing/2014/main" id="{763A7149-B884-4D94-8222-5BDFC36EBD39}"/>
              </a:ext>
            </a:extLst>
          </p:cNvPr>
          <p:cNvSpPr txBox="1"/>
          <p:nvPr/>
        </p:nvSpPr>
        <p:spPr>
          <a:xfrm>
            <a:off x="5881931" y="1285875"/>
            <a:ext cx="5903669"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sz="1600" b="1" i="0" u="none" strike="noStrike" kern="1200" cap="none" spc="0" normalizeH="0" baseline="0" noProof="0" dirty="0">
                <a:ln>
                  <a:noFill/>
                </a:ln>
                <a:solidFill>
                  <a:prstClr val="black">
                    <a:lumMod val="75000"/>
                    <a:lumOff val="25000"/>
                  </a:prstClr>
                </a:solidFill>
                <a:effectLst/>
                <a:uLnTx/>
                <a:uFillTx/>
                <a:latin typeface="Arial" charset="0"/>
                <a:ea typeface="Arial" charset="0"/>
                <a:cs typeface="Arial" charset="0"/>
              </a:rPr>
              <a:t>Déficit fiscal Gobierno General en 2020 (% del PIB)</a:t>
            </a:r>
          </a:p>
        </p:txBody>
      </p:sp>
      <p:pic>
        <p:nvPicPr>
          <p:cNvPr id="3" name="Imagen 2"/>
          <p:cNvPicPr>
            <a:picLocks noChangeAspect="1"/>
          </p:cNvPicPr>
          <p:nvPr/>
        </p:nvPicPr>
        <p:blipFill>
          <a:blip r:embed="rId3"/>
          <a:stretch>
            <a:fillRect/>
          </a:stretch>
        </p:blipFill>
        <p:spPr>
          <a:xfrm>
            <a:off x="6497915" y="1829108"/>
            <a:ext cx="5094010" cy="3468606"/>
          </a:xfrm>
          <a:prstGeom prst="rect">
            <a:avLst/>
          </a:prstGeom>
        </p:spPr>
      </p:pic>
    </p:spTree>
    <p:extLst>
      <p:ext uri="{BB962C8B-B14F-4D97-AF65-F5344CB8AC3E}">
        <p14:creationId xmlns:p14="http://schemas.microsoft.com/office/powerpoint/2010/main" val="313440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6DC853D-6D0A-4292-9236-174C5A138CD5}"/>
              </a:ext>
            </a:extLst>
          </p:cNvPr>
          <p:cNvSpPr txBox="1"/>
          <p:nvPr/>
        </p:nvSpPr>
        <p:spPr>
          <a:xfrm>
            <a:off x="3536054" y="-45219"/>
            <a:ext cx="8010525" cy="10156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defPPr>
              <a:defRPr lang="es-ES"/>
            </a:defPPr>
            <a:lvl1pPr lvl="0" algn="r" hangingPunct="0">
              <a:defRPr b="1">
                <a:solidFill>
                  <a:srgbClr val="4F81BD">
                    <a:lumMod val="50000"/>
                  </a:srgbClr>
                </a:solidFill>
                <a:latin typeface="Gill Sans MT" panose="020B0502020104020203" pitchFamily="34" charset="0"/>
                <a:cs typeface="Arial" panose="020B0604020202020204" pitchFamily="34" charset="0"/>
              </a:defRPr>
            </a:lvl1pPr>
          </a:lstStyle>
          <a:p>
            <a:pPr marL="0" marR="0" lvl="0" indent="0" algn="r" defTabSz="457200" rtl="0" eaLnBrk="1" fontAlgn="auto" latinLnBrk="0" hangingPunct="0">
              <a:lnSpc>
                <a:spcPct val="100000"/>
              </a:lnSpc>
              <a:spcBef>
                <a:spcPts val="0"/>
              </a:spcBef>
              <a:spcAft>
                <a:spcPts val="0"/>
              </a:spcAft>
              <a:buClrTx/>
              <a:buSzTx/>
              <a:buFontTx/>
              <a:buNone/>
              <a:tabLst/>
              <a:defRPr/>
            </a:pPr>
            <a:r>
              <a:rPr lang="es-CO" sz="2000" dirty="0">
                <a:latin typeface="Arial" panose="020B0604020202020204" pitchFamily="34" charset="0"/>
              </a:rPr>
              <a:t>En línea con el repunte de la actividad económica, </a:t>
            </a:r>
            <a:r>
              <a:rPr lang="es-CO" sz="2000" u="sng" dirty="0">
                <a:latin typeface="Arial" panose="020B0604020202020204" pitchFamily="34" charset="0"/>
              </a:rPr>
              <a:t>en 2021 </a:t>
            </a:r>
            <a:r>
              <a:rPr lang="es-CO" sz="2000" dirty="0">
                <a:latin typeface="Arial" panose="020B0604020202020204" pitchFamily="34" charset="0"/>
              </a:rPr>
              <a:t>los ingresos fiscales crecerían 12%, el gasto por emergencia se reduciría significativamente, y la deuda pública caería</a:t>
            </a:r>
          </a:p>
        </p:txBody>
      </p:sp>
      <p:graphicFrame>
        <p:nvGraphicFramePr>
          <p:cNvPr id="3" name="Chart 1">
            <a:extLst>
              <a:ext uri="{FF2B5EF4-FFF2-40B4-BE49-F238E27FC236}">
                <a16:creationId xmlns:a16="http://schemas.microsoft.com/office/drawing/2014/main" id="{3AF62761-47C7-4DB5-B3FB-FD1B6C87E058}"/>
              </a:ext>
            </a:extLst>
          </p:cNvPr>
          <p:cNvGraphicFramePr>
            <a:graphicFrameLocks/>
          </p:cNvGraphicFramePr>
          <p:nvPr/>
        </p:nvGraphicFramePr>
        <p:xfrm>
          <a:off x="349247" y="1572544"/>
          <a:ext cx="3816626" cy="39317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2">
            <a:extLst>
              <a:ext uri="{FF2B5EF4-FFF2-40B4-BE49-F238E27FC236}">
                <a16:creationId xmlns:a16="http://schemas.microsoft.com/office/drawing/2014/main" id="{A4C08BC3-E4FE-4940-A38E-3D7F71E671F5}"/>
              </a:ext>
            </a:extLst>
          </p:cNvPr>
          <p:cNvGraphicFramePr>
            <a:graphicFrameLocks/>
          </p:cNvGraphicFramePr>
          <p:nvPr/>
        </p:nvGraphicFramePr>
        <p:xfrm>
          <a:off x="4008264" y="1543236"/>
          <a:ext cx="4291673" cy="453390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Gráfico 4">
            <a:extLst>
              <a:ext uri="{FF2B5EF4-FFF2-40B4-BE49-F238E27FC236}">
                <a16:creationId xmlns:a16="http://schemas.microsoft.com/office/drawing/2014/main" id="{EB4367BA-DD58-4CAC-A5C4-D0C265C855A9}"/>
              </a:ext>
            </a:extLst>
          </p:cNvPr>
          <p:cNvGraphicFramePr>
            <a:graphicFrameLocks/>
          </p:cNvGraphicFramePr>
          <p:nvPr/>
        </p:nvGraphicFramePr>
        <p:xfrm>
          <a:off x="8026129" y="1572544"/>
          <a:ext cx="3816626" cy="4179843"/>
        </p:xfrm>
        <a:graphic>
          <a:graphicData uri="http://schemas.openxmlformats.org/drawingml/2006/chart">
            <c:chart xmlns:c="http://schemas.openxmlformats.org/drawingml/2006/chart" xmlns:r="http://schemas.openxmlformats.org/officeDocument/2006/relationships" r:id="rId5"/>
          </a:graphicData>
        </a:graphic>
      </p:graphicFrame>
      <p:sp>
        <p:nvSpPr>
          <p:cNvPr id="6" name="Rectángulo 5">
            <a:extLst>
              <a:ext uri="{FF2B5EF4-FFF2-40B4-BE49-F238E27FC236}">
                <a16:creationId xmlns:a16="http://schemas.microsoft.com/office/drawing/2014/main" id="{33886D34-2D9E-40C6-BB62-FA3CD28C7986}"/>
              </a:ext>
            </a:extLst>
          </p:cNvPr>
          <p:cNvSpPr/>
          <p:nvPr/>
        </p:nvSpPr>
        <p:spPr>
          <a:xfrm>
            <a:off x="795250" y="6552487"/>
            <a:ext cx="1590500" cy="254237"/>
          </a:xfrm>
          <a:prstGeom prst="rect">
            <a:avLst/>
          </a:prstGeom>
        </p:spPr>
        <p:txBody>
          <a:bodyPr wrap="none">
            <a:spAutoFit/>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kumimoji="0" lang="es-ES" sz="1000" b="0" i="0" u="none" strike="noStrike" kern="1200" cap="none" spc="0" normalizeH="0" baseline="0" noProof="0" dirty="0">
                <a:ln>
                  <a:noFill/>
                </a:ln>
                <a:solidFill>
                  <a:srgbClr val="000000"/>
                </a:solidFill>
                <a:effectLst/>
                <a:uLnTx/>
                <a:uFillTx/>
                <a:latin typeface="Arial" panose="020B0604020202020204" pitchFamily="34" charset="0"/>
                <a:ea typeface="SimSun" panose="02010600030101010101" pitchFamily="2" charset="-122"/>
                <a:cs typeface="Times New Roman" panose="02020603050405020304" pitchFamily="18" charset="0"/>
              </a:rPr>
              <a:t>Fuente: DGPM – MHCP.</a:t>
            </a:r>
            <a:endParaRPr kumimoji="0" lang="es-ES" sz="1050" b="0" i="0" u="none" strike="noStrike" kern="1200" cap="none" spc="0" normalizeH="0" baseline="0" noProof="0" dirty="0">
              <a:ln>
                <a:noFill/>
              </a:ln>
              <a:solidFill>
                <a:prstClr val="black"/>
              </a:solidFill>
              <a:effectLst/>
              <a:uLnTx/>
              <a:uFillTx/>
              <a:latin typeface="Segoe UI" panose="020B0502040204020203" pitchFamily="34" charset="0"/>
              <a:ea typeface="SimSun" panose="02010600030101010101" pitchFamily="2" charset="-122"/>
              <a:cs typeface="Times New Roman" panose="02020603050405020304" pitchFamily="18" charset="0"/>
            </a:endParaRPr>
          </a:p>
        </p:txBody>
      </p:sp>
      <p:sp>
        <p:nvSpPr>
          <p:cNvPr id="7" name="Elipse 6">
            <a:extLst>
              <a:ext uri="{FF2B5EF4-FFF2-40B4-BE49-F238E27FC236}">
                <a16:creationId xmlns:a16="http://schemas.microsoft.com/office/drawing/2014/main" id="{EA2FD4A5-18D2-4699-9746-07A3CFB33852}"/>
              </a:ext>
            </a:extLst>
          </p:cNvPr>
          <p:cNvSpPr/>
          <p:nvPr/>
        </p:nvSpPr>
        <p:spPr>
          <a:xfrm>
            <a:off x="10658693" y="3374031"/>
            <a:ext cx="942321" cy="1821820"/>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3954461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Marcador de contenido 9"/>
          <p:cNvPicPr>
            <a:picLocks noGrp="1" noChangeAspect="1"/>
          </p:cNvPicPr>
          <p:nvPr>
            <p:ph sz="quarter" idx="4"/>
          </p:nvPr>
        </p:nvPicPr>
        <p:blipFill>
          <a:blip r:embed="rId2"/>
          <a:stretch>
            <a:fillRect/>
          </a:stretch>
        </p:blipFill>
        <p:spPr>
          <a:xfrm>
            <a:off x="6196014" y="1322364"/>
            <a:ext cx="5592762" cy="4803798"/>
          </a:xfrm>
          <a:prstGeom prst="rect">
            <a:avLst/>
          </a:prstGeom>
        </p:spPr>
      </p:pic>
      <p:graphicFrame>
        <p:nvGraphicFramePr>
          <p:cNvPr id="9" name="Marcador de contenido 8">
            <a:extLst>
              <a:ext uri="{FF2B5EF4-FFF2-40B4-BE49-F238E27FC236}">
                <a16:creationId xmlns:a16="http://schemas.microsoft.com/office/drawing/2014/main" id="{D128B1FB-460E-47B7-A3F6-2B70924E5BD2}"/>
              </a:ext>
            </a:extLst>
          </p:cNvPr>
          <p:cNvGraphicFramePr>
            <a:graphicFrameLocks noGrp="1"/>
          </p:cNvGraphicFramePr>
          <p:nvPr>
            <p:ph sz="half" idx="2"/>
            <p:extLst>
              <p:ext uri="{D42A27DB-BD31-4B8C-83A1-F6EECF244321}">
                <p14:modId xmlns:p14="http://schemas.microsoft.com/office/powerpoint/2010/main" val="1899893726"/>
              </p:ext>
            </p:extLst>
          </p:nvPr>
        </p:nvGraphicFramePr>
        <p:xfrm>
          <a:off x="609600" y="1322363"/>
          <a:ext cx="5386388" cy="48037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165420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texto 6">
            <a:extLst>
              <a:ext uri="{FF2B5EF4-FFF2-40B4-BE49-F238E27FC236}">
                <a16:creationId xmlns:a16="http://schemas.microsoft.com/office/drawing/2014/main" id="{1887C463-E34C-41FD-98F8-EB8DC98DD0EC}"/>
              </a:ext>
            </a:extLst>
          </p:cNvPr>
          <p:cNvSpPr txBox="1">
            <a:spLocks noGrp="1"/>
          </p:cNvSpPr>
          <p:nvPr>
            <p:ph type="body" idx="1"/>
          </p:nvPr>
        </p:nvSpPr>
        <p:spPr>
          <a:xfrm>
            <a:off x="609599" y="1084947"/>
            <a:ext cx="5386917" cy="63976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sz="1600" b="1" i="0" u="none" strike="noStrike" kern="1200" cap="none" spc="0" normalizeH="0" baseline="0" noProof="0" dirty="0">
                <a:ln>
                  <a:noFill/>
                </a:ln>
                <a:solidFill>
                  <a:prstClr val="black">
                    <a:lumMod val="75000"/>
                    <a:lumOff val="25000"/>
                  </a:prstClr>
                </a:solidFill>
                <a:effectLst/>
                <a:uLnTx/>
                <a:uFillTx/>
                <a:latin typeface="Arial" charset="0"/>
                <a:ea typeface="Arial" charset="0"/>
                <a:cs typeface="Arial" charset="0"/>
              </a:rPr>
              <a:t>Deuda Bruta Gobierno General (% del PIB)</a:t>
            </a:r>
          </a:p>
        </p:txBody>
      </p:sp>
      <p:graphicFrame>
        <p:nvGraphicFramePr>
          <p:cNvPr id="8" name="Marcador de contenido 7">
            <a:extLst>
              <a:ext uri="{FF2B5EF4-FFF2-40B4-BE49-F238E27FC236}">
                <a16:creationId xmlns:a16="http://schemas.microsoft.com/office/drawing/2014/main" id="{404F236F-912B-4ACC-A602-6BF33690D66F}"/>
              </a:ext>
            </a:extLst>
          </p:cNvPr>
          <p:cNvGraphicFramePr>
            <a:graphicFrameLocks noGrp="1"/>
          </p:cNvGraphicFramePr>
          <p:nvPr>
            <p:ph sz="half" idx="2"/>
            <p:extLst>
              <p:ext uri="{D42A27DB-BD31-4B8C-83A1-F6EECF244321}">
                <p14:modId xmlns:p14="http://schemas.microsoft.com/office/powerpoint/2010/main" val="694862923"/>
              </p:ext>
            </p:extLst>
          </p:nvPr>
        </p:nvGraphicFramePr>
        <p:xfrm>
          <a:off x="609600" y="1724709"/>
          <a:ext cx="5386388" cy="4401454"/>
        </p:xfrm>
        <a:graphic>
          <a:graphicData uri="http://schemas.openxmlformats.org/drawingml/2006/chart">
            <c:chart xmlns:c="http://schemas.openxmlformats.org/drawingml/2006/chart" xmlns:r="http://schemas.openxmlformats.org/officeDocument/2006/relationships" r:id="rId2"/>
          </a:graphicData>
        </a:graphic>
      </p:graphicFrame>
      <p:sp>
        <p:nvSpPr>
          <p:cNvPr id="9" name="Marcador de texto 8">
            <a:extLst>
              <a:ext uri="{FF2B5EF4-FFF2-40B4-BE49-F238E27FC236}">
                <a16:creationId xmlns:a16="http://schemas.microsoft.com/office/drawing/2014/main" id="{1887C463-E34C-41FD-98F8-EB8DC98DD0EC}"/>
              </a:ext>
            </a:extLst>
          </p:cNvPr>
          <p:cNvSpPr txBox="1">
            <a:spLocks noGrp="1"/>
          </p:cNvSpPr>
          <p:nvPr>
            <p:ph type="body" sz="quarter" idx="3"/>
          </p:nvPr>
        </p:nvSpPr>
        <p:spPr>
          <a:xfrm>
            <a:off x="6193367" y="1084947"/>
            <a:ext cx="5389033" cy="63976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sz="1600" b="1" i="0" u="none" strike="noStrike" kern="1200" cap="none" spc="0" normalizeH="0" baseline="0" noProof="0" dirty="0">
                <a:ln>
                  <a:noFill/>
                </a:ln>
                <a:solidFill>
                  <a:prstClr val="black">
                    <a:lumMod val="75000"/>
                    <a:lumOff val="25000"/>
                  </a:prstClr>
                </a:solidFill>
                <a:effectLst/>
                <a:uLnTx/>
                <a:uFillTx/>
                <a:latin typeface="Arial" charset="0"/>
                <a:ea typeface="Arial" charset="0"/>
                <a:cs typeface="Arial" charset="0"/>
              </a:rPr>
              <a:t>Deuda Bruta Gobierno General (% del PIB)</a:t>
            </a:r>
          </a:p>
        </p:txBody>
      </p:sp>
      <p:graphicFrame>
        <p:nvGraphicFramePr>
          <p:cNvPr id="10" name="Marcador de contenido 9">
            <a:extLst>
              <a:ext uri="{FF2B5EF4-FFF2-40B4-BE49-F238E27FC236}">
                <a16:creationId xmlns:a16="http://schemas.microsoft.com/office/drawing/2014/main" id="{239E5E00-1493-4F6A-9301-D1B57D321227}"/>
              </a:ext>
            </a:extLst>
          </p:cNvPr>
          <p:cNvGraphicFramePr>
            <a:graphicFrameLocks noGrp="1"/>
          </p:cNvGraphicFramePr>
          <p:nvPr>
            <p:ph sz="quarter" idx="4"/>
            <p:extLst>
              <p:ext uri="{D42A27DB-BD31-4B8C-83A1-F6EECF244321}">
                <p14:modId xmlns:p14="http://schemas.microsoft.com/office/powerpoint/2010/main" val="2257674561"/>
              </p:ext>
            </p:extLst>
          </p:nvPr>
        </p:nvGraphicFramePr>
        <p:xfrm>
          <a:off x="6192838" y="1724709"/>
          <a:ext cx="5389562" cy="44014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78974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AD99751-CF1A-4081-9FD7-E282EA3DFBD7}"/>
              </a:ext>
            </a:extLst>
          </p:cNvPr>
          <p:cNvSpPr txBox="1"/>
          <p:nvPr/>
        </p:nvSpPr>
        <p:spPr>
          <a:xfrm>
            <a:off x="3828918" y="148132"/>
            <a:ext cx="7458207" cy="4001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defPPr>
              <a:defRPr lang="es-ES"/>
            </a:defPPr>
            <a:lvl1pPr lvl="0" algn="r" hangingPunct="0">
              <a:defRPr b="1" u="sng">
                <a:solidFill>
                  <a:srgbClr val="4F81BD">
                    <a:lumMod val="50000"/>
                  </a:srgbClr>
                </a:solidFill>
                <a:latin typeface="Gill Sans MT" panose="020B0502020104020203" pitchFamily="34" charset="0"/>
                <a:cs typeface="Arial" panose="020B0604020202020204" pitchFamily="34" charset="0"/>
              </a:defRPr>
            </a:lvl1pPr>
          </a:lstStyle>
          <a:p>
            <a:pPr marL="0" marR="0" lvl="0" indent="0" algn="r" defTabSz="457200" rtl="0" eaLnBrk="1" fontAlgn="auto" latinLnBrk="0" hangingPunct="0">
              <a:lnSpc>
                <a:spcPct val="100000"/>
              </a:lnSpc>
              <a:spcBef>
                <a:spcPts val="0"/>
              </a:spcBef>
              <a:spcAft>
                <a:spcPts val="0"/>
              </a:spcAft>
              <a:buClrTx/>
              <a:buSzTx/>
              <a:buFontTx/>
              <a:buNone/>
              <a:tabLst/>
              <a:defRPr/>
            </a:pPr>
            <a:r>
              <a:rPr lang="es-CO" sz="2000" u="none" dirty="0">
                <a:latin typeface="Arial" panose="020B0604020202020204" pitchFamily="34" charset="0"/>
              </a:rPr>
              <a:t>Pilares del escenario de mediano plazo del GNC</a:t>
            </a:r>
          </a:p>
        </p:txBody>
      </p:sp>
      <p:sp>
        <p:nvSpPr>
          <p:cNvPr id="3" name="CuadroTexto 5">
            <a:extLst>
              <a:ext uri="{FF2B5EF4-FFF2-40B4-BE49-F238E27FC236}">
                <a16:creationId xmlns:a16="http://schemas.microsoft.com/office/drawing/2014/main" id="{ADADA4BD-78EB-428C-B099-D63E363C427B}"/>
              </a:ext>
            </a:extLst>
          </p:cNvPr>
          <p:cNvSpPr txBox="1"/>
          <p:nvPr/>
        </p:nvSpPr>
        <p:spPr>
          <a:xfrm>
            <a:off x="452063" y="1123723"/>
            <a:ext cx="11476233" cy="5586145"/>
          </a:xfrm>
          <a:prstGeom prst="rect">
            <a:avLst/>
          </a:prstGeom>
          <a:noFill/>
          <a:ln>
            <a:noFill/>
          </a:ln>
        </p:spPr>
        <p:txBody>
          <a:bodyPr wrap="square">
            <a:spAutoFit/>
          </a:bodyPr>
          <a:lstStyle/>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 partir de 2022 se retorna a las metas de déficit consistentes con el cumplimiento de la Regla Fiscal</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El escenario fiscal contiene un alto grado de incertidumbre con respecto al escenario macroeconómico y la evolución de la pandemia, que afecta los parámetros que determinan el déficit permitido por la Regla Fiscal y el balance fiscal estimado</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 el escenario central, que contempla una importante recuperación del crecimiento a partir de 2021, el déficit fiscal tiene una importante corrección entre 2021 y 2022, pasando de 5,1% a 2,5% del PIB. Después de 2022, el déficit se sigue reduciendo, hasta llegar a 1,0% del PIB</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Una vez hayan pasado los efectos de la pandemia, el cumplimiento de las metas de déficit de la Regla Fiscal requiere la realización de una reforma fiscal de al menos 2,0% del PIB</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 senda de déficit de la Regla Fiscal permitirá que se alcancen superávits primarios superiores en promedio a 1,0% del PIB a partir de 2022, que llevarán la deuda en 2031 a niveles de 43% del PIB. Estos niveles son relativamente holgados a la luz de las necesidades que enfrenta el país.</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 la medida en la que las cifras observadas difieran del escenario central, los ajustes cíclicos de la Regla Fiscal pueden contemplan un mayor espacio de déficit, que acomoden los efectos fiscales de los choques que se experimenten</a:t>
            </a:r>
          </a:p>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O"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84529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a 8">
            <a:extLst>
              <a:ext uri="{FF2B5EF4-FFF2-40B4-BE49-F238E27FC236}">
                <a16:creationId xmlns:a16="http://schemas.microsoft.com/office/drawing/2014/main" id="{BFCA8E0B-4B8D-4351-8324-2166F844EAAC}"/>
              </a:ext>
            </a:extLst>
          </p:cNvPr>
          <p:cNvGraphicFramePr>
            <a:graphicFrameLocks noGrp="1"/>
          </p:cNvGraphicFramePr>
          <p:nvPr/>
        </p:nvGraphicFramePr>
        <p:xfrm>
          <a:off x="609596" y="2720729"/>
          <a:ext cx="4983466" cy="2408352"/>
        </p:xfrm>
        <a:graphic>
          <a:graphicData uri="http://schemas.openxmlformats.org/drawingml/2006/table">
            <a:tbl>
              <a:tblPr firstRow="1" firstCol="1" bandRow="1"/>
              <a:tblGrid>
                <a:gridCol w="2611902">
                  <a:extLst>
                    <a:ext uri="{9D8B030D-6E8A-4147-A177-3AD203B41FA5}">
                      <a16:colId xmlns:a16="http://schemas.microsoft.com/office/drawing/2014/main" val="1691174833"/>
                    </a:ext>
                  </a:extLst>
                </a:gridCol>
                <a:gridCol w="1123812">
                  <a:extLst>
                    <a:ext uri="{9D8B030D-6E8A-4147-A177-3AD203B41FA5}">
                      <a16:colId xmlns:a16="http://schemas.microsoft.com/office/drawing/2014/main" val="2442028771"/>
                    </a:ext>
                  </a:extLst>
                </a:gridCol>
                <a:gridCol w="1247752">
                  <a:extLst>
                    <a:ext uri="{9D8B030D-6E8A-4147-A177-3AD203B41FA5}">
                      <a16:colId xmlns:a16="http://schemas.microsoft.com/office/drawing/2014/main" val="639147440"/>
                    </a:ext>
                  </a:extLst>
                </a:gridCol>
              </a:tblGrid>
              <a:tr h="497816">
                <a:tc>
                  <a:txBody>
                    <a:bodyPr/>
                    <a:lstStyle/>
                    <a:p>
                      <a:pPr>
                        <a:lnSpc>
                          <a:spcPct val="110000"/>
                        </a:lnSpc>
                        <a:spcAft>
                          <a:spcPts val="0"/>
                        </a:spcAft>
                      </a:pPr>
                      <a:r>
                        <a:rPr lang="es-CO"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nchor="b">
                    <a:lnL>
                      <a:noFill/>
                    </a:lnL>
                    <a:lnR>
                      <a:noFill/>
                    </a:lnR>
                    <a:lnT>
                      <a:noFill/>
                    </a:lnT>
                    <a:lnB>
                      <a:noFill/>
                    </a:lnB>
                    <a:solidFill>
                      <a:srgbClr val="3B488A"/>
                    </a:solidFill>
                  </a:tcPr>
                </a:tc>
                <a:tc>
                  <a:txBody>
                    <a:bodyPr/>
                    <a:lstStyle/>
                    <a:p>
                      <a:pPr algn="ctr">
                        <a:lnSpc>
                          <a:spcPct val="110000"/>
                        </a:lnSpc>
                        <a:spcAft>
                          <a:spcPts val="0"/>
                        </a:spcAft>
                      </a:pPr>
                      <a:r>
                        <a:rPr lang="es-CO"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Crecimiento</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p>
                      <a:pPr algn="ctr">
                        <a:lnSpc>
                          <a:spcPct val="110000"/>
                        </a:lnSpc>
                        <a:spcAft>
                          <a:spcPts val="0"/>
                        </a:spcAft>
                      </a:pPr>
                      <a:r>
                        <a:rPr lang="es-CO"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2018 (%)</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nchor="ctr">
                    <a:lnL>
                      <a:noFill/>
                    </a:lnL>
                    <a:lnR>
                      <a:noFill/>
                    </a:lnR>
                    <a:lnT>
                      <a:noFill/>
                    </a:lnT>
                    <a:lnB>
                      <a:noFill/>
                    </a:lnB>
                    <a:solidFill>
                      <a:srgbClr val="3B488A"/>
                    </a:solidFill>
                  </a:tcPr>
                </a:tc>
                <a:tc>
                  <a:txBody>
                    <a:bodyPr/>
                    <a:lstStyle/>
                    <a:p>
                      <a:pPr algn="ctr">
                        <a:lnSpc>
                          <a:spcPct val="110000"/>
                        </a:lnSpc>
                        <a:spcAft>
                          <a:spcPts val="0"/>
                        </a:spcAft>
                      </a:pPr>
                      <a:r>
                        <a:rPr lang="es-CO" sz="14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Crecimiento 2019 (%)</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nchor="ctr">
                    <a:lnL>
                      <a:noFill/>
                    </a:lnL>
                    <a:lnR>
                      <a:noFill/>
                    </a:lnR>
                    <a:lnT>
                      <a:noFill/>
                    </a:lnT>
                    <a:lnB>
                      <a:noFill/>
                    </a:lnB>
                    <a:solidFill>
                      <a:srgbClr val="3B488A"/>
                    </a:solidFill>
                  </a:tcPr>
                </a:tc>
                <a:extLst>
                  <a:ext uri="{0D108BD9-81ED-4DB2-BD59-A6C34878D82A}">
                    <a16:rowId xmlns:a16="http://schemas.microsoft.com/office/drawing/2014/main" val="1342320933"/>
                  </a:ext>
                </a:extLst>
              </a:tr>
              <a:tr h="238817">
                <a:tc>
                  <a:txBody>
                    <a:bodyPr/>
                    <a:lstStyle/>
                    <a:p>
                      <a:pPr>
                        <a:lnSpc>
                          <a:spcPct val="110000"/>
                        </a:lnSpc>
                        <a:spcAft>
                          <a:spcPts val="0"/>
                        </a:spcAft>
                      </a:pPr>
                      <a:r>
                        <a:rPr lang="es-CO"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PIB</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nchor="ctr">
                    <a:lnL>
                      <a:noFill/>
                    </a:lnL>
                    <a:lnR>
                      <a:noFill/>
                    </a:lnR>
                    <a:lnT>
                      <a:noFill/>
                    </a:lnT>
                    <a:lnB>
                      <a:noFill/>
                    </a:lnB>
                    <a:solidFill>
                      <a:srgbClr val="49BCC2"/>
                    </a:solidFill>
                  </a:tcPr>
                </a:tc>
                <a:tc>
                  <a:txBody>
                    <a:bodyPr/>
                    <a:lstStyle/>
                    <a:p>
                      <a:pPr indent="127635" algn="r">
                        <a:lnSpc>
                          <a:spcPct val="110000"/>
                        </a:lnSpc>
                        <a:spcAft>
                          <a:spcPts val="0"/>
                        </a:spcAft>
                      </a:pPr>
                      <a:r>
                        <a:rPr lang="es-CO"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2,5</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solidFill>
                      <a:srgbClr val="49BCC2"/>
                    </a:solidFill>
                  </a:tcPr>
                </a:tc>
                <a:tc>
                  <a:txBody>
                    <a:bodyPr/>
                    <a:lstStyle/>
                    <a:p>
                      <a:pPr indent="127635" algn="r">
                        <a:lnSpc>
                          <a:spcPct val="110000"/>
                        </a:lnSpc>
                        <a:spcAft>
                          <a:spcPts val="0"/>
                        </a:spcAft>
                      </a:pPr>
                      <a:r>
                        <a:rPr lang="es-CO"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3,3</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solidFill>
                      <a:srgbClr val="49BCC2"/>
                    </a:solidFill>
                  </a:tcPr>
                </a:tc>
                <a:extLst>
                  <a:ext uri="{0D108BD9-81ED-4DB2-BD59-A6C34878D82A}">
                    <a16:rowId xmlns:a16="http://schemas.microsoft.com/office/drawing/2014/main" val="2941591535"/>
                  </a:ext>
                </a:extLst>
              </a:tr>
              <a:tr h="238817">
                <a:tc>
                  <a:txBody>
                    <a:bodyPr/>
                    <a:lstStyle/>
                    <a:p>
                      <a:pPr indent="127000">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Consumo final (I)</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nchor="ctr">
                    <a:lnL>
                      <a:noFill/>
                    </a:lnL>
                    <a:lnR>
                      <a:noFill/>
                    </a:lnR>
                    <a:lnT>
                      <a:noFill/>
                    </a:lnT>
                    <a:lnB>
                      <a:noFill/>
                    </a:lnB>
                  </a:tcPr>
                </a:tc>
                <a:tc>
                  <a:txBody>
                    <a:bodyPr/>
                    <a:lstStyle/>
                    <a:p>
                      <a:pPr algn="r">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3,7</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tcPr>
                </a:tc>
                <a:tc>
                  <a:txBody>
                    <a:bodyPr/>
                    <a:lstStyle/>
                    <a:p>
                      <a:pPr algn="r">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4,4</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tcPr>
                </a:tc>
                <a:extLst>
                  <a:ext uri="{0D108BD9-81ED-4DB2-BD59-A6C34878D82A}">
                    <a16:rowId xmlns:a16="http://schemas.microsoft.com/office/drawing/2014/main" val="1319934214"/>
                  </a:ext>
                </a:extLst>
              </a:tr>
              <a:tr h="238817">
                <a:tc>
                  <a:txBody>
                    <a:bodyPr/>
                    <a:lstStyle/>
                    <a:p>
                      <a:pPr indent="127000">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Hogares</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nchor="ctr">
                    <a:lnL>
                      <a:noFill/>
                    </a:lnL>
                    <a:lnR>
                      <a:noFill/>
                    </a:lnR>
                    <a:lnT>
                      <a:noFill/>
                    </a:lnT>
                    <a:lnB>
                      <a:noFill/>
                    </a:lnB>
                  </a:tcPr>
                </a:tc>
                <a:tc>
                  <a:txBody>
                    <a:bodyPr/>
                    <a:lstStyle/>
                    <a:p>
                      <a:pPr algn="r">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3,0</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tcPr>
                </a:tc>
                <a:tc>
                  <a:txBody>
                    <a:bodyPr/>
                    <a:lstStyle/>
                    <a:p>
                      <a:pPr algn="r">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4,5</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tcPr>
                </a:tc>
                <a:extLst>
                  <a:ext uri="{0D108BD9-81ED-4DB2-BD59-A6C34878D82A}">
                    <a16:rowId xmlns:a16="http://schemas.microsoft.com/office/drawing/2014/main" val="4012724042"/>
                  </a:ext>
                </a:extLst>
              </a:tr>
              <a:tr h="238817">
                <a:tc>
                  <a:txBody>
                    <a:bodyPr/>
                    <a:lstStyle/>
                    <a:p>
                      <a:pPr indent="127000">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Gobierno</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nchor="ctr">
                    <a:lnL>
                      <a:noFill/>
                    </a:lnL>
                    <a:lnR>
                      <a:noFill/>
                    </a:lnR>
                    <a:lnT>
                      <a:noFill/>
                    </a:lnT>
                    <a:lnB>
                      <a:noFill/>
                    </a:lnB>
                  </a:tcPr>
                </a:tc>
                <a:tc>
                  <a:txBody>
                    <a:bodyPr/>
                    <a:lstStyle/>
                    <a:p>
                      <a:pPr algn="r">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7,0</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tcPr>
                </a:tc>
                <a:tc>
                  <a:txBody>
                    <a:bodyPr/>
                    <a:lstStyle/>
                    <a:p>
                      <a:pPr algn="r">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4,3</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tcPr>
                </a:tc>
                <a:extLst>
                  <a:ext uri="{0D108BD9-81ED-4DB2-BD59-A6C34878D82A}">
                    <a16:rowId xmlns:a16="http://schemas.microsoft.com/office/drawing/2014/main" val="1404684550"/>
                  </a:ext>
                </a:extLst>
              </a:tr>
              <a:tr h="238817">
                <a:tc>
                  <a:txBody>
                    <a:bodyPr/>
                    <a:lstStyle/>
                    <a:p>
                      <a:pPr indent="127000">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Formación bruta de capital (II)</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nchor="ctr">
                    <a:lnL>
                      <a:noFill/>
                    </a:lnL>
                    <a:lnR>
                      <a:noFill/>
                    </a:lnR>
                    <a:lnT>
                      <a:noFill/>
                    </a:lnT>
                    <a:lnB>
                      <a:noFill/>
                    </a:lnB>
                  </a:tcPr>
                </a:tc>
                <a:tc>
                  <a:txBody>
                    <a:bodyPr/>
                    <a:lstStyle/>
                    <a:p>
                      <a:pPr algn="r">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tcPr>
                </a:tc>
                <a:tc>
                  <a:txBody>
                    <a:bodyPr/>
                    <a:lstStyle/>
                    <a:p>
                      <a:pPr algn="r">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4,0</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tcPr>
                </a:tc>
                <a:extLst>
                  <a:ext uri="{0D108BD9-81ED-4DB2-BD59-A6C34878D82A}">
                    <a16:rowId xmlns:a16="http://schemas.microsoft.com/office/drawing/2014/main" val="1570827672"/>
                  </a:ext>
                </a:extLst>
              </a:tr>
              <a:tr h="238817">
                <a:tc>
                  <a:txBody>
                    <a:bodyPr/>
                    <a:lstStyle/>
                    <a:p>
                      <a:pPr indent="127635">
                        <a:lnSpc>
                          <a:spcPct val="110000"/>
                        </a:lnSpc>
                        <a:spcAft>
                          <a:spcPts val="0"/>
                        </a:spcAft>
                      </a:pPr>
                      <a:r>
                        <a:rPr lang="es-CO"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Demanda Interna (I+II)</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nchor="ctr">
                    <a:lnL>
                      <a:noFill/>
                    </a:lnL>
                    <a:lnR>
                      <a:noFill/>
                    </a:lnR>
                    <a:lnT>
                      <a:noFill/>
                    </a:lnT>
                    <a:lnB>
                      <a:noFill/>
                    </a:lnB>
                    <a:solidFill>
                      <a:srgbClr val="49BCC2"/>
                    </a:solidFill>
                  </a:tcPr>
                </a:tc>
                <a:tc>
                  <a:txBody>
                    <a:bodyPr/>
                    <a:lstStyle/>
                    <a:p>
                      <a:pPr indent="127635" algn="r">
                        <a:lnSpc>
                          <a:spcPct val="110000"/>
                        </a:lnSpc>
                        <a:spcAft>
                          <a:spcPts val="0"/>
                        </a:spcAft>
                      </a:pPr>
                      <a:r>
                        <a:rPr lang="es-CO"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3,4</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solidFill>
                      <a:srgbClr val="49BCC2"/>
                    </a:solidFill>
                  </a:tcPr>
                </a:tc>
                <a:tc>
                  <a:txBody>
                    <a:bodyPr/>
                    <a:lstStyle/>
                    <a:p>
                      <a:pPr indent="127635" algn="r">
                        <a:lnSpc>
                          <a:spcPct val="110000"/>
                        </a:lnSpc>
                        <a:spcAft>
                          <a:spcPts val="0"/>
                        </a:spcAft>
                      </a:pPr>
                      <a:r>
                        <a:rPr lang="es-CO"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4,3</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solidFill>
                      <a:srgbClr val="49BCC2"/>
                    </a:solidFill>
                  </a:tcPr>
                </a:tc>
                <a:extLst>
                  <a:ext uri="{0D108BD9-81ED-4DB2-BD59-A6C34878D82A}">
                    <a16:rowId xmlns:a16="http://schemas.microsoft.com/office/drawing/2014/main" val="2709394251"/>
                  </a:ext>
                </a:extLst>
              </a:tr>
              <a:tr h="238817">
                <a:tc>
                  <a:txBody>
                    <a:bodyPr/>
                    <a:lstStyle/>
                    <a:p>
                      <a:pPr indent="127000">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Exportaciones</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nchor="ctr">
                    <a:lnL>
                      <a:noFill/>
                    </a:lnL>
                    <a:lnR>
                      <a:noFill/>
                    </a:lnR>
                    <a:lnT>
                      <a:noFill/>
                    </a:lnT>
                    <a:lnB>
                      <a:noFill/>
                    </a:lnB>
                  </a:tcPr>
                </a:tc>
                <a:tc>
                  <a:txBody>
                    <a:bodyPr/>
                    <a:lstStyle/>
                    <a:p>
                      <a:pPr algn="r">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tcPr>
                </a:tc>
                <a:tc>
                  <a:txBody>
                    <a:bodyPr/>
                    <a:lstStyle/>
                    <a:p>
                      <a:pPr algn="r">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2,6</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tcPr>
                </a:tc>
                <a:extLst>
                  <a:ext uri="{0D108BD9-81ED-4DB2-BD59-A6C34878D82A}">
                    <a16:rowId xmlns:a16="http://schemas.microsoft.com/office/drawing/2014/main" val="3334040496"/>
                  </a:ext>
                </a:extLst>
              </a:tr>
              <a:tr h="238817">
                <a:tc>
                  <a:txBody>
                    <a:bodyPr/>
                    <a:lstStyle/>
                    <a:p>
                      <a:pPr indent="127000">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Importaciones</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nchor="ctr">
                    <a:lnL>
                      <a:noFill/>
                    </a:lnL>
                    <a:lnR>
                      <a:noFill/>
                    </a:lnR>
                    <a:lnT>
                      <a:noFill/>
                    </a:lnT>
                    <a:lnB>
                      <a:noFill/>
                    </a:lnB>
                  </a:tcPr>
                </a:tc>
                <a:tc>
                  <a:txBody>
                    <a:bodyPr/>
                    <a:lstStyle/>
                    <a:p>
                      <a:pPr algn="r">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5,8</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tcPr>
                </a:tc>
                <a:tc>
                  <a:txBody>
                    <a:bodyPr/>
                    <a:lstStyle/>
                    <a:p>
                      <a:pPr algn="r">
                        <a:lnSpc>
                          <a:spcPct val="110000"/>
                        </a:lnSpc>
                        <a:spcAft>
                          <a:spcPts val="0"/>
                        </a:spcAft>
                      </a:pPr>
                      <a:r>
                        <a:rPr lang="es-CO"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8,1</a:t>
                      </a:r>
                      <a:endParaRPr lang="en-US" sz="1600" dirty="0">
                        <a:effectLst/>
                        <a:latin typeface="Segoe UI" panose="020B0502040204020203" pitchFamily="34" charset="0"/>
                        <a:ea typeface="SimSun" panose="02010600030101010101" pitchFamily="2" charset="-122"/>
                        <a:cs typeface="Times New Roman" panose="02020603050405020304" pitchFamily="18" charset="0"/>
                      </a:endParaRPr>
                    </a:p>
                  </a:txBody>
                  <a:tcPr marL="44450" marR="44450" marT="0" marB="0">
                    <a:lnL>
                      <a:noFill/>
                    </a:lnL>
                    <a:lnR>
                      <a:noFill/>
                    </a:lnR>
                    <a:lnT>
                      <a:noFill/>
                    </a:lnT>
                    <a:lnB>
                      <a:noFill/>
                    </a:lnB>
                  </a:tcPr>
                </a:tc>
                <a:extLst>
                  <a:ext uri="{0D108BD9-81ED-4DB2-BD59-A6C34878D82A}">
                    <a16:rowId xmlns:a16="http://schemas.microsoft.com/office/drawing/2014/main" val="297772975"/>
                  </a:ext>
                </a:extLst>
              </a:tr>
            </a:tbl>
          </a:graphicData>
        </a:graphic>
      </p:graphicFrame>
      <p:sp>
        <p:nvSpPr>
          <p:cNvPr id="10" name="Rectángulo 9">
            <a:extLst>
              <a:ext uri="{FF2B5EF4-FFF2-40B4-BE49-F238E27FC236}">
                <a16:creationId xmlns:a16="http://schemas.microsoft.com/office/drawing/2014/main" id="{9B5647FC-7EB7-41CC-977D-54659D7EB627}"/>
              </a:ext>
            </a:extLst>
          </p:cNvPr>
          <p:cNvSpPr/>
          <p:nvPr/>
        </p:nvSpPr>
        <p:spPr>
          <a:xfrm>
            <a:off x="-956766" y="2340473"/>
            <a:ext cx="8116190" cy="338554"/>
          </a:xfrm>
          <a:prstGeom prst="rect">
            <a:avLst/>
          </a:prstGeom>
        </p:spPr>
        <p:txBody>
          <a:bodyPr wrap="square">
            <a:spAutoFit/>
          </a:bodyPr>
          <a:lstStyle/>
          <a:p>
            <a:pPr algn="ctr"/>
            <a:r>
              <a:rPr lang="es-MX" sz="1600" b="1" dirty="0">
                <a:solidFill>
                  <a:srgbClr val="0D0D0D"/>
                </a:solidFill>
                <a:latin typeface="Arial" panose="020B0604020202020204" pitchFamily="34" charset="0"/>
                <a:ea typeface="Cambria" panose="02040503050406030204" pitchFamily="18" charset="0"/>
              </a:rPr>
              <a:t>PIB real por componentes de gasto 2018 y 2019</a:t>
            </a:r>
            <a:endParaRPr lang="es-CO" sz="1600" b="1" dirty="0">
              <a:solidFill>
                <a:srgbClr val="0D0D0D"/>
              </a:solidFill>
              <a:latin typeface="Arial" panose="020B0604020202020204" pitchFamily="34" charset="0"/>
              <a:ea typeface="Cambria" panose="02040503050406030204" pitchFamily="18" charset="0"/>
            </a:endParaRPr>
          </a:p>
        </p:txBody>
      </p:sp>
      <p:sp>
        <p:nvSpPr>
          <p:cNvPr id="11" name="Rectángulo 10">
            <a:extLst>
              <a:ext uri="{FF2B5EF4-FFF2-40B4-BE49-F238E27FC236}">
                <a16:creationId xmlns:a16="http://schemas.microsoft.com/office/drawing/2014/main" id="{1969C7BF-97AB-44BB-965B-132CE47DF8DC}"/>
              </a:ext>
            </a:extLst>
          </p:cNvPr>
          <p:cNvSpPr/>
          <p:nvPr/>
        </p:nvSpPr>
        <p:spPr>
          <a:xfrm>
            <a:off x="0" y="6394815"/>
            <a:ext cx="5199017" cy="430887"/>
          </a:xfrm>
          <a:prstGeom prst="rect">
            <a:avLst/>
          </a:prstGeom>
        </p:spPr>
        <p:txBody>
          <a:bodyPr wrap="square">
            <a:spAutoFit/>
          </a:bodyPr>
          <a:lstStyle/>
          <a:p>
            <a:r>
              <a:rPr lang="es-MX" sz="1100" dirty="0">
                <a:latin typeface="Arial" panose="020B0604020202020204" pitchFamily="34" charset="0"/>
                <a:cs typeface="Arial" panose="020B0604020202020204" pitchFamily="34" charset="0"/>
              </a:rPr>
              <a:t>Fuente: </a:t>
            </a:r>
            <a:r>
              <a:rPr lang="pt-BR" sz="1100" dirty="0">
                <a:latin typeface="Arial" panose="020B0604020202020204" pitchFamily="34" charset="0"/>
                <a:cs typeface="Arial" panose="020B0604020202020204" pitchFamily="34" charset="0"/>
              </a:rPr>
              <a:t>Departamento Administrativo Nacional de Estadística (DANE). Cálculos DGPM-MHCP.</a:t>
            </a:r>
            <a:endParaRPr lang="es-CO" sz="1100" dirty="0">
              <a:latin typeface="Arial" panose="020B0604020202020204" pitchFamily="34" charset="0"/>
              <a:cs typeface="Arial" panose="020B0604020202020204" pitchFamily="34" charset="0"/>
            </a:endParaRPr>
          </a:p>
        </p:txBody>
      </p:sp>
      <p:graphicFrame>
        <p:nvGraphicFramePr>
          <p:cNvPr id="12" name="Gráfico 11">
            <a:extLst>
              <a:ext uri="{FF2B5EF4-FFF2-40B4-BE49-F238E27FC236}">
                <a16:creationId xmlns:a16="http://schemas.microsoft.com/office/drawing/2014/main" id="{7E17ED62-EFCB-48CA-93F6-8459E763D1BB}"/>
              </a:ext>
            </a:extLst>
          </p:cNvPr>
          <p:cNvGraphicFramePr/>
          <p:nvPr/>
        </p:nvGraphicFramePr>
        <p:xfrm>
          <a:off x="5984879" y="1733704"/>
          <a:ext cx="5597525" cy="4320000"/>
        </p:xfrm>
        <a:graphic>
          <a:graphicData uri="http://schemas.openxmlformats.org/drawingml/2006/chart">
            <c:chart xmlns:c="http://schemas.openxmlformats.org/drawingml/2006/chart" xmlns:r="http://schemas.openxmlformats.org/officeDocument/2006/relationships" r:id="rId2"/>
          </a:graphicData>
        </a:graphic>
      </p:graphicFrame>
      <p:sp>
        <p:nvSpPr>
          <p:cNvPr id="13" name="Rectángulo 12">
            <a:extLst>
              <a:ext uri="{FF2B5EF4-FFF2-40B4-BE49-F238E27FC236}">
                <a16:creationId xmlns:a16="http://schemas.microsoft.com/office/drawing/2014/main" id="{3B29F5D6-218E-4340-830A-58CEC2BF71B9}"/>
              </a:ext>
            </a:extLst>
          </p:cNvPr>
          <p:cNvSpPr/>
          <p:nvPr/>
        </p:nvSpPr>
        <p:spPr>
          <a:xfrm>
            <a:off x="6096000" y="1065525"/>
            <a:ext cx="5239429" cy="584775"/>
          </a:xfrm>
          <a:prstGeom prst="rect">
            <a:avLst/>
          </a:prstGeom>
        </p:spPr>
        <p:txBody>
          <a:bodyPr wrap="square">
            <a:spAutoFit/>
          </a:bodyPr>
          <a:lstStyle/>
          <a:p>
            <a:pPr algn="ctr"/>
            <a:r>
              <a:rPr lang="es-MX" sz="1600" b="1" dirty="0">
                <a:solidFill>
                  <a:srgbClr val="0D0D0D"/>
                </a:solidFill>
                <a:latin typeface="Arial" panose="020B0604020202020204" pitchFamily="34" charset="0"/>
                <a:ea typeface="Cambria" panose="02040503050406030204" pitchFamily="18" charset="0"/>
              </a:rPr>
              <a:t>Crecimiento de los sectores económicos del PIB 2018 – 2019*</a:t>
            </a:r>
            <a:endParaRPr lang="es-CO" sz="1600" b="1" dirty="0">
              <a:solidFill>
                <a:srgbClr val="0D0D0D"/>
              </a:solidFill>
              <a:latin typeface="Arial" panose="020B0604020202020204" pitchFamily="34" charset="0"/>
              <a:ea typeface="Cambria" panose="02040503050406030204" pitchFamily="18" charset="0"/>
            </a:endParaRPr>
          </a:p>
        </p:txBody>
      </p:sp>
      <p:sp>
        <p:nvSpPr>
          <p:cNvPr id="14" name="Rectángulo 13">
            <a:extLst>
              <a:ext uri="{FF2B5EF4-FFF2-40B4-BE49-F238E27FC236}">
                <a16:creationId xmlns:a16="http://schemas.microsoft.com/office/drawing/2014/main" id="{699CD357-7F06-4771-AD9E-7F592ED9B062}"/>
              </a:ext>
            </a:extLst>
          </p:cNvPr>
          <p:cNvSpPr/>
          <p:nvPr/>
        </p:nvSpPr>
        <p:spPr>
          <a:xfrm>
            <a:off x="6409233" y="6220511"/>
            <a:ext cx="5782767" cy="600164"/>
          </a:xfrm>
          <a:prstGeom prst="rect">
            <a:avLst/>
          </a:prstGeom>
        </p:spPr>
        <p:txBody>
          <a:bodyPr wrap="square">
            <a:spAutoFit/>
          </a:bodyPr>
          <a:lstStyle/>
          <a:p>
            <a:r>
              <a:rPr lang="es-MX" sz="1100" dirty="0">
                <a:latin typeface="Arial" panose="020B0604020202020204" pitchFamily="34" charset="0"/>
                <a:cs typeface="Arial" panose="020B0604020202020204" pitchFamily="34" charset="0"/>
              </a:rPr>
              <a:t>*El tamaño de los círculos representa la aceleración en el crecimiento entre 2018 y 2019. Los círculos verdes representan una aceleración superior a la del PIB, mientras que los círculos azules representan una aceleración menor a la del PIB.</a:t>
            </a:r>
          </a:p>
        </p:txBody>
      </p:sp>
    </p:spTree>
    <p:extLst>
      <p:ext uri="{BB962C8B-B14F-4D97-AF65-F5344CB8AC3E}">
        <p14:creationId xmlns:p14="http://schemas.microsoft.com/office/powerpoint/2010/main" val="2503541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Gráfico 2">
            <a:extLst>
              <a:ext uri="{FF2B5EF4-FFF2-40B4-BE49-F238E27FC236}">
                <a16:creationId xmlns:a16="http://schemas.microsoft.com/office/drawing/2014/main" id="{08EB05FC-A636-754B-8DAC-598769A01A66}"/>
              </a:ext>
            </a:extLst>
          </p:cNvPr>
          <p:cNvGraphicFramePr>
            <a:graphicFrameLocks/>
          </p:cNvGraphicFramePr>
          <p:nvPr>
            <p:extLst>
              <p:ext uri="{D42A27DB-BD31-4B8C-83A1-F6EECF244321}">
                <p14:modId xmlns:p14="http://schemas.microsoft.com/office/powerpoint/2010/main" val="248086107"/>
              </p:ext>
            </p:extLst>
          </p:nvPr>
        </p:nvGraphicFramePr>
        <p:xfrm>
          <a:off x="6603323" y="850471"/>
          <a:ext cx="4391247" cy="31602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9">
            <a:extLst>
              <a:ext uri="{FF2B5EF4-FFF2-40B4-BE49-F238E27FC236}">
                <a16:creationId xmlns:a16="http://schemas.microsoft.com/office/drawing/2014/main" id="{48674DD4-9D62-FA49-8C45-3ED7177B8D1E}"/>
              </a:ext>
            </a:extLst>
          </p:cNvPr>
          <p:cNvGraphicFramePr>
            <a:graphicFrameLocks/>
          </p:cNvGraphicFramePr>
          <p:nvPr>
            <p:extLst>
              <p:ext uri="{D42A27DB-BD31-4B8C-83A1-F6EECF244321}">
                <p14:modId xmlns:p14="http://schemas.microsoft.com/office/powerpoint/2010/main" val="3496611837"/>
              </p:ext>
            </p:extLst>
          </p:nvPr>
        </p:nvGraphicFramePr>
        <p:xfrm>
          <a:off x="6761410" y="3964970"/>
          <a:ext cx="4233160" cy="2923393"/>
        </p:xfrm>
        <a:graphic>
          <a:graphicData uri="http://schemas.openxmlformats.org/drawingml/2006/chart">
            <c:chart xmlns:c="http://schemas.openxmlformats.org/drawingml/2006/chart" xmlns:r="http://schemas.openxmlformats.org/officeDocument/2006/relationships" r:id="rId3"/>
          </a:graphicData>
        </a:graphic>
      </p:graphicFrame>
      <p:sp>
        <p:nvSpPr>
          <p:cNvPr id="3" name="Marcador de número de diapositiva 2">
            <a:extLst>
              <a:ext uri="{FF2B5EF4-FFF2-40B4-BE49-F238E27FC236}">
                <a16:creationId xmlns:a16="http://schemas.microsoft.com/office/drawing/2014/main" id="{E54C1F74-3108-BF4B-9C19-C7E6A6E7BA5A}"/>
              </a:ext>
            </a:extLst>
          </p:cNvPr>
          <p:cNvSpPr>
            <a:spLocks noGrp="1"/>
          </p:cNvSpPr>
          <p:nvPr>
            <p:ph type="sldNum" sz="quarter" idx="12"/>
          </p:nvPr>
        </p:nvSpPr>
        <p:spPr/>
        <p:txBody>
          <a:bodyPr/>
          <a:lstStyle/>
          <a:p>
            <a:fld id="{B116B262-555D-A940-A65C-9566E1B1300D}" type="slidenum">
              <a:rPr lang="es-ES" smtClean="0"/>
              <a:t>5</a:t>
            </a:fld>
            <a:endParaRPr lang="es-ES" dirty="0"/>
          </a:p>
        </p:txBody>
      </p:sp>
      <p:graphicFrame>
        <p:nvGraphicFramePr>
          <p:cNvPr id="7" name="Chart 6">
            <a:extLst>
              <a:ext uri="{FF2B5EF4-FFF2-40B4-BE49-F238E27FC236}">
                <a16:creationId xmlns:a16="http://schemas.microsoft.com/office/drawing/2014/main" id="{A77AE7D3-B35B-4002-AD79-2864F91E6170}"/>
              </a:ext>
            </a:extLst>
          </p:cNvPr>
          <p:cNvGraphicFramePr>
            <a:graphicFrameLocks/>
          </p:cNvGraphicFramePr>
          <p:nvPr>
            <p:extLst>
              <p:ext uri="{D42A27DB-BD31-4B8C-83A1-F6EECF244321}">
                <p14:modId xmlns:p14="http://schemas.microsoft.com/office/powerpoint/2010/main" val="2530575133"/>
              </p:ext>
            </p:extLst>
          </p:nvPr>
        </p:nvGraphicFramePr>
        <p:xfrm>
          <a:off x="456760" y="1710083"/>
          <a:ext cx="5653769" cy="429682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6044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DC739920-33EE-426F-9534-66A177B2109D}"/>
              </a:ext>
            </a:extLst>
          </p:cNvPr>
          <p:cNvSpPr/>
          <p:nvPr/>
        </p:nvSpPr>
        <p:spPr>
          <a:xfrm>
            <a:off x="836798" y="968949"/>
            <a:ext cx="4554484" cy="830997"/>
          </a:xfrm>
          <a:prstGeom prst="rect">
            <a:avLst/>
          </a:prstGeom>
        </p:spPr>
        <p:txBody>
          <a:bodyPr wrap="square">
            <a:spAutoFit/>
          </a:bodyPr>
          <a:lstStyle/>
          <a:p>
            <a:pPr algn="ctr"/>
            <a:r>
              <a:rPr lang="es-MX" sz="1600" b="1" dirty="0">
                <a:solidFill>
                  <a:srgbClr val="0D0D0D"/>
                </a:solidFill>
                <a:latin typeface="Arial" panose="020B0604020202020204" pitchFamily="34" charset="0"/>
                <a:ea typeface="Cambria" panose="02040503050406030204" pitchFamily="18" charset="0"/>
              </a:rPr>
              <a:t>Índice de seguimiento de la actividad económica Año 2020</a:t>
            </a:r>
          </a:p>
          <a:p>
            <a:pPr algn="ctr"/>
            <a:r>
              <a:rPr lang="es-MX" sz="1600" dirty="0">
                <a:solidFill>
                  <a:srgbClr val="0D0D0D"/>
                </a:solidFill>
                <a:latin typeface="Arial" panose="020B0604020202020204" pitchFamily="34" charset="0"/>
                <a:ea typeface="Cambria" panose="02040503050406030204" pitchFamily="18" charset="0"/>
              </a:rPr>
              <a:t>(Variación Anual %)</a:t>
            </a:r>
          </a:p>
        </p:txBody>
      </p:sp>
      <p:sp>
        <p:nvSpPr>
          <p:cNvPr id="7" name="Rectángulo 6">
            <a:extLst>
              <a:ext uri="{FF2B5EF4-FFF2-40B4-BE49-F238E27FC236}">
                <a16:creationId xmlns:a16="http://schemas.microsoft.com/office/drawing/2014/main" id="{1F15CB8C-11F2-436A-A4D7-01697EC19900}"/>
              </a:ext>
            </a:extLst>
          </p:cNvPr>
          <p:cNvSpPr/>
          <p:nvPr/>
        </p:nvSpPr>
        <p:spPr>
          <a:xfrm>
            <a:off x="124111" y="6193504"/>
            <a:ext cx="6178775" cy="430887"/>
          </a:xfrm>
          <a:prstGeom prst="rect">
            <a:avLst/>
          </a:prstGeom>
        </p:spPr>
        <p:txBody>
          <a:bodyPr wrap="square">
            <a:spAutoFit/>
          </a:bodyPr>
          <a:lstStyle/>
          <a:p>
            <a:r>
              <a:rPr lang="es-MX" sz="1100">
                <a:latin typeface="Arial" panose="020B0604020202020204" pitchFamily="34" charset="0"/>
                <a:cs typeface="Arial" panose="020B0604020202020204" pitchFamily="34" charset="0"/>
              </a:rPr>
              <a:t>*</a:t>
            </a:r>
            <a:r>
              <a:rPr lang="es-MX" sz="1100">
                <a:latin typeface="Arial" panose="020B0604020202020204" pitchFamily="34" charset="0"/>
                <a:cs typeface="Times New Roman" panose="02020603050405020304" pitchFamily="18" charset="0"/>
              </a:rPr>
              <a:t>Crecimiento de la serie corregida por efectos estacionales y calendario</a:t>
            </a:r>
          </a:p>
          <a:p>
            <a:r>
              <a:rPr lang="es-MX" sz="1100">
                <a:latin typeface="Arial" panose="020B0604020202020204" pitchFamily="34" charset="0"/>
                <a:cs typeface="Times New Roman" panose="02020603050405020304" pitchFamily="18" charset="0"/>
              </a:rPr>
              <a:t>Fuente: DANE. Cálculos DGPM-MHCP.</a:t>
            </a:r>
          </a:p>
        </p:txBody>
      </p:sp>
      <p:graphicFrame>
        <p:nvGraphicFramePr>
          <p:cNvPr id="15" name="Gráfico 14">
            <a:extLst>
              <a:ext uri="{FF2B5EF4-FFF2-40B4-BE49-F238E27FC236}">
                <a16:creationId xmlns:a16="http://schemas.microsoft.com/office/drawing/2014/main" id="{AA7C85C7-8F5F-438A-9B98-7AD3EFEF2D84}"/>
              </a:ext>
            </a:extLst>
          </p:cNvPr>
          <p:cNvGraphicFramePr>
            <a:graphicFrameLocks/>
          </p:cNvGraphicFramePr>
          <p:nvPr>
            <p:extLst>
              <p:ext uri="{D42A27DB-BD31-4B8C-83A1-F6EECF244321}">
                <p14:modId xmlns:p14="http://schemas.microsoft.com/office/powerpoint/2010/main" val="1920544397"/>
              </p:ext>
            </p:extLst>
          </p:nvPr>
        </p:nvGraphicFramePr>
        <p:xfrm>
          <a:off x="109163" y="2170562"/>
          <a:ext cx="5374640" cy="360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ángulo 2"/>
          <p:cNvSpPr/>
          <p:nvPr/>
        </p:nvSpPr>
        <p:spPr>
          <a:xfrm>
            <a:off x="6555989" y="845838"/>
            <a:ext cx="4322618" cy="1077218"/>
          </a:xfrm>
          <a:prstGeom prst="rect">
            <a:avLst/>
          </a:prstGeom>
        </p:spPr>
        <p:txBody>
          <a:bodyPr wrap="square">
            <a:spAutoFit/>
          </a:bodyPr>
          <a:lstStyle/>
          <a:p>
            <a:pPr algn="ctr" defTabSz="342900" hangingPunct="0"/>
            <a:r>
              <a:rPr lang="es-CO" sz="1600" b="1" dirty="0">
                <a:latin typeface="Arial" panose="020B0604020202020204" pitchFamily="34" charset="0"/>
                <a:cs typeface="Arial" panose="020B0604020202020204" pitchFamily="34" charset="0"/>
                <a:sym typeface="Calibri"/>
              </a:rPr>
              <a:t>Índice de Seguimiento de la Actividad Económica y variable de tráfico</a:t>
            </a:r>
          </a:p>
          <a:p>
            <a:pPr algn="ctr" defTabSz="342900" hangingPunct="0"/>
            <a:r>
              <a:rPr lang="es-CO" sz="1600" b="1" dirty="0">
                <a:latin typeface="Arial" panose="020B0604020202020204" pitchFamily="34" charset="0"/>
                <a:cs typeface="Arial" panose="020B0604020202020204" pitchFamily="34" charset="0"/>
                <a:sym typeface="Calibri"/>
              </a:rPr>
              <a:t>Países Seleccionados</a:t>
            </a:r>
          </a:p>
          <a:p>
            <a:pPr algn="ctr" defTabSz="342900" hangingPunct="0"/>
            <a:r>
              <a:rPr lang="es-CO" sz="1600" dirty="0">
                <a:latin typeface="Arial" panose="020B0604020202020204" pitchFamily="34" charset="0"/>
                <a:cs typeface="Arial" panose="020B0604020202020204" pitchFamily="34" charset="0"/>
                <a:sym typeface="Calibri"/>
              </a:rPr>
              <a:t>(mes de abril. %)</a:t>
            </a:r>
          </a:p>
        </p:txBody>
      </p:sp>
      <p:graphicFrame>
        <p:nvGraphicFramePr>
          <p:cNvPr id="8" name="Gráfico 7">
            <a:extLst>
              <a:ext uri="{FF2B5EF4-FFF2-40B4-BE49-F238E27FC236}">
                <a16:creationId xmlns:a16="http://schemas.microsoft.com/office/drawing/2014/main" id="{559D2FDC-6D2E-48C9-9B12-DC3BE3A9D892}"/>
              </a:ext>
            </a:extLst>
          </p:cNvPr>
          <p:cNvGraphicFramePr>
            <a:graphicFrameLocks/>
          </p:cNvGraphicFramePr>
          <p:nvPr>
            <p:extLst>
              <p:ext uri="{D42A27DB-BD31-4B8C-83A1-F6EECF244321}">
                <p14:modId xmlns:p14="http://schemas.microsoft.com/office/powerpoint/2010/main" val="195593059"/>
              </p:ext>
            </p:extLst>
          </p:nvPr>
        </p:nvGraphicFramePr>
        <p:xfrm>
          <a:off x="5931235" y="2057399"/>
          <a:ext cx="5572125" cy="38510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579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609600" y="1260765"/>
            <a:ext cx="10972800" cy="4865400"/>
          </a:xfrm>
        </p:spPr>
        <p:txBody>
          <a:bodyPr>
            <a:normAutofit fontScale="85000" lnSpcReduction="20000"/>
          </a:bodyPr>
          <a:lstStyle/>
          <a:p>
            <a:r>
              <a:rPr lang="es-CO" dirty="0">
                <a:latin typeface="Arial" panose="020B0604020202020204" pitchFamily="34" charset="0"/>
                <a:cs typeface="Arial" panose="020B0604020202020204" pitchFamily="34" charset="0"/>
              </a:rPr>
              <a:t>Del crecimiento al choque</a:t>
            </a:r>
          </a:p>
          <a:p>
            <a:endParaRPr lang="es-CO" dirty="0">
              <a:latin typeface="Arial" panose="020B0604020202020204" pitchFamily="34" charset="0"/>
              <a:cs typeface="Arial" panose="020B0604020202020204" pitchFamily="34" charset="0"/>
            </a:endParaRPr>
          </a:p>
          <a:p>
            <a:r>
              <a:rPr lang="es-CO" b="1" dirty="0">
                <a:latin typeface="Arial" panose="020B0604020202020204" pitchFamily="34" charset="0"/>
                <a:cs typeface="Arial" panose="020B0604020202020204" pitchFamily="34" charset="0"/>
              </a:rPr>
              <a:t>Afrontando el choque</a:t>
            </a:r>
          </a:p>
          <a:p>
            <a:endParaRPr lang="es-CO" b="1" dirty="0">
              <a:latin typeface="Arial" panose="020B0604020202020204" pitchFamily="34" charset="0"/>
              <a:cs typeface="Arial" panose="020B0604020202020204" pitchFamily="34" charset="0"/>
            </a:endParaRPr>
          </a:p>
          <a:p>
            <a:pPr marL="0" indent="0">
              <a:buNone/>
            </a:pPr>
            <a:r>
              <a:rPr lang="es-CO" b="1" dirty="0">
                <a:latin typeface="Arial" panose="020B0604020202020204" pitchFamily="34" charset="0"/>
                <a:cs typeface="Arial" panose="020B0604020202020204" pitchFamily="34" charset="0"/>
              </a:rPr>
              <a:t> - Mercados financieros y crediticios</a:t>
            </a:r>
          </a:p>
          <a:p>
            <a:pPr marL="0" indent="0">
              <a:buNone/>
            </a:pPr>
            <a:r>
              <a:rPr lang="es-CO" b="1" dirty="0">
                <a:latin typeface="Arial" panose="020B0604020202020204" pitchFamily="34" charset="0"/>
                <a:cs typeface="Arial" panose="020B0604020202020204" pitchFamily="34" charset="0"/>
              </a:rPr>
              <a:t> </a:t>
            </a:r>
            <a:r>
              <a:rPr lang="es-CO" dirty="0">
                <a:latin typeface="Arial" panose="020B0604020202020204" pitchFamily="34" charset="0"/>
                <a:cs typeface="Arial" panose="020B0604020202020204" pitchFamily="34" charset="0"/>
              </a:rPr>
              <a:t>- Atención a la población vulnerable</a:t>
            </a:r>
          </a:p>
          <a:p>
            <a:pPr marL="0" indent="0">
              <a:buNone/>
            </a:pPr>
            <a:r>
              <a:rPr lang="es-CO" b="1" dirty="0">
                <a:latin typeface="Arial" panose="020B0604020202020204" pitchFamily="34" charset="0"/>
                <a:cs typeface="Arial" panose="020B0604020202020204" pitchFamily="34" charset="0"/>
              </a:rPr>
              <a:t> </a:t>
            </a:r>
            <a:r>
              <a:rPr lang="es-CO" dirty="0">
                <a:latin typeface="Arial" panose="020B0604020202020204" pitchFamily="34" charset="0"/>
                <a:cs typeface="Arial" panose="020B0604020202020204" pitchFamily="34" charset="0"/>
              </a:rPr>
              <a:t>- Mercado Laboral</a:t>
            </a:r>
          </a:p>
          <a:p>
            <a:pPr marL="0" indent="0">
              <a:buNone/>
            </a:pPr>
            <a:endParaRPr lang="es-CO" b="1"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De la reapertura a la recuperación</a:t>
            </a:r>
          </a:p>
          <a:p>
            <a:endParaRPr lang="es-CO"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La política fiscal </a:t>
            </a:r>
          </a:p>
        </p:txBody>
      </p:sp>
      <p:sp>
        <p:nvSpPr>
          <p:cNvPr id="2" name="Marcador de número de diapositiva 1"/>
          <p:cNvSpPr>
            <a:spLocks noGrp="1"/>
          </p:cNvSpPr>
          <p:nvPr>
            <p:ph type="sldNum" sz="quarter" idx="12"/>
          </p:nvPr>
        </p:nvSpPr>
        <p:spPr/>
        <p:txBody>
          <a:bodyPr/>
          <a:lstStyle/>
          <a:p>
            <a:fld id="{86CB4B4D-7CA3-9044-876B-883B54F8677D}" type="slidenum">
              <a:rPr lang="es-CO" smtClean="0"/>
              <a:t>7</a:t>
            </a:fld>
            <a:endParaRPr lang="es-CO" dirty="0"/>
          </a:p>
        </p:txBody>
      </p:sp>
    </p:spTree>
    <p:extLst>
      <p:ext uri="{BB962C8B-B14F-4D97-AF65-F5344CB8AC3E}">
        <p14:creationId xmlns:p14="http://schemas.microsoft.com/office/powerpoint/2010/main" val="2430153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90E493FA-A21E-4546-AE2C-38F89D463678}"/>
              </a:ext>
            </a:extLst>
          </p:cNvPr>
          <p:cNvSpPr/>
          <p:nvPr/>
        </p:nvSpPr>
        <p:spPr>
          <a:xfrm>
            <a:off x="3629465" y="-30423"/>
            <a:ext cx="7952936" cy="923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hangingPunct="0"/>
            <a:r>
              <a:rPr lang="es-MX" b="1" dirty="0">
                <a:solidFill>
                  <a:srgbClr val="4F81BD">
                    <a:lumMod val="50000"/>
                  </a:srgbClr>
                </a:solidFill>
                <a:latin typeface="Arial" panose="020B0604020202020204" pitchFamily="34" charset="0"/>
                <a:cs typeface="Arial" panose="020B0604020202020204" pitchFamily="34" charset="0"/>
              </a:rPr>
              <a:t>Colombia cerró el año 2019 con reservas internacionales por encima de 53 mil millones de dólares, cerca de 40% por encima del nivel recomendado por el FMI</a:t>
            </a:r>
            <a:endParaRPr lang="es-ES" b="1" dirty="0">
              <a:solidFill>
                <a:srgbClr val="4F81BD">
                  <a:lumMod val="50000"/>
                </a:srgbClr>
              </a:solidFill>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54C1F74-3108-BF4B-9C19-C7E6A6E7BA5A}"/>
              </a:ext>
            </a:extLst>
          </p:cNvPr>
          <p:cNvSpPr>
            <a:spLocks noGrp="1"/>
          </p:cNvSpPr>
          <p:nvPr>
            <p:ph type="sldNum" sz="quarter" idx="12"/>
          </p:nvPr>
        </p:nvSpPr>
        <p:spPr/>
        <p:txBody>
          <a:bodyPr/>
          <a:lstStyle/>
          <a:p>
            <a:fld id="{B116B262-555D-A940-A65C-9566E1B1300D}" type="slidenum">
              <a:rPr lang="es-ES" smtClean="0"/>
              <a:t>8</a:t>
            </a:fld>
            <a:endParaRPr lang="es-ES"/>
          </a:p>
        </p:txBody>
      </p:sp>
      <p:graphicFrame>
        <p:nvGraphicFramePr>
          <p:cNvPr id="8" name="Gráfico 2">
            <a:extLst>
              <a:ext uri="{FF2B5EF4-FFF2-40B4-BE49-F238E27FC236}">
                <a16:creationId xmlns:a16="http://schemas.microsoft.com/office/drawing/2014/main" id="{3FA38E1D-47BA-4794-B82E-4D93670EA87C}"/>
              </a:ext>
            </a:extLst>
          </p:cNvPr>
          <p:cNvGraphicFramePr>
            <a:graphicFrameLocks noGrp="1"/>
          </p:cNvGraphicFramePr>
          <p:nvPr/>
        </p:nvGraphicFramePr>
        <p:xfrm>
          <a:off x="428823" y="905213"/>
          <a:ext cx="5804337" cy="5423461"/>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8D663FC8-7126-46A4-8B96-E59BCA0D6F21}"/>
              </a:ext>
            </a:extLst>
          </p:cNvPr>
          <p:cNvSpPr txBox="1"/>
          <p:nvPr/>
        </p:nvSpPr>
        <p:spPr>
          <a:xfrm>
            <a:off x="281354" y="6304002"/>
            <a:ext cx="10860258" cy="553998"/>
          </a:xfrm>
          <a:prstGeom prst="rect">
            <a:avLst/>
          </a:prstGeom>
          <a:noFill/>
        </p:spPr>
        <p:txBody>
          <a:bodyPr wrap="square" rtlCol="0">
            <a:spAutoFit/>
          </a:bodyPr>
          <a:lstStyle/>
          <a:p>
            <a:r>
              <a:rPr lang="es-CO" sz="1000" dirty="0">
                <a:latin typeface="Arial" panose="020B0604020202020204" pitchFamily="34" charset="0"/>
                <a:cs typeface="Arial" panose="020B0604020202020204" pitchFamily="34" charset="0"/>
              </a:rPr>
              <a:t>Fuente: Fondo Monetario Internacional</a:t>
            </a:r>
          </a:p>
          <a:p>
            <a:r>
              <a:rPr lang="es-CO" sz="1000" dirty="0">
                <a:latin typeface="Arial" panose="020B0604020202020204" pitchFamily="34" charset="0"/>
                <a:cs typeface="Arial" panose="020B0604020202020204" pitchFamily="34" charset="0"/>
              </a:rPr>
              <a:t>ARA: </a:t>
            </a:r>
            <a:r>
              <a:rPr lang="es-MX" sz="1000" dirty="0">
                <a:latin typeface="Arial" panose="020B0604020202020204" pitchFamily="34" charset="0"/>
                <a:cs typeface="Arial" panose="020B0604020202020204" pitchFamily="34" charset="0"/>
              </a:rPr>
              <a:t>Nivel óptimo de reservas internacionales que solucionan el problema costo beneficio entre la minimización de la vulnerabilidad externa y el costo de oportunidad de acumular reservas. Resulta de una ponderación entre las exportaciones, la deuda de corto plazo, otros pasivos y la masa monetaria. </a:t>
            </a:r>
            <a:endParaRPr lang="es-CO" sz="1000" dirty="0">
              <a:latin typeface="Arial" panose="020B060402020202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id="{0310D140-8CA1-4B72-AFC0-72504B397301}"/>
              </a:ext>
            </a:extLst>
          </p:cNvPr>
          <p:cNvSpPr txBox="1"/>
          <p:nvPr/>
        </p:nvSpPr>
        <p:spPr>
          <a:xfrm>
            <a:off x="6553201" y="1463040"/>
            <a:ext cx="5532120" cy="4196020"/>
          </a:xfrm>
          <a:prstGeom prst="rect">
            <a:avLst/>
          </a:prstGeom>
          <a:noFill/>
          <a:ln>
            <a:solidFill>
              <a:srgbClr val="1F497D"/>
            </a:solidFill>
          </a:ln>
        </p:spPr>
        <p:txBody>
          <a:bodyPr wrap="square" rtlCol="0">
            <a:spAutoFit/>
          </a:bodyPr>
          <a:lstStyle/>
          <a:p>
            <a:pPr algn="ctr">
              <a:lnSpc>
                <a:spcPct val="150000"/>
              </a:lnSpc>
            </a:pPr>
            <a:r>
              <a:rPr lang="es-CO" b="1" dirty="0">
                <a:latin typeface="Arial" panose="020B0604020202020204" pitchFamily="34" charset="0"/>
                <a:cs typeface="Arial" panose="020B0604020202020204" pitchFamily="34" charset="0"/>
              </a:rPr>
              <a:t>Colombia cuenta con un marco de políticas macroprudenciales que favorece la estabilidad macroeconómica:</a:t>
            </a:r>
          </a:p>
          <a:p>
            <a:pPr algn="ctr">
              <a:lnSpc>
                <a:spcPct val="150000"/>
              </a:lnSpc>
            </a:pPr>
            <a:endParaRPr lang="es-CO" dirty="0">
              <a:latin typeface="Arial" panose="020B0604020202020204" pitchFamily="34" charset="0"/>
              <a:cs typeface="Arial" panose="020B0604020202020204" pitchFamily="34" charset="0"/>
            </a:endParaRPr>
          </a:p>
          <a:p>
            <a:pPr marL="285750" indent="-285750" algn="ctr">
              <a:lnSpc>
                <a:spcPct val="150000"/>
              </a:lnSpc>
              <a:buFontTx/>
              <a:buChar char="-"/>
            </a:pPr>
            <a:r>
              <a:rPr lang="es-CO" dirty="0">
                <a:latin typeface="Arial" panose="020B0604020202020204" pitchFamily="34" charset="0"/>
                <a:cs typeface="Arial" panose="020B0604020202020204" pitchFamily="34" charset="0"/>
              </a:rPr>
              <a:t>Esquema de inflación objetivo</a:t>
            </a:r>
          </a:p>
          <a:p>
            <a:pPr marL="285750" indent="-285750" algn="ctr">
              <a:lnSpc>
                <a:spcPct val="150000"/>
              </a:lnSpc>
              <a:buFontTx/>
              <a:buChar char="-"/>
            </a:pPr>
            <a:r>
              <a:rPr lang="es-CO" dirty="0">
                <a:latin typeface="Arial" panose="020B0604020202020204" pitchFamily="34" charset="0"/>
                <a:cs typeface="Arial" panose="020B0604020202020204" pitchFamily="34" charset="0"/>
              </a:rPr>
              <a:t>Régimen de tasa de cambio flexible</a:t>
            </a:r>
          </a:p>
          <a:p>
            <a:pPr marL="285750" indent="-285750" algn="ctr">
              <a:lnSpc>
                <a:spcPct val="150000"/>
              </a:lnSpc>
              <a:buFontTx/>
              <a:buChar char="-"/>
            </a:pPr>
            <a:r>
              <a:rPr lang="es-CO" dirty="0">
                <a:latin typeface="Arial" panose="020B0604020202020204" pitchFamily="34" charset="0"/>
                <a:cs typeface="Arial" panose="020B0604020202020204" pitchFamily="34" charset="0"/>
              </a:rPr>
              <a:t>Pol. Macroprudenciales orientadas a reducir el riesgo en el sistema financiero.</a:t>
            </a:r>
          </a:p>
          <a:p>
            <a:pPr marL="285750" indent="-285750" algn="ctr">
              <a:lnSpc>
                <a:spcPct val="150000"/>
              </a:lnSpc>
              <a:buFontTx/>
              <a:buChar char="-"/>
            </a:pPr>
            <a:r>
              <a:rPr lang="es-CO" dirty="0">
                <a:latin typeface="Arial" panose="020B0604020202020204" pitchFamily="34" charset="0"/>
                <a:cs typeface="Arial" panose="020B0604020202020204" pitchFamily="34" charset="0"/>
              </a:rPr>
              <a:t>Reservas de </a:t>
            </a:r>
            <a:r>
              <a:rPr lang="es-CO" dirty="0" err="1">
                <a:latin typeface="Arial" panose="020B0604020202020204" pitchFamily="34" charset="0"/>
                <a:cs typeface="Arial" panose="020B0604020202020204" pitchFamily="34" charset="0"/>
              </a:rPr>
              <a:t>Fogafín</a:t>
            </a:r>
            <a:r>
              <a:rPr lang="es-CO" dirty="0">
                <a:latin typeface="Arial" panose="020B0604020202020204" pitchFamily="34" charset="0"/>
                <a:cs typeface="Arial" panose="020B0604020202020204" pitchFamily="34" charset="0"/>
              </a:rPr>
              <a:t> por: 21,5 billones (a cierre de 2019)</a:t>
            </a:r>
          </a:p>
        </p:txBody>
      </p:sp>
    </p:spTree>
    <p:extLst>
      <p:ext uri="{BB962C8B-B14F-4D97-AF65-F5344CB8AC3E}">
        <p14:creationId xmlns:p14="http://schemas.microsoft.com/office/powerpoint/2010/main" val="3157551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1016000"/>
            <a:ext cx="10972800" cy="478971"/>
          </a:xfrm>
        </p:spPr>
        <p:txBody>
          <a:bodyPr/>
          <a:lstStyle/>
          <a:p>
            <a:r>
              <a:rPr lang="es-CO" sz="3600" b="1" dirty="0">
                <a:latin typeface="Arial" panose="020B0604020202020204" pitchFamily="34" charset="0"/>
                <a:cs typeface="Arial" panose="020B0604020202020204" pitchFamily="34" charset="0"/>
              </a:rPr>
              <a:t>Medidas monetarias y cambiarias</a:t>
            </a:r>
          </a:p>
        </p:txBody>
      </p:sp>
      <p:sp>
        <p:nvSpPr>
          <p:cNvPr id="3" name="Marcador de contenido 2"/>
          <p:cNvSpPr>
            <a:spLocks noGrp="1"/>
          </p:cNvSpPr>
          <p:nvPr>
            <p:ph idx="1"/>
          </p:nvPr>
        </p:nvSpPr>
        <p:spPr>
          <a:xfrm>
            <a:off x="609600" y="2284325"/>
            <a:ext cx="10972800" cy="4746171"/>
          </a:xfrm>
        </p:spPr>
        <p:txBody>
          <a:bodyPr/>
          <a:lstStyle/>
          <a:p>
            <a:pPr marL="0" indent="0">
              <a:buNone/>
            </a:pPr>
            <a:r>
              <a:rPr lang="es-CO" dirty="0">
                <a:latin typeface="Arial" panose="020B0604020202020204" pitchFamily="34" charset="0"/>
                <a:cs typeface="Arial" panose="020B0604020202020204" pitchFamily="34" charset="0"/>
              </a:rPr>
              <a:t>1.Compra excepcional de títulos de deuda pública.</a:t>
            </a:r>
          </a:p>
          <a:p>
            <a:pPr marL="0" indent="0">
              <a:buNone/>
            </a:pPr>
            <a:r>
              <a:rPr lang="es-CO" dirty="0">
                <a:latin typeface="Arial" panose="020B0604020202020204" pitchFamily="34" charset="0"/>
                <a:cs typeface="Arial" panose="020B0604020202020204" pitchFamily="34" charset="0"/>
              </a:rPr>
              <a:t>2.Compra de títulos privados.</a:t>
            </a:r>
          </a:p>
          <a:p>
            <a:pPr marL="0" indent="0">
              <a:buNone/>
            </a:pPr>
            <a:r>
              <a:rPr lang="es-CO" dirty="0">
                <a:latin typeface="Arial" panose="020B0604020202020204" pitchFamily="34" charset="0"/>
                <a:cs typeface="Arial" panose="020B0604020202020204" pitchFamily="34" charset="0"/>
              </a:rPr>
              <a:t>3.Operaciones Repo a plazos largos.</a:t>
            </a:r>
          </a:p>
          <a:p>
            <a:pPr marL="0" indent="0">
              <a:buNone/>
            </a:pPr>
            <a:r>
              <a:rPr lang="es-CO" dirty="0">
                <a:latin typeface="Arial" panose="020B0604020202020204" pitchFamily="34" charset="0"/>
                <a:cs typeface="Arial" panose="020B0604020202020204" pitchFamily="34" charset="0"/>
              </a:rPr>
              <a:t>4.Operaciones Repo con títulos privados.</a:t>
            </a:r>
          </a:p>
          <a:p>
            <a:pPr marL="0" indent="0">
              <a:buNone/>
            </a:pPr>
            <a:r>
              <a:rPr lang="es-CO" dirty="0">
                <a:latin typeface="Arial" panose="020B0604020202020204" pitchFamily="34" charset="0"/>
                <a:cs typeface="Arial" panose="020B0604020202020204" pitchFamily="34" charset="0"/>
              </a:rPr>
              <a:t>5.Operaciones de cobertura en moneda extranjera.</a:t>
            </a:r>
          </a:p>
          <a:p>
            <a:pPr marL="0" indent="0">
              <a:buNone/>
            </a:pPr>
            <a:r>
              <a:rPr lang="es-CO" dirty="0">
                <a:latin typeface="Arial" panose="020B0604020202020204" pitchFamily="34" charset="0"/>
                <a:cs typeface="Arial" panose="020B0604020202020204" pitchFamily="34" charset="0"/>
              </a:rPr>
              <a:t>6.Operaciones de liquidez en moneda extranjera. </a:t>
            </a:r>
          </a:p>
        </p:txBody>
      </p:sp>
    </p:spTree>
    <p:extLst>
      <p:ext uri="{BB962C8B-B14F-4D97-AF65-F5344CB8AC3E}">
        <p14:creationId xmlns:p14="http://schemas.microsoft.com/office/powerpoint/2010/main" val="26120772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Tema de Offic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ma de Office">
      <a:majorFont>
        <a:latin typeface="Calibri"/>
        <a:ea typeface="Calibri"/>
        <a:cs typeface="Calibri"/>
      </a:majorFont>
      <a:minorFont>
        <a:latin typeface="Helvetica"/>
        <a:ea typeface="Helvetica"/>
        <a:cs typeface="Helvetica"/>
      </a:minorFont>
    </a:fontScheme>
    <a:fmtScheme name="Tema d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41F2E63D61B4EF4B93C738236FC81050" ma:contentTypeVersion="2" ma:contentTypeDescription="Crear nuevo documento." ma:contentTypeScope="" ma:versionID="ff10a781a61055101a412cec68910d44">
  <xsd:schema xmlns:xsd="http://www.w3.org/2001/XMLSchema" xmlns:xs="http://www.w3.org/2001/XMLSchema" xmlns:p="http://schemas.microsoft.com/office/2006/metadata/properties" xmlns:ns1="http://schemas.microsoft.com/sharepoint/v3" xmlns:ns2="aac6e9ca-a293-4c82-8e9f-9055b12d24a8" targetNamespace="http://schemas.microsoft.com/office/2006/metadata/properties" ma:root="true" ma:fieldsID="48b42b37a1e2ad92365a67a34aee8fa9" ns1:_="" ns2:_="">
    <xsd:import namespace="http://schemas.microsoft.com/sharepoint/v3"/>
    <xsd:import namespace="aac6e9ca-a293-4c82-8e9f-9055b12d24a8"/>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ac6e9ca-a293-4c82-8e9f-9055b12d24a8" elementFormDefault="qualified">
    <xsd:import namespace="http://schemas.microsoft.com/office/2006/documentManagement/types"/>
    <xsd:import namespace="http://schemas.microsoft.com/office/infopath/2007/PartnerControls"/>
    <xsd:element name="SharedWithUsers" ma:index="10" nillable="true" ma:displayName="Compartido con"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93CC7C-8344-4D67-866C-6F4294E97DB9}">
  <ds:schemaRefs>
    <ds:schemaRef ds:uri="http://schemas.microsoft.com/office/2006/documentManagement/types"/>
    <ds:schemaRef ds:uri="http://purl.org/dc/terms/"/>
    <ds:schemaRef ds:uri="http://schemas.openxmlformats.org/package/2006/metadata/core-properties"/>
    <ds:schemaRef ds:uri="http://www.w3.org/XML/1998/namespace"/>
    <ds:schemaRef ds:uri="http://purl.org/dc/dcmitype/"/>
    <ds:schemaRef ds:uri="http://schemas.microsoft.com/office/2006/metadata/properties"/>
    <ds:schemaRef ds:uri="http://schemas.microsoft.com/office/infopath/2007/PartnerControls"/>
    <ds:schemaRef ds:uri="aac6e9ca-a293-4c82-8e9f-9055b12d24a8"/>
    <ds:schemaRef ds:uri="http://schemas.microsoft.com/sharepoint/v3"/>
    <ds:schemaRef ds:uri="http://purl.org/dc/elements/1.1/"/>
  </ds:schemaRefs>
</ds:datastoreItem>
</file>

<file path=customXml/itemProps2.xml><?xml version="1.0" encoding="utf-8"?>
<ds:datastoreItem xmlns:ds="http://schemas.openxmlformats.org/officeDocument/2006/customXml" ds:itemID="{491AEE4D-015A-498B-8269-B4A255D8DF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ac6e9ca-a293-4c82-8e9f-9055b12d24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1096C8F-E9E5-474B-BD63-DBA2A86FD4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364</TotalTime>
  <Words>2635</Words>
  <Application>Microsoft Office PowerPoint</Application>
  <PresentationFormat>Panorámica</PresentationFormat>
  <Paragraphs>419</Paragraphs>
  <Slides>35</Slides>
  <Notes>6</Notes>
  <HiddenSlides>0</HiddenSlides>
  <MMClips>0</MMClips>
  <ScaleCrop>false</ScaleCrop>
  <HeadingPairs>
    <vt:vector size="6" baseType="variant">
      <vt:variant>
        <vt:lpstr>Fuentes usadas</vt:lpstr>
      </vt:variant>
      <vt:variant>
        <vt:i4>7</vt:i4>
      </vt:variant>
      <vt:variant>
        <vt:lpstr>Tema</vt:lpstr>
      </vt:variant>
      <vt:variant>
        <vt:i4>3</vt:i4>
      </vt:variant>
      <vt:variant>
        <vt:lpstr>Títulos de diapositiva</vt:lpstr>
      </vt:variant>
      <vt:variant>
        <vt:i4>35</vt:i4>
      </vt:variant>
    </vt:vector>
  </HeadingPairs>
  <TitlesOfParts>
    <vt:vector size="45" baseType="lpstr">
      <vt:lpstr>Arial</vt:lpstr>
      <vt:lpstr>Arial Narrow</vt:lpstr>
      <vt:lpstr>Calibri</vt:lpstr>
      <vt:lpstr>Century Gothic</vt:lpstr>
      <vt:lpstr>Gill Sans MT</vt:lpstr>
      <vt:lpstr>Helvetica</vt:lpstr>
      <vt:lpstr>Segoe UI</vt:lpstr>
      <vt:lpstr>Tema de Office</vt:lpstr>
      <vt:lpstr>2_Tema de Office</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Medidas monetarias y cambiarias</vt:lpstr>
      <vt:lpstr>Presentación de PowerPoint</vt:lpstr>
      <vt:lpstr>Se han tomado decisiones para bajar el costo de la intermediación financiera, dar liquidez de mediano plazo y mitigar los problemas de aversión al riesgo.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Criterios de Políticas Sectoriales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Pilar Linares</cp:lastModifiedBy>
  <cp:revision>26</cp:revision>
  <cp:lastPrinted>2019-04-26T21:32:42Z</cp:lastPrinted>
  <dcterms:created xsi:type="dcterms:W3CDTF">2018-11-28T18:31:04Z</dcterms:created>
  <dcterms:modified xsi:type="dcterms:W3CDTF">2020-07-01T12:51:33Z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0x01010041F2E63D61B4EF4B93C738236FC81050</vt:lpwstr>
  </property>
</Properties>
</file>